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lsm" ContentType="application/vnd.ms-excel.sheet.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3.xml" ContentType="application/vnd.openxmlformats-officedocument.presentationml.notesSlide+xml"/>
  <Override PartName="/ppt/charts/chart3.xml" ContentType="application/vnd.openxmlformats-officedocument.drawingml.chart+xml"/>
  <Override PartName="/ppt/notesSlides/notesSlide14.xml" ContentType="application/vnd.openxmlformats-officedocument.presentationml.notesSlide+xml"/>
  <Override PartName="/ppt/charts/chart4.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notesSlides/notesSlide20.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charts/chart12.xml" ContentType="application/vnd.openxmlformats-officedocument.drawingml.chart+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3.xml" ContentType="application/vnd.openxmlformats-officedocument.drawingml.chart+xml"/>
  <Override PartName="/ppt/notesSlides/notesSlide26.xml" ContentType="application/vnd.openxmlformats-officedocument.presentationml.notesSlide+xml"/>
  <Override PartName="/ppt/charts/chart14.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5.xml" ContentType="application/vnd.openxmlformats-officedocument.drawingml.chart+xml"/>
  <Override PartName="/ppt/notesSlides/notesSlide30.xml" ContentType="application/vnd.openxmlformats-officedocument.presentationml.notesSlide+xml"/>
  <Override PartName="/ppt/charts/chart16.xml" ContentType="application/vnd.openxmlformats-officedocument.drawingml.chart+xml"/>
  <Override PartName="/ppt/charts/chart17.xml" ContentType="application/vnd.openxmlformats-officedocument.drawingml.chart+xml"/>
  <Override PartName="/ppt/notesSlides/notesSlide31.xml" ContentType="application/vnd.openxmlformats-officedocument.presentationml.notesSlide+xml"/>
  <Override PartName="/ppt/charts/chart18.xml" ContentType="application/vnd.openxmlformats-officedocument.drawingml.chart+xml"/>
  <Override PartName="/ppt/notesSlides/notesSlide32.xml" ContentType="application/vnd.openxmlformats-officedocument.presentationml.notesSlide+xml"/>
  <Override PartName="/ppt/charts/chart19.xml" ContentType="application/vnd.openxmlformats-officedocument.drawingml.chart+xml"/>
  <Override PartName="/ppt/notesSlides/notesSlide33.xml" ContentType="application/vnd.openxmlformats-officedocument.presentationml.notesSlide+xml"/>
  <Override PartName="/ppt/charts/chart20.xml" ContentType="application/vnd.openxmlformats-officedocument.drawingml.chart+xml"/>
  <Override PartName="/ppt/notesSlides/notesSlide34.xml" ContentType="application/vnd.openxmlformats-officedocument.presentationml.notesSlide+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notesSlides/notesSlide35.xml" ContentType="application/vnd.openxmlformats-officedocument.presentationml.notesSlide+xml"/>
  <Override PartName="/ppt/charts/chart24.xml" ContentType="application/vnd.openxmlformats-officedocument.drawingml.chart+xml"/>
  <Override PartName="/ppt/notesSlides/notesSlide36.xml" ContentType="application/vnd.openxmlformats-officedocument.presentationml.notesSlide+xml"/>
  <Override PartName="/ppt/charts/chart25.xml" ContentType="application/vnd.openxmlformats-officedocument.drawingml.chart+xml"/>
  <Override PartName="/ppt/notesSlides/notesSlide37.xml" ContentType="application/vnd.openxmlformats-officedocument.presentationml.notesSlide+xml"/>
  <Override PartName="/ppt/charts/chart26.xml" ContentType="application/vnd.openxmlformats-officedocument.drawingml.chart+xml"/>
  <Override PartName="/ppt/charts/chart27.xml" ContentType="application/vnd.openxmlformats-officedocument.drawingml.chart+xml"/>
  <Override PartName="/ppt/notesSlides/notesSlide38.xml" ContentType="application/vnd.openxmlformats-officedocument.presentationml.notesSlide+xml"/>
  <Override PartName="/ppt/charts/chart28.xml" ContentType="application/vnd.openxmlformats-officedocument.drawingml.chart+xml"/>
  <Override PartName="/ppt/notesSlides/notesSlide39.xml" ContentType="application/vnd.openxmlformats-officedocument.presentationml.notesSlide+xml"/>
  <Override PartName="/ppt/charts/chart29.xml" ContentType="application/vnd.openxmlformats-officedocument.drawingml.chart+xml"/>
  <Override PartName="/ppt/notesSlides/notesSlide40.xml" ContentType="application/vnd.openxmlformats-officedocument.presentationml.notesSlide+xml"/>
  <Override PartName="/ppt/charts/chart30.xml" ContentType="application/vnd.openxmlformats-officedocument.drawingml.chart+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31.xml" ContentType="application/vnd.openxmlformats-officedocument.drawingml.chart+xml"/>
  <Override PartName="/ppt/drawings/drawing1.xml" ContentType="application/vnd.openxmlformats-officedocument.drawingml.chartshapes+xml"/>
  <Override PartName="/ppt/charts/chart32.xml" ContentType="application/vnd.openxmlformats-officedocument.drawingml.chart+xml"/>
  <Override PartName="/ppt/drawings/drawing2.xml" ContentType="application/vnd.openxmlformats-officedocument.drawingml.chartshapes+xml"/>
  <Override PartName="/ppt/charts/chart33.xml" ContentType="application/vnd.openxmlformats-officedocument.drawingml.chart+xml"/>
  <Override PartName="/ppt/drawings/drawing3.xml" ContentType="application/vnd.openxmlformats-officedocument.drawingml.chartshape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34.xml" ContentType="application/vnd.openxmlformats-officedocument.drawingml.chart+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35.xml" ContentType="application/vnd.openxmlformats-officedocument.drawingml.chart+xml"/>
  <Override PartName="/ppt/charts/chart36.xml" ContentType="application/vnd.openxmlformats-officedocument.drawingml.chart+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37.xml" ContentType="application/vnd.openxmlformats-officedocument.drawingml.chart+xml"/>
  <Override PartName="/ppt/notesSlides/notesSlide50.xml" ContentType="application/vnd.openxmlformats-officedocument.presentationml.notesSlide+xml"/>
  <Override PartName="/ppt/charts/chart38.xml" ContentType="application/vnd.openxmlformats-officedocument.drawingml.chart+xml"/>
  <Override PartName="/ppt/drawings/drawing4.xml" ContentType="application/vnd.openxmlformats-officedocument.drawingml.chartshapes+xml"/>
  <Override PartName="/ppt/notesSlides/notesSlide51.xml" ContentType="application/vnd.openxmlformats-officedocument.presentationml.notesSlide+xml"/>
  <Override PartName="/ppt/charts/chart39.xml" ContentType="application/vnd.openxmlformats-officedocument.drawingml.chart+xml"/>
  <Override PartName="/ppt/notesSlides/notesSlide52.xml" ContentType="application/vnd.openxmlformats-officedocument.presentationml.notesSlide+xml"/>
  <Override PartName="/ppt/charts/chart40.xml" ContentType="application/vnd.openxmlformats-officedocument.drawingml.chart+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74"/>
  </p:notesMasterIdLst>
  <p:handoutMasterIdLst>
    <p:handoutMasterId r:id="rId75"/>
  </p:handoutMasterIdLst>
  <p:sldIdLst>
    <p:sldId id="269" r:id="rId2"/>
    <p:sldId id="272" r:id="rId3"/>
    <p:sldId id="274" r:id="rId4"/>
    <p:sldId id="275" r:id="rId5"/>
    <p:sldId id="276" r:id="rId6"/>
    <p:sldId id="277" r:id="rId7"/>
    <p:sldId id="278" r:id="rId8"/>
    <p:sldId id="279" r:id="rId9"/>
    <p:sldId id="280" r:id="rId10"/>
    <p:sldId id="281" r:id="rId11"/>
    <p:sldId id="335" r:id="rId12"/>
    <p:sldId id="339" r:id="rId13"/>
    <p:sldId id="331" r:id="rId14"/>
    <p:sldId id="330" r:id="rId15"/>
    <p:sldId id="288" r:id="rId16"/>
    <p:sldId id="289" r:id="rId17"/>
    <p:sldId id="332" r:id="rId18"/>
    <p:sldId id="333" r:id="rId19"/>
    <p:sldId id="457" r:id="rId20"/>
    <p:sldId id="373" r:id="rId21"/>
    <p:sldId id="374" r:id="rId22"/>
    <p:sldId id="317" r:id="rId23"/>
    <p:sldId id="375" r:id="rId24"/>
    <p:sldId id="376" r:id="rId25"/>
    <p:sldId id="399" r:id="rId26"/>
    <p:sldId id="395" r:id="rId27"/>
    <p:sldId id="396" r:id="rId28"/>
    <p:sldId id="397" r:id="rId29"/>
    <p:sldId id="398" r:id="rId30"/>
    <p:sldId id="340" r:id="rId31"/>
    <p:sldId id="460" r:id="rId32"/>
    <p:sldId id="294" r:id="rId33"/>
    <p:sldId id="295" r:id="rId34"/>
    <p:sldId id="296" r:id="rId35"/>
    <p:sldId id="352" r:id="rId36"/>
    <p:sldId id="356" r:id="rId37"/>
    <p:sldId id="341" r:id="rId38"/>
    <p:sldId id="297" r:id="rId39"/>
    <p:sldId id="455" r:id="rId40"/>
    <p:sldId id="298" r:id="rId41"/>
    <p:sldId id="303" r:id="rId42"/>
    <p:sldId id="299" r:id="rId43"/>
    <p:sldId id="300" r:id="rId44"/>
    <p:sldId id="301" r:id="rId45"/>
    <p:sldId id="322" r:id="rId46"/>
    <p:sldId id="302" r:id="rId47"/>
    <p:sldId id="338" r:id="rId48"/>
    <p:sldId id="354" r:id="rId49"/>
    <p:sldId id="320" r:id="rId50"/>
    <p:sldId id="344" r:id="rId51"/>
    <p:sldId id="364" r:id="rId52"/>
    <p:sldId id="390" r:id="rId53"/>
    <p:sldId id="391" r:id="rId54"/>
    <p:sldId id="392" r:id="rId55"/>
    <p:sldId id="393" r:id="rId56"/>
    <p:sldId id="394" r:id="rId57"/>
    <p:sldId id="353" r:id="rId58"/>
    <p:sldId id="310" r:id="rId59"/>
    <p:sldId id="305" r:id="rId60"/>
    <p:sldId id="306" r:id="rId61"/>
    <p:sldId id="346" r:id="rId62"/>
    <p:sldId id="347" r:id="rId63"/>
    <p:sldId id="358" r:id="rId64"/>
    <p:sldId id="359" r:id="rId65"/>
    <p:sldId id="360" r:id="rId66"/>
    <p:sldId id="400" r:id="rId67"/>
    <p:sldId id="348" r:id="rId68"/>
    <p:sldId id="349" r:id="rId69"/>
    <p:sldId id="311" r:id="rId70"/>
    <p:sldId id="366" r:id="rId71"/>
    <p:sldId id="313" r:id="rId72"/>
    <p:sldId id="351" r:id="rId73"/>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510"/>
    <p:restoredTop sz="95884"/>
  </p:normalViewPr>
  <p:slideViewPr>
    <p:cSldViewPr>
      <p:cViewPr varScale="1">
        <p:scale>
          <a:sx n="81" d="100"/>
          <a:sy n="81" d="100"/>
        </p:scale>
        <p:origin x="176" y="72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Macro-Enabled_Worksheet.xlsm"/></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Macro-Enabled_Worksheet9.xlsm"/></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Macro-Enabled_Worksheet10.xlsm"/></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Macro-Enabled_Worksheet11.xlsm"/></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Macro-Enabled_Worksheet12.xlsm"/></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Macro-Enabled_Worksheet13.xlsm"/></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Macro-Enabled_Worksheet14.xlsm"/></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Macro-Enabled_Worksheet15.xlsm"/></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Macro-Enabled_Worksheet16.xlsm"/></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Macro-Enabled_Worksheet17.xlsm"/></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Macro-Enabled_Worksheet18.xlsm"/></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Macro-Enabled_Worksheet1.xlsm"/></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Macro-Enabled_Worksheet19.xlsm"/></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Macro-Enabled_Worksheet20.xlsm"/></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Macro-Enabled_Worksheet21.xlsm"/></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Macro-Enabled_Worksheet22.xlsm"/></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Macro-Enabled_Worksheet23.xlsm"/></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Macro-Enabled_Worksheet24.xlsm"/></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Macro-Enabled_Worksheet25.xlsm"/></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Macro-Enabled_Worksheet26.xlsm"/></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Macro-Enabled_Worksheet27.xlsm"/></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Macro-Enabled_Worksheet28.xlsm"/></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Macro-Enabled_Worksheet2.xlsm"/></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Macro-Enabled_Worksheet29.xlsm"/></Relationships>
</file>

<file path=ppt/charts/_rels/chart3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Macro-Enabled_Worksheet30.xlsm"/></Relationships>
</file>

<file path=ppt/charts/_rels/chart3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Macro-Enabled_Worksheet31.xlsm"/></Relationships>
</file>

<file path=ppt/charts/_rels/chart3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Macro-Enabled_Worksheet32.xlsm"/></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Macro-Enabled_Worksheet33.xlsm"/></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Macro-Enabled_Worksheet34.xlsm"/></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Macro-Enabled_Worksheet35.xlsm"/></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Macro-Enabled_Worksheet36.xlsm"/></Relationships>
</file>

<file path=ppt/charts/_rels/chart38.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Macro-Enabled_Worksheet37.xlsm"/></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Macro-Enabled_Worksheet38.xlsm"/></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Macro-Enabled_Worksheet3.xlsm"/></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Macro-Enabled_Worksheet39.xlsm"/></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Macro-Enabled_Worksheet4.xlsm"/></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Macro-Enabled_Worksheet5.xlsm"/></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Macro-Enabled_Worksheet6.xlsm"/></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Macro-Enabled_Worksheet7.xlsm"/></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Macro-Enabled_Worksheet8.xlsm"/></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858" b="1" i="0" u="none" strike="noStrike" baseline="0">
                <a:solidFill>
                  <a:srgbClr val="000000"/>
                </a:solidFill>
                <a:latin typeface="Arial"/>
                <a:ea typeface="Arial"/>
                <a:cs typeface="Arial"/>
              </a:defRPr>
            </a:pPr>
            <a:r>
              <a:rPr lang="en-US"/>
              <a:t>Seats Held in Senate by Party</a:t>
            </a:r>
          </a:p>
        </c:rich>
      </c:tx>
      <c:layout>
        <c:manualLayout>
          <c:xMode val="edge"/>
          <c:yMode val="edge"/>
          <c:x val="0.29757788428620335"/>
          <c:y val="2.8089808349428019E-2"/>
        </c:manualLayout>
      </c:layout>
      <c:overlay val="0"/>
      <c:spPr>
        <a:noFill/>
        <a:ln w="24362">
          <a:noFill/>
        </a:ln>
      </c:spPr>
    </c:title>
    <c:autoTitleDeleted val="0"/>
    <c:plotArea>
      <c:layout>
        <c:manualLayout>
          <c:layoutTarget val="inner"/>
          <c:xMode val="edge"/>
          <c:yMode val="edge"/>
          <c:x val="9.1123392184672525E-2"/>
          <c:y val="0.13483146067415699"/>
          <c:w val="0.8765931432483981"/>
          <c:h val="0.63683431403554913"/>
        </c:manualLayout>
      </c:layout>
      <c:barChart>
        <c:barDir val="col"/>
        <c:grouping val="percentStacked"/>
        <c:varyColors val="0"/>
        <c:ser>
          <c:idx val="0"/>
          <c:order val="0"/>
          <c:tx>
            <c:strRef>
              <c:f>Sheet1!$A$2</c:f>
              <c:strCache>
                <c:ptCount val="1"/>
                <c:pt idx="0">
                  <c:v>Republican</c:v>
                </c:pt>
              </c:strCache>
            </c:strRef>
          </c:tx>
          <c:spPr>
            <a:solidFill>
              <a:srgbClr val="900000"/>
            </a:solidFill>
            <a:ln w="24362">
              <a:noFill/>
            </a:ln>
          </c:spPr>
          <c:invertIfNegative val="0"/>
          <c:cat>
            <c:numRef>
              <c:f>Sheet1!$B$1:$S$1</c:f>
              <c:numCache>
                <c:formatCode>General</c:formatCode>
                <c:ptCount val="18"/>
                <c:pt idx="0">
                  <c:v>1987</c:v>
                </c:pt>
                <c:pt idx="1">
                  <c:v>1989</c:v>
                </c:pt>
                <c:pt idx="2">
                  <c:v>1991</c:v>
                </c:pt>
                <c:pt idx="3">
                  <c:v>1993</c:v>
                </c:pt>
                <c:pt idx="4">
                  <c:v>1995</c:v>
                </c:pt>
                <c:pt idx="5">
                  <c:v>1997</c:v>
                </c:pt>
                <c:pt idx="6">
                  <c:v>1999</c:v>
                </c:pt>
                <c:pt idx="7">
                  <c:v>2001</c:v>
                </c:pt>
                <c:pt idx="8">
                  <c:v>2003</c:v>
                </c:pt>
                <c:pt idx="9">
                  <c:v>2005</c:v>
                </c:pt>
                <c:pt idx="10">
                  <c:v>2007</c:v>
                </c:pt>
                <c:pt idx="11">
                  <c:v>2009</c:v>
                </c:pt>
                <c:pt idx="12">
                  <c:v>2011</c:v>
                </c:pt>
                <c:pt idx="13">
                  <c:v>2013</c:v>
                </c:pt>
                <c:pt idx="14">
                  <c:v>2015</c:v>
                </c:pt>
                <c:pt idx="15">
                  <c:v>2017</c:v>
                </c:pt>
                <c:pt idx="16">
                  <c:v>2019</c:v>
                </c:pt>
                <c:pt idx="17">
                  <c:v>2021</c:v>
                </c:pt>
              </c:numCache>
            </c:numRef>
          </c:cat>
          <c:val>
            <c:numRef>
              <c:f>Sheet1!$B$2:$S$2</c:f>
              <c:numCache>
                <c:formatCode>0</c:formatCode>
                <c:ptCount val="18"/>
                <c:pt idx="0">
                  <c:v>45</c:v>
                </c:pt>
                <c:pt idx="1">
                  <c:v>45</c:v>
                </c:pt>
                <c:pt idx="2">
                  <c:v>44</c:v>
                </c:pt>
                <c:pt idx="3">
                  <c:v>43</c:v>
                </c:pt>
                <c:pt idx="4">
                  <c:v>52</c:v>
                </c:pt>
                <c:pt idx="5">
                  <c:v>55</c:v>
                </c:pt>
                <c:pt idx="6">
                  <c:v>55</c:v>
                </c:pt>
                <c:pt idx="7">
                  <c:v>50</c:v>
                </c:pt>
                <c:pt idx="8">
                  <c:v>51</c:v>
                </c:pt>
                <c:pt idx="9">
                  <c:v>55</c:v>
                </c:pt>
                <c:pt idx="10" formatCode="General">
                  <c:v>49</c:v>
                </c:pt>
                <c:pt idx="11">
                  <c:v>41</c:v>
                </c:pt>
                <c:pt idx="12">
                  <c:v>47</c:v>
                </c:pt>
                <c:pt idx="13">
                  <c:v>45</c:v>
                </c:pt>
                <c:pt idx="14">
                  <c:v>54</c:v>
                </c:pt>
                <c:pt idx="15">
                  <c:v>52</c:v>
                </c:pt>
                <c:pt idx="16">
                  <c:v>53</c:v>
                </c:pt>
                <c:pt idx="17">
                  <c:v>52</c:v>
                </c:pt>
              </c:numCache>
            </c:numRef>
          </c:val>
          <c:extLst>
            <c:ext xmlns:c16="http://schemas.microsoft.com/office/drawing/2014/chart" uri="{C3380CC4-5D6E-409C-BE32-E72D297353CC}">
              <c16:uniqueId val="{00000000-7B12-9249-8DE0-C43BE3BD8762}"/>
            </c:ext>
          </c:extLst>
        </c:ser>
        <c:ser>
          <c:idx val="1"/>
          <c:order val="1"/>
          <c:tx>
            <c:strRef>
              <c:f>Sheet1!$A$3</c:f>
              <c:strCache>
                <c:ptCount val="1"/>
                <c:pt idx="0">
                  <c:v>Other</c:v>
                </c:pt>
              </c:strCache>
            </c:strRef>
          </c:tx>
          <c:spPr>
            <a:solidFill>
              <a:srgbClr val="C0C0C0"/>
            </a:solidFill>
            <a:ln w="24362">
              <a:noFill/>
            </a:ln>
          </c:spPr>
          <c:invertIfNegative val="0"/>
          <c:cat>
            <c:numRef>
              <c:f>Sheet1!$B$1:$S$1</c:f>
              <c:numCache>
                <c:formatCode>General</c:formatCode>
                <c:ptCount val="18"/>
                <c:pt idx="0">
                  <c:v>1987</c:v>
                </c:pt>
                <c:pt idx="1">
                  <c:v>1989</c:v>
                </c:pt>
                <c:pt idx="2">
                  <c:v>1991</c:v>
                </c:pt>
                <c:pt idx="3">
                  <c:v>1993</c:v>
                </c:pt>
                <c:pt idx="4">
                  <c:v>1995</c:v>
                </c:pt>
                <c:pt idx="5">
                  <c:v>1997</c:v>
                </c:pt>
                <c:pt idx="6">
                  <c:v>1999</c:v>
                </c:pt>
                <c:pt idx="7">
                  <c:v>2001</c:v>
                </c:pt>
                <c:pt idx="8">
                  <c:v>2003</c:v>
                </c:pt>
                <c:pt idx="9">
                  <c:v>2005</c:v>
                </c:pt>
                <c:pt idx="10">
                  <c:v>2007</c:v>
                </c:pt>
                <c:pt idx="11">
                  <c:v>2009</c:v>
                </c:pt>
                <c:pt idx="12">
                  <c:v>2011</c:v>
                </c:pt>
                <c:pt idx="13">
                  <c:v>2013</c:v>
                </c:pt>
                <c:pt idx="14">
                  <c:v>2015</c:v>
                </c:pt>
                <c:pt idx="15">
                  <c:v>2017</c:v>
                </c:pt>
                <c:pt idx="16">
                  <c:v>2019</c:v>
                </c:pt>
                <c:pt idx="17">
                  <c:v>2021</c:v>
                </c:pt>
              </c:numCache>
            </c:numRef>
          </c:cat>
          <c:val>
            <c:numRef>
              <c:f>Sheet1!$B$3:$S$3</c:f>
              <c:numCache>
                <c:formatCode>0</c:formatCode>
                <c:ptCount val="18"/>
                <c:pt idx="0">
                  <c:v>0</c:v>
                </c:pt>
                <c:pt idx="1">
                  <c:v>0</c:v>
                </c:pt>
                <c:pt idx="2">
                  <c:v>0</c:v>
                </c:pt>
                <c:pt idx="3">
                  <c:v>0</c:v>
                </c:pt>
                <c:pt idx="4">
                  <c:v>0</c:v>
                </c:pt>
                <c:pt idx="5">
                  <c:v>0</c:v>
                </c:pt>
                <c:pt idx="6">
                  <c:v>0</c:v>
                </c:pt>
                <c:pt idx="7">
                  <c:v>0</c:v>
                </c:pt>
                <c:pt idx="8">
                  <c:v>1</c:v>
                </c:pt>
                <c:pt idx="9">
                  <c:v>1</c:v>
                </c:pt>
                <c:pt idx="10" formatCode="General">
                  <c:v>2</c:v>
                </c:pt>
                <c:pt idx="11">
                  <c:v>2</c:v>
                </c:pt>
                <c:pt idx="12">
                  <c:v>2</c:v>
                </c:pt>
                <c:pt idx="13">
                  <c:v>2</c:v>
                </c:pt>
                <c:pt idx="14">
                  <c:v>1</c:v>
                </c:pt>
                <c:pt idx="15">
                  <c:v>2</c:v>
                </c:pt>
                <c:pt idx="16">
                  <c:v>2</c:v>
                </c:pt>
                <c:pt idx="17">
                  <c:v>2</c:v>
                </c:pt>
              </c:numCache>
            </c:numRef>
          </c:val>
          <c:extLst>
            <c:ext xmlns:c16="http://schemas.microsoft.com/office/drawing/2014/chart" uri="{C3380CC4-5D6E-409C-BE32-E72D297353CC}">
              <c16:uniqueId val="{00000001-7B12-9249-8DE0-C43BE3BD8762}"/>
            </c:ext>
          </c:extLst>
        </c:ser>
        <c:ser>
          <c:idx val="2"/>
          <c:order val="2"/>
          <c:tx>
            <c:strRef>
              <c:f>Sheet1!$A$4</c:f>
              <c:strCache>
                <c:ptCount val="1"/>
                <c:pt idx="0">
                  <c:v>Democrat</c:v>
                </c:pt>
              </c:strCache>
            </c:strRef>
          </c:tx>
          <c:spPr>
            <a:solidFill>
              <a:srgbClr val="0000D4"/>
            </a:solidFill>
            <a:ln w="24362">
              <a:noFill/>
            </a:ln>
          </c:spPr>
          <c:invertIfNegative val="0"/>
          <c:cat>
            <c:numRef>
              <c:f>Sheet1!$B$1:$S$1</c:f>
              <c:numCache>
                <c:formatCode>General</c:formatCode>
                <c:ptCount val="18"/>
                <c:pt idx="0">
                  <c:v>1987</c:v>
                </c:pt>
                <c:pt idx="1">
                  <c:v>1989</c:v>
                </c:pt>
                <c:pt idx="2">
                  <c:v>1991</c:v>
                </c:pt>
                <c:pt idx="3">
                  <c:v>1993</c:v>
                </c:pt>
                <c:pt idx="4">
                  <c:v>1995</c:v>
                </c:pt>
                <c:pt idx="5">
                  <c:v>1997</c:v>
                </c:pt>
                <c:pt idx="6">
                  <c:v>1999</c:v>
                </c:pt>
                <c:pt idx="7">
                  <c:v>2001</c:v>
                </c:pt>
                <c:pt idx="8">
                  <c:v>2003</c:v>
                </c:pt>
                <c:pt idx="9">
                  <c:v>2005</c:v>
                </c:pt>
                <c:pt idx="10">
                  <c:v>2007</c:v>
                </c:pt>
                <c:pt idx="11">
                  <c:v>2009</c:v>
                </c:pt>
                <c:pt idx="12">
                  <c:v>2011</c:v>
                </c:pt>
                <c:pt idx="13">
                  <c:v>2013</c:v>
                </c:pt>
                <c:pt idx="14">
                  <c:v>2015</c:v>
                </c:pt>
                <c:pt idx="15">
                  <c:v>2017</c:v>
                </c:pt>
                <c:pt idx="16">
                  <c:v>2019</c:v>
                </c:pt>
                <c:pt idx="17">
                  <c:v>2021</c:v>
                </c:pt>
              </c:numCache>
            </c:numRef>
          </c:cat>
          <c:val>
            <c:numRef>
              <c:f>Sheet1!$B$4:$S$4</c:f>
              <c:numCache>
                <c:formatCode>0</c:formatCode>
                <c:ptCount val="18"/>
                <c:pt idx="0">
                  <c:v>55</c:v>
                </c:pt>
                <c:pt idx="1">
                  <c:v>55</c:v>
                </c:pt>
                <c:pt idx="2">
                  <c:v>56</c:v>
                </c:pt>
                <c:pt idx="3">
                  <c:v>57</c:v>
                </c:pt>
                <c:pt idx="4">
                  <c:v>48</c:v>
                </c:pt>
                <c:pt idx="5">
                  <c:v>45</c:v>
                </c:pt>
                <c:pt idx="6">
                  <c:v>45</c:v>
                </c:pt>
                <c:pt idx="7">
                  <c:v>50</c:v>
                </c:pt>
                <c:pt idx="8">
                  <c:v>48</c:v>
                </c:pt>
                <c:pt idx="9">
                  <c:v>44</c:v>
                </c:pt>
                <c:pt idx="10" formatCode="General">
                  <c:v>49</c:v>
                </c:pt>
                <c:pt idx="11">
                  <c:v>57</c:v>
                </c:pt>
                <c:pt idx="12">
                  <c:v>51</c:v>
                </c:pt>
                <c:pt idx="13">
                  <c:v>53</c:v>
                </c:pt>
                <c:pt idx="14">
                  <c:v>45</c:v>
                </c:pt>
                <c:pt idx="15">
                  <c:v>46</c:v>
                </c:pt>
                <c:pt idx="16">
                  <c:v>45</c:v>
                </c:pt>
                <c:pt idx="17">
                  <c:v>46</c:v>
                </c:pt>
              </c:numCache>
            </c:numRef>
          </c:val>
          <c:extLst>
            <c:ext xmlns:c16="http://schemas.microsoft.com/office/drawing/2014/chart" uri="{C3380CC4-5D6E-409C-BE32-E72D297353CC}">
              <c16:uniqueId val="{00000002-7B12-9249-8DE0-C43BE3BD8762}"/>
            </c:ext>
          </c:extLst>
        </c:ser>
        <c:dLbls>
          <c:showLegendKey val="0"/>
          <c:showVal val="0"/>
          <c:showCatName val="0"/>
          <c:showSerName val="0"/>
          <c:showPercent val="0"/>
          <c:showBubbleSize val="0"/>
        </c:dLbls>
        <c:gapWidth val="50"/>
        <c:overlap val="100"/>
        <c:axId val="1780918480"/>
        <c:axId val="1"/>
      </c:barChart>
      <c:catAx>
        <c:axId val="1780918480"/>
        <c:scaling>
          <c:orientation val="minMax"/>
        </c:scaling>
        <c:delete val="0"/>
        <c:axPos val="b"/>
        <c:numFmt formatCode="General" sourceLinked="1"/>
        <c:majorTickMark val="out"/>
        <c:minorTickMark val="none"/>
        <c:tickLblPos val="nextTo"/>
        <c:spPr>
          <a:ln w="3045">
            <a:solidFill>
              <a:srgbClr val="000000"/>
            </a:solidFill>
            <a:prstDash val="solid"/>
          </a:ln>
        </c:spPr>
        <c:txPr>
          <a:bodyPr rot="-5400000" vert="horz"/>
          <a:lstStyle/>
          <a:p>
            <a:pPr>
              <a:defRPr sz="767" b="1" i="0" u="none" strike="noStrike" baseline="0">
                <a:solidFill>
                  <a:srgbClr val="000000"/>
                </a:solidFill>
                <a:latin typeface="Arial"/>
                <a:ea typeface="Arial"/>
                <a:cs typeface="Arial"/>
              </a:defRPr>
            </a:pPr>
            <a:endParaRPr lang="en-US"/>
          </a:p>
        </c:txPr>
        <c:crossAx val="1"/>
        <c:crosses val="autoZero"/>
        <c:auto val="1"/>
        <c:lblAlgn val="ctr"/>
        <c:lblOffset val="100"/>
        <c:tickLblSkip val="1"/>
        <c:tickMarkSkip val="1"/>
        <c:noMultiLvlLbl val="0"/>
      </c:catAx>
      <c:valAx>
        <c:axId val="1"/>
        <c:scaling>
          <c:orientation val="minMax"/>
        </c:scaling>
        <c:delete val="0"/>
        <c:axPos val="l"/>
        <c:majorGridlines>
          <c:spPr>
            <a:ln w="3045">
              <a:solidFill>
                <a:srgbClr val="000000"/>
              </a:solidFill>
              <a:prstDash val="solid"/>
            </a:ln>
          </c:spPr>
        </c:majorGridlines>
        <c:numFmt formatCode="0%" sourceLinked="0"/>
        <c:majorTickMark val="out"/>
        <c:minorTickMark val="none"/>
        <c:tickLblPos val="nextTo"/>
        <c:spPr>
          <a:ln w="3045">
            <a:solidFill>
              <a:srgbClr val="000000"/>
            </a:solidFill>
            <a:prstDash val="solid"/>
          </a:ln>
        </c:spPr>
        <c:txPr>
          <a:bodyPr rot="0" vert="horz"/>
          <a:lstStyle/>
          <a:p>
            <a:pPr>
              <a:defRPr sz="767" b="0" i="0" u="none" strike="noStrike" baseline="0">
                <a:solidFill>
                  <a:srgbClr val="000000"/>
                </a:solidFill>
                <a:latin typeface="Arial"/>
                <a:ea typeface="Arial"/>
                <a:cs typeface="Arial"/>
              </a:defRPr>
            </a:pPr>
            <a:endParaRPr lang="en-US"/>
          </a:p>
        </c:txPr>
        <c:crossAx val="1780918480"/>
        <c:crosses val="autoZero"/>
        <c:crossBetween val="between"/>
      </c:valAx>
      <c:spPr>
        <a:noFill/>
        <a:ln w="3045">
          <a:solidFill>
            <a:srgbClr val="000000"/>
          </a:solidFill>
          <a:prstDash val="solid"/>
        </a:ln>
      </c:spPr>
    </c:plotArea>
    <c:legend>
      <c:legendPos val="r"/>
      <c:layout>
        <c:manualLayout>
          <c:xMode val="edge"/>
          <c:yMode val="edge"/>
          <c:x val="0.11569129945713308"/>
          <c:y val="0.65549584014262374"/>
          <c:w val="0.51406661123881248"/>
          <c:h val="7.8651760511068258E-2"/>
        </c:manualLayout>
      </c:layout>
      <c:overlay val="0"/>
      <c:spPr>
        <a:solidFill>
          <a:srgbClr val="FFFFFF"/>
        </a:solidFill>
        <a:ln w="3045">
          <a:solidFill>
            <a:srgbClr val="000000"/>
          </a:solidFill>
          <a:prstDash val="solid"/>
        </a:ln>
      </c:spPr>
      <c:txPr>
        <a:bodyPr/>
        <a:lstStyle/>
        <a:p>
          <a:pPr>
            <a:defRPr sz="787" b="1" i="0" u="none" strike="noStrike" baseline="0">
              <a:solidFill>
                <a:srgbClr val="000000"/>
              </a:solidFill>
              <a:latin typeface="Arial"/>
              <a:ea typeface="Arial"/>
              <a:cs typeface="Arial"/>
            </a:defRPr>
          </a:pPr>
          <a:endParaRPr lang="en-US"/>
        </a:p>
      </c:txPr>
    </c:legend>
    <c:plotVisOnly val="1"/>
    <c:dispBlanksAs val="gap"/>
    <c:showDLblsOverMax val="0"/>
  </c:chart>
  <c:spPr>
    <a:noFill/>
    <a:ln>
      <a:noFill/>
    </a:ln>
  </c:spPr>
  <c:txPr>
    <a:bodyPr/>
    <a:lstStyle/>
    <a:p>
      <a:pPr>
        <a:defRPr sz="676" b="1" i="0" u="none" strike="noStrike" baseline="0">
          <a:solidFill>
            <a:srgbClr val="000000"/>
          </a:solidFill>
          <a:latin typeface="Arial"/>
          <a:ea typeface="Arial"/>
          <a:cs typeface="Arial"/>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b="1" i="0" u="none" strike="noStrike" baseline="0">
                <a:solidFill>
                  <a:srgbClr val="000000"/>
                </a:solidFill>
                <a:latin typeface="Arial"/>
                <a:ea typeface="Arial"/>
                <a:cs typeface="Arial"/>
              </a:defRPr>
            </a:pPr>
            <a:r>
              <a:rPr lang="en-US" sz="1200"/>
              <a:t>Defense</a:t>
            </a:r>
            <a:r>
              <a:rPr lang="en-US" sz="1200" baseline="0"/>
              <a:t> Spending in 2039</a:t>
            </a:r>
          </a:p>
          <a:p>
            <a:pPr>
              <a:defRPr sz="1200" b="1" i="0" u="none" strike="noStrike" baseline="0">
                <a:solidFill>
                  <a:srgbClr val="000000"/>
                </a:solidFill>
                <a:latin typeface="Arial"/>
                <a:ea typeface="Arial"/>
                <a:cs typeface="Arial"/>
              </a:defRPr>
            </a:pPr>
            <a:r>
              <a:rPr lang="en-US" sz="1200" baseline="0"/>
              <a:t>(Billion US$)</a:t>
            </a:r>
            <a:endParaRPr lang="en-US" sz="1200"/>
          </a:p>
        </c:rich>
      </c:tx>
      <c:layout>
        <c:manualLayout>
          <c:xMode val="edge"/>
          <c:yMode val="edge"/>
          <c:x val="0.28167700344893731"/>
          <c:y val="0"/>
        </c:manualLayout>
      </c:layout>
      <c:overlay val="0"/>
      <c:spPr>
        <a:noFill/>
        <a:ln w="24379">
          <a:noFill/>
        </a:ln>
      </c:spPr>
    </c:title>
    <c:autoTitleDeleted val="0"/>
    <c:plotArea>
      <c:layout>
        <c:manualLayout>
          <c:layoutTarget val="inner"/>
          <c:xMode val="edge"/>
          <c:yMode val="edge"/>
          <c:x val="0.14864864864864899"/>
          <c:y val="0.24200290497668378"/>
          <c:w val="0.85585585585585611"/>
          <c:h val="0.66716344316183773"/>
        </c:manualLayout>
      </c:layout>
      <c:barChart>
        <c:barDir val="bar"/>
        <c:grouping val="clustered"/>
        <c:varyColors val="0"/>
        <c:ser>
          <c:idx val="0"/>
          <c:order val="0"/>
          <c:tx>
            <c:strRef>
              <c:f>Sheet1!$A$2</c:f>
              <c:strCache>
                <c:ptCount val="1"/>
                <c:pt idx="0">
                  <c:v>Bil. USD</c:v>
                </c:pt>
              </c:strCache>
            </c:strRef>
          </c:tx>
          <c:spPr>
            <a:solidFill>
              <a:srgbClr val="002060"/>
            </a:solidFill>
            <a:ln w="24379">
              <a:noFill/>
            </a:ln>
          </c:spPr>
          <c:invertIfNegative val="0"/>
          <c:dPt>
            <c:idx val="8"/>
            <c:invertIfNegative val="0"/>
            <c:bubble3D val="0"/>
            <c:extLst>
              <c:ext xmlns:c16="http://schemas.microsoft.com/office/drawing/2014/chart" uri="{C3380CC4-5D6E-409C-BE32-E72D297353CC}">
                <c16:uniqueId val="{00000000-9FE4-BD4D-90C3-4504AC9785E3}"/>
              </c:ext>
            </c:extLst>
          </c:dPt>
          <c:dPt>
            <c:idx val="9"/>
            <c:invertIfNegative val="0"/>
            <c:bubble3D val="0"/>
            <c:extLst>
              <c:ext xmlns:c16="http://schemas.microsoft.com/office/drawing/2014/chart" uri="{C3380CC4-5D6E-409C-BE32-E72D297353CC}">
                <c16:uniqueId val="{00000001-9FE4-BD4D-90C3-4504AC9785E3}"/>
              </c:ext>
            </c:extLst>
          </c:dPt>
          <c:cat>
            <c:strRef>
              <c:f>Sheet1!$B$1:$K$1</c:f>
              <c:strCache>
                <c:ptCount val="10"/>
                <c:pt idx="0">
                  <c:v>Indonesia</c:v>
                </c:pt>
                <c:pt idx="1">
                  <c:v>Canada</c:v>
                </c:pt>
                <c:pt idx="2">
                  <c:v>Brazil</c:v>
                </c:pt>
                <c:pt idx="3">
                  <c:v>UK</c:v>
                </c:pt>
                <c:pt idx="4">
                  <c:v>Japan</c:v>
                </c:pt>
                <c:pt idx="5">
                  <c:v>Russia</c:v>
                </c:pt>
                <c:pt idx="6">
                  <c:v>India</c:v>
                </c:pt>
                <c:pt idx="7">
                  <c:v>EU</c:v>
                </c:pt>
                <c:pt idx="8">
                  <c:v>China</c:v>
                </c:pt>
                <c:pt idx="9">
                  <c:v>USA</c:v>
                </c:pt>
              </c:strCache>
            </c:strRef>
          </c:cat>
          <c:val>
            <c:numRef>
              <c:f>Sheet1!$B$2:$K$2</c:f>
              <c:numCache>
                <c:formatCode>0</c:formatCode>
                <c:ptCount val="10"/>
                <c:pt idx="0">
                  <c:v>24</c:v>
                </c:pt>
                <c:pt idx="1">
                  <c:v>34</c:v>
                </c:pt>
                <c:pt idx="2">
                  <c:v>50</c:v>
                </c:pt>
                <c:pt idx="3">
                  <c:v>58</c:v>
                </c:pt>
                <c:pt idx="4">
                  <c:v>59</c:v>
                </c:pt>
                <c:pt idx="5">
                  <c:v>74</c:v>
                </c:pt>
                <c:pt idx="6">
                  <c:v>246</c:v>
                </c:pt>
                <c:pt idx="7">
                  <c:v>259</c:v>
                </c:pt>
                <c:pt idx="8">
                  <c:v>735</c:v>
                </c:pt>
                <c:pt idx="9">
                  <c:v>933</c:v>
                </c:pt>
              </c:numCache>
            </c:numRef>
          </c:val>
          <c:extLst>
            <c:ext xmlns:c16="http://schemas.microsoft.com/office/drawing/2014/chart" uri="{C3380CC4-5D6E-409C-BE32-E72D297353CC}">
              <c16:uniqueId val="{00000002-9FE4-BD4D-90C3-4504AC9785E3}"/>
            </c:ext>
          </c:extLst>
        </c:ser>
        <c:dLbls>
          <c:showLegendKey val="0"/>
          <c:showVal val="0"/>
          <c:showCatName val="0"/>
          <c:showSerName val="0"/>
          <c:showPercent val="0"/>
          <c:showBubbleSize val="0"/>
        </c:dLbls>
        <c:gapWidth val="100"/>
        <c:axId val="1232001120"/>
        <c:axId val="1"/>
      </c:barChart>
      <c:catAx>
        <c:axId val="1232001120"/>
        <c:scaling>
          <c:orientation val="minMax"/>
        </c:scaling>
        <c:delete val="0"/>
        <c:axPos val="l"/>
        <c:numFmt formatCode="General" sourceLinked="1"/>
        <c:majorTickMark val="out"/>
        <c:minorTickMark val="none"/>
        <c:tickLblPos val="low"/>
        <c:spPr>
          <a:ln w="3047">
            <a:solidFill>
              <a:srgbClr val="000000"/>
            </a:solidFill>
            <a:prstDash val="solid"/>
          </a:ln>
        </c:spPr>
        <c:txPr>
          <a:bodyPr rot="0" vert="horz"/>
          <a:lstStyle/>
          <a:p>
            <a:pPr>
              <a:defRPr sz="1000" b="1" i="0" u="none" strike="noStrike" baseline="0">
                <a:solidFill>
                  <a:srgbClr val="000000"/>
                </a:solidFill>
                <a:latin typeface="Arial"/>
                <a:ea typeface="Arial"/>
                <a:cs typeface="Arial"/>
              </a:defRPr>
            </a:pPr>
            <a:endParaRPr lang="en-US"/>
          </a:p>
        </c:txPr>
        <c:crossAx val="1"/>
        <c:crosses val="autoZero"/>
        <c:auto val="1"/>
        <c:lblAlgn val="ctr"/>
        <c:lblOffset val="100"/>
        <c:noMultiLvlLbl val="0"/>
      </c:catAx>
      <c:valAx>
        <c:axId val="1"/>
        <c:scaling>
          <c:orientation val="minMax"/>
        </c:scaling>
        <c:delete val="0"/>
        <c:axPos val="b"/>
        <c:majorGridlines>
          <c:spPr>
            <a:ln w="3047">
              <a:solidFill>
                <a:srgbClr val="000000"/>
              </a:solidFill>
              <a:prstDash val="solid"/>
            </a:ln>
          </c:spPr>
        </c:majorGridlines>
        <c:numFmt formatCode="#,##0" sourceLinked="0"/>
        <c:majorTickMark val="out"/>
        <c:minorTickMark val="none"/>
        <c:tickLblPos val="low"/>
        <c:spPr>
          <a:ln w="3047">
            <a:solidFill>
              <a:srgbClr val="000000"/>
            </a:solidFill>
            <a:prstDash val="solid"/>
          </a:ln>
        </c:spPr>
        <c:txPr>
          <a:bodyPr rot="0" vert="horz"/>
          <a:lstStyle/>
          <a:p>
            <a:pPr>
              <a:defRPr sz="1000" b="1" i="0" u="none" strike="noStrike" baseline="0">
                <a:solidFill>
                  <a:srgbClr val="000000"/>
                </a:solidFill>
                <a:latin typeface="Arial"/>
                <a:ea typeface="Arial"/>
                <a:cs typeface="Arial"/>
              </a:defRPr>
            </a:pPr>
            <a:endParaRPr lang="en-US"/>
          </a:p>
        </c:txPr>
        <c:crossAx val="1232001120"/>
        <c:crosses val="autoZero"/>
        <c:crossBetween val="between"/>
      </c:valAx>
      <c:spPr>
        <a:noFill/>
        <a:ln w="3047">
          <a:solidFill>
            <a:srgbClr val="000000"/>
          </a:solidFill>
          <a:prstDash val="solid"/>
        </a:ln>
      </c:spPr>
    </c:plotArea>
    <c:plotVisOnly val="1"/>
    <c:dispBlanksAs val="gap"/>
    <c:showDLblsOverMax val="0"/>
  </c:chart>
  <c:spPr>
    <a:noFill/>
    <a:ln>
      <a:noFill/>
    </a:ln>
  </c:spPr>
  <c:txPr>
    <a:bodyPr/>
    <a:lstStyle/>
    <a:p>
      <a:pPr>
        <a:defRPr sz="365" b="1" i="0" u="none" strike="noStrike" baseline="0">
          <a:solidFill>
            <a:srgbClr val="000000"/>
          </a:solidFill>
          <a:latin typeface="Arial"/>
          <a:ea typeface="Arial"/>
          <a:cs typeface="Arial"/>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b="1" i="0" u="none" strike="noStrike" baseline="0">
                <a:solidFill>
                  <a:srgbClr val="000000"/>
                </a:solidFill>
                <a:latin typeface="Arial"/>
                <a:ea typeface="Arial"/>
                <a:cs typeface="Arial"/>
              </a:defRPr>
            </a:pPr>
            <a:r>
              <a:rPr lang="en-US" sz="1200"/>
              <a:t>Per Capita GDP </a:t>
            </a:r>
            <a:r>
              <a:rPr lang="en-US" sz="1200" baseline="0"/>
              <a:t>in 2039</a:t>
            </a:r>
          </a:p>
          <a:p>
            <a:pPr>
              <a:defRPr sz="1200" b="1" i="0" u="none" strike="noStrike" baseline="0">
                <a:solidFill>
                  <a:srgbClr val="000000"/>
                </a:solidFill>
                <a:latin typeface="Arial"/>
                <a:ea typeface="Arial"/>
                <a:cs typeface="Arial"/>
              </a:defRPr>
            </a:pPr>
            <a:r>
              <a:rPr lang="en-US" sz="1200" baseline="0"/>
              <a:t>(US$)</a:t>
            </a:r>
            <a:endParaRPr lang="en-US" sz="1200"/>
          </a:p>
        </c:rich>
      </c:tx>
      <c:layout>
        <c:manualLayout>
          <c:xMode val="edge"/>
          <c:yMode val="edge"/>
          <c:x val="0.28804581532702211"/>
          <c:y val="4.8543689320388345E-3"/>
        </c:manualLayout>
      </c:layout>
      <c:overlay val="0"/>
      <c:spPr>
        <a:noFill/>
        <a:ln w="24379">
          <a:noFill/>
        </a:ln>
      </c:spPr>
    </c:title>
    <c:autoTitleDeleted val="0"/>
    <c:plotArea>
      <c:layout>
        <c:manualLayout>
          <c:layoutTarget val="inner"/>
          <c:xMode val="edge"/>
          <c:yMode val="edge"/>
          <c:x val="0.14864864864864899"/>
          <c:y val="0.24200290497668378"/>
          <c:w val="0.85585585585585611"/>
          <c:h val="0.66716344316183773"/>
        </c:manualLayout>
      </c:layout>
      <c:barChart>
        <c:barDir val="bar"/>
        <c:grouping val="clustered"/>
        <c:varyColors val="0"/>
        <c:ser>
          <c:idx val="0"/>
          <c:order val="0"/>
          <c:tx>
            <c:strRef>
              <c:f>Sheet1!$A$2</c:f>
              <c:strCache>
                <c:ptCount val="1"/>
                <c:pt idx="0">
                  <c:v>Billions</c:v>
                </c:pt>
              </c:strCache>
            </c:strRef>
          </c:tx>
          <c:spPr>
            <a:solidFill>
              <a:srgbClr val="002060"/>
            </a:solidFill>
            <a:ln w="24379">
              <a:noFill/>
            </a:ln>
          </c:spPr>
          <c:invertIfNegative val="0"/>
          <c:dPt>
            <c:idx val="8"/>
            <c:invertIfNegative val="0"/>
            <c:bubble3D val="0"/>
            <c:extLst>
              <c:ext xmlns:c16="http://schemas.microsoft.com/office/drawing/2014/chart" uri="{C3380CC4-5D6E-409C-BE32-E72D297353CC}">
                <c16:uniqueId val="{00000000-A779-2740-82BE-3FD89F08EC57}"/>
              </c:ext>
            </c:extLst>
          </c:dPt>
          <c:dPt>
            <c:idx val="9"/>
            <c:invertIfNegative val="0"/>
            <c:bubble3D val="0"/>
            <c:extLst>
              <c:ext xmlns:c16="http://schemas.microsoft.com/office/drawing/2014/chart" uri="{C3380CC4-5D6E-409C-BE32-E72D297353CC}">
                <c16:uniqueId val="{00000001-A779-2740-82BE-3FD89F08EC57}"/>
              </c:ext>
            </c:extLst>
          </c:dPt>
          <c:cat>
            <c:strRef>
              <c:f>Sheet1!$B$1:$K$1</c:f>
              <c:strCache>
                <c:ptCount val="10"/>
                <c:pt idx="0">
                  <c:v>India</c:v>
                </c:pt>
                <c:pt idx="1">
                  <c:v>Indonesia</c:v>
                </c:pt>
                <c:pt idx="2">
                  <c:v>Russia</c:v>
                </c:pt>
                <c:pt idx="3">
                  <c:v>Brazil</c:v>
                </c:pt>
                <c:pt idx="4">
                  <c:v>China</c:v>
                </c:pt>
                <c:pt idx="5">
                  <c:v>EU</c:v>
                </c:pt>
                <c:pt idx="6">
                  <c:v>UK</c:v>
                </c:pt>
                <c:pt idx="7">
                  <c:v>Japan</c:v>
                </c:pt>
                <c:pt idx="8">
                  <c:v>Canada</c:v>
                </c:pt>
                <c:pt idx="9">
                  <c:v>USA</c:v>
                </c:pt>
              </c:strCache>
            </c:strRef>
          </c:cat>
          <c:val>
            <c:numRef>
              <c:f>Sheet1!$B$2:$K$2</c:f>
              <c:numCache>
                <c:formatCode>#,##0</c:formatCode>
                <c:ptCount val="10"/>
                <c:pt idx="0">
                  <c:v>6747</c:v>
                </c:pt>
                <c:pt idx="1">
                  <c:v>8517</c:v>
                </c:pt>
                <c:pt idx="2">
                  <c:v>15108</c:v>
                </c:pt>
                <c:pt idx="3">
                  <c:v>15721</c:v>
                </c:pt>
                <c:pt idx="4">
                  <c:v>23003</c:v>
                </c:pt>
                <c:pt idx="5">
                  <c:v>46352</c:v>
                </c:pt>
                <c:pt idx="6">
                  <c:v>50144</c:v>
                </c:pt>
                <c:pt idx="7">
                  <c:v>51754</c:v>
                </c:pt>
                <c:pt idx="8">
                  <c:v>60465</c:v>
                </c:pt>
                <c:pt idx="9">
                  <c:v>85205</c:v>
                </c:pt>
              </c:numCache>
            </c:numRef>
          </c:val>
          <c:extLst>
            <c:ext xmlns:c16="http://schemas.microsoft.com/office/drawing/2014/chart" uri="{C3380CC4-5D6E-409C-BE32-E72D297353CC}">
              <c16:uniqueId val="{00000002-A779-2740-82BE-3FD89F08EC57}"/>
            </c:ext>
          </c:extLst>
        </c:ser>
        <c:dLbls>
          <c:showLegendKey val="0"/>
          <c:showVal val="0"/>
          <c:showCatName val="0"/>
          <c:showSerName val="0"/>
          <c:showPercent val="0"/>
          <c:showBubbleSize val="0"/>
        </c:dLbls>
        <c:gapWidth val="100"/>
        <c:axId val="1232001120"/>
        <c:axId val="1"/>
      </c:barChart>
      <c:catAx>
        <c:axId val="1232001120"/>
        <c:scaling>
          <c:orientation val="minMax"/>
        </c:scaling>
        <c:delete val="0"/>
        <c:axPos val="l"/>
        <c:numFmt formatCode="General" sourceLinked="1"/>
        <c:majorTickMark val="out"/>
        <c:minorTickMark val="none"/>
        <c:tickLblPos val="low"/>
        <c:spPr>
          <a:ln w="3047">
            <a:solidFill>
              <a:srgbClr val="000000"/>
            </a:solidFill>
            <a:prstDash val="solid"/>
          </a:ln>
        </c:spPr>
        <c:txPr>
          <a:bodyPr rot="0" vert="horz"/>
          <a:lstStyle/>
          <a:p>
            <a:pPr>
              <a:defRPr sz="1000" b="1" i="0" u="none" strike="noStrike" baseline="0">
                <a:solidFill>
                  <a:srgbClr val="000000"/>
                </a:solidFill>
                <a:latin typeface="Arial"/>
                <a:ea typeface="Arial"/>
                <a:cs typeface="Arial"/>
              </a:defRPr>
            </a:pPr>
            <a:endParaRPr lang="en-US"/>
          </a:p>
        </c:txPr>
        <c:crossAx val="1"/>
        <c:crosses val="autoZero"/>
        <c:auto val="1"/>
        <c:lblAlgn val="ctr"/>
        <c:lblOffset val="100"/>
        <c:noMultiLvlLbl val="0"/>
      </c:catAx>
      <c:valAx>
        <c:axId val="1"/>
        <c:scaling>
          <c:orientation val="minMax"/>
        </c:scaling>
        <c:delete val="0"/>
        <c:axPos val="b"/>
        <c:majorGridlines>
          <c:spPr>
            <a:ln w="3047">
              <a:solidFill>
                <a:srgbClr val="000000"/>
              </a:solidFill>
              <a:prstDash val="solid"/>
            </a:ln>
          </c:spPr>
        </c:majorGridlines>
        <c:numFmt formatCode="#,##0" sourceLinked="0"/>
        <c:majorTickMark val="out"/>
        <c:minorTickMark val="none"/>
        <c:tickLblPos val="low"/>
        <c:spPr>
          <a:ln w="3047">
            <a:solidFill>
              <a:srgbClr val="000000"/>
            </a:solidFill>
            <a:prstDash val="solid"/>
          </a:ln>
        </c:spPr>
        <c:txPr>
          <a:bodyPr rot="0" vert="horz"/>
          <a:lstStyle/>
          <a:p>
            <a:pPr>
              <a:defRPr sz="1000" b="1" i="0" u="none" strike="noStrike" baseline="0">
                <a:solidFill>
                  <a:srgbClr val="000000"/>
                </a:solidFill>
                <a:latin typeface="Arial"/>
                <a:ea typeface="Arial"/>
                <a:cs typeface="Arial"/>
              </a:defRPr>
            </a:pPr>
            <a:endParaRPr lang="en-US"/>
          </a:p>
        </c:txPr>
        <c:crossAx val="1232001120"/>
        <c:crosses val="autoZero"/>
        <c:crossBetween val="between"/>
      </c:valAx>
      <c:spPr>
        <a:noFill/>
        <a:ln w="3047">
          <a:solidFill>
            <a:srgbClr val="000000"/>
          </a:solidFill>
          <a:prstDash val="solid"/>
        </a:ln>
      </c:spPr>
    </c:plotArea>
    <c:plotVisOnly val="1"/>
    <c:dispBlanksAs val="gap"/>
    <c:showDLblsOverMax val="0"/>
  </c:chart>
  <c:spPr>
    <a:noFill/>
    <a:ln>
      <a:noFill/>
    </a:ln>
  </c:spPr>
  <c:txPr>
    <a:bodyPr/>
    <a:lstStyle/>
    <a:p>
      <a:pPr>
        <a:defRPr sz="365" b="1" i="0" u="none" strike="noStrike" baseline="0">
          <a:solidFill>
            <a:srgbClr val="000000"/>
          </a:solidFill>
          <a:latin typeface="Arial"/>
          <a:ea typeface="Arial"/>
          <a:cs typeface="Arial"/>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ctr" rtl="0">
              <a:defRPr sz="1152" b="1" i="0" u="none" strike="noStrike" baseline="0">
                <a:solidFill>
                  <a:srgbClr val="000000"/>
                </a:solidFill>
                <a:latin typeface="Arial"/>
                <a:ea typeface="Arial"/>
                <a:cs typeface="Arial"/>
              </a:defRPr>
            </a:pPr>
            <a:r>
              <a:rPr lang="en-US"/>
              <a:t>Risk Measurements</a:t>
            </a:r>
          </a:p>
        </c:rich>
      </c:tx>
      <c:layout>
        <c:manualLayout>
          <c:xMode val="edge"/>
          <c:yMode val="edge"/>
          <c:x val="0.33993401037938437"/>
          <c:y val="8.5561363019277761E-2"/>
        </c:manualLayout>
      </c:layout>
      <c:overlay val="0"/>
      <c:spPr>
        <a:noFill/>
        <a:ln w="24384">
          <a:noFill/>
        </a:ln>
      </c:spPr>
    </c:title>
    <c:autoTitleDeleted val="0"/>
    <c:view3D>
      <c:rotX val="15"/>
      <c:hPercent val="189"/>
      <c:rotY val="20"/>
      <c:depthPercent val="100"/>
      <c:rAngAx val="1"/>
    </c:view3D>
    <c:floor>
      <c:thickness val="0"/>
      <c:spPr>
        <a:solidFill>
          <a:srgbClr val="C0C0C0"/>
        </a:solidFill>
        <a:ln w="3175">
          <a:solidFill>
            <a:srgbClr val="000000"/>
          </a:solidFill>
          <a:prstDash val="solid"/>
        </a:ln>
      </c:spPr>
    </c:floor>
    <c:sideWall>
      <c:thickness val="0"/>
      <c:spPr>
        <a:noFill/>
        <a:ln w="12700">
          <a:solidFill>
            <a:srgbClr val="000000"/>
          </a:solidFill>
          <a:prstDash val="solid"/>
        </a:ln>
      </c:spPr>
    </c:sideWall>
    <c:backWall>
      <c:thickness val="0"/>
      <c:spPr>
        <a:noFill/>
        <a:ln w="12700">
          <a:solidFill>
            <a:srgbClr val="000000"/>
          </a:solidFill>
          <a:prstDash val="solid"/>
        </a:ln>
      </c:spPr>
    </c:backWall>
    <c:plotArea>
      <c:layout>
        <c:manualLayout>
          <c:layoutTarget val="inner"/>
          <c:xMode val="edge"/>
          <c:yMode val="edge"/>
          <c:x val="0.32673267326732708"/>
          <c:y val="6.1493126837694007E-2"/>
          <c:w val="0.62376237623762398"/>
          <c:h val="0.8208598542463541"/>
        </c:manualLayout>
      </c:layout>
      <c:bar3DChart>
        <c:barDir val="bar"/>
        <c:grouping val="clustered"/>
        <c:varyColors val="0"/>
        <c:ser>
          <c:idx val="0"/>
          <c:order val="0"/>
          <c:tx>
            <c:strRef>
              <c:f>Sheet1!$A$2</c:f>
              <c:strCache>
                <c:ptCount val="1"/>
                <c:pt idx="0">
                  <c:v>Rating</c:v>
                </c:pt>
              </c:strCache>
            </c:strRef>
          </c:tx>
          <c:spPr>
            <a:solidFill>
              <a:srgbClr val="969696"/>
            </a:solidFill>
            <a:ln w="24384">
              <a:noFill/>
            </a:ln>
          </c:spPr>
          <c:invertIfNegative val="0"/>
          <c:cat>
            <c:strRef>
              <c:f>Sheet1!$B$1:$G$1</c:f>
              <c:strCache>
                <c:ptCount val="6"/>
                <c:pt idx="0">
                  <c:v>Terrorism</c:v>
                </c:pt>
                <c:pt idx="1">
                  <c:v>Global Conflict</c:v>
                </c:pt>
                <c:pt idx="2">
                  <c:v>Regional Conflict</c:v>
                </c:pt>
                <c:pt idx="3">
                  <c:v>Less Central Authority</c:v>
                </c:pt>
                <c:pt idx="4">
                  <c:v>Extremist Influence</c:v>
                </c:pt>
                <c:pt idx="5">
                  <c:v>Internal Conflict</c:v>
                </c:pt>
              </c:strCache>
            </c:strRef>
          </c:cat>
          <c:val>
            <c:numRef>
              <c:f>Sheet1!$B$2:$G$2</c:f>
              <c:numCache>
                <c:formatCode>0.0</c:formatCode>
                <c:ptCount val="6"/>
                <c:pt idx="0">
                  <c:v>4.5</c:v>
                </c:pt>
                <c:pt idx="1">
                  <c:v>5</c:v>
                </c:pt>
                <c:pt idx="2">
                  <c:v>1</c:v>
                </c:pt>
                <c:pt idx="3">
                  <c:v>4.5</c:v>
                </c:pt>
                <c:pt idx="4">
                  <c:v>6</c:v>
                </c:pt>
                <c:pt idx="5">
                  <c:v>4.5</c:v>
                </c:pt>
              </c:numCache>
            </c:numRef>
          </c:val>
          <c:extLst>
            <c:ext xmlns:c16="http://schemas.microsoft.com/office/drawing/2014/chart" uri="{C3380CC4-5D6E-409C-BE32-E72D297353CC}">
              <c16:uniqueId val="{00000000-0780-CF4F-8C92-BA3DC5152284}"/>
            </c:ext>
          </c:extLst>
        </c:ser>
        <c:dLbls>
          <c:showLegendKey val="0"/>
          <c:showVal val="0"/>
          <c:showCatName val="0"/>
          <c:showSerName val="0"/>
          <c:showPercent val="0"/>
          <c:showBubbleSize val="0"/>
        </c:dLbls>
        <c:gapWidth val="150"/>
        <c:gapDepth val="0"/>
        <c:shape val="box"/>
        <c:axId val="1274572224"/>
        <c:axId val="1"/>
        <c:axId val="0"/>
      </c:bar3DChart>
      <c:catAx>
        <c:axId val="1274572224"/>
        <c:scaling>
          <c:orientation val="minMax"/>
        </c:scaling>
        <c:delete val="0"/>
        <c:axPos val="l"/>
        <c:numFmt formatCode="General" sourceLinked="1"/>
        <c:majorTickMark val="out"/>
        <c:minorTickMark val="none"/>
        <c:tickLblPos val="low"/>
        <c:spPr>
          <a:ln w="3048">
            <a:solidFill>
              <a:srgbClr val="000000"/>
            </a:solidFill>
            <a:prstDash val="solid"/>
          </a:ln>
        </c:spPr>
        <c:txPr>
          <a:bodyPr rot="0" vert="horz"/>
          <a:lstStyle/>
          <a:p>
            <a:pPr>
              <a:defRPr sz="1056" b="1" i="0" u="none" strike="noStrike" baseline="0">
                <a:solidFill>
                  <a:srgbClr val="000000"/>
                </a:solidFill>
                <a:latin typeface="Arial"/>
                <a:ea typeface="Arial"/>
                <a:cs typeface="Arial"/>
              </a:defRPr>
            </a:pPr>
            <a:endParaRPr lang="en-US"/>
          </a:p>
        </c:txPr>
        <c:crossAx val="1"/>
        <c:crosses val="autoZero"/>
        <c:auto val="1"/>
        <c:lblAlgn val="ctr"/>
        <c:lblOffset val="100"/>
        <c:tickLblSkip val="1"/>
        <c:tickMarkSkip val="1"/>
        <c:noMultiLvlLbl val="0"/>
      </c:catAx>
      <c:valAx>
        <c:axId val="1"/>
        <c:scaling>
          <c:orientation val="minMax"/>
          <c:max val="10"/>
        </c:scaling>
        <c:delete val="0"/>
        <c:axPos val="b"/>
        <c:majorGridlines>
          <c:spPr>
            <a:ln w="3048">
              <a:solidFill>
                <a:srgbClr val="000000"/>
              </a:solidFill>
              <a:prstDash val="solid"/>
            </a:ln>
          </c:spPr>
        </c:majorGridlines>
        <c:numFmt formatCode="0" sourceLinked="0"/>
        <c:majorTickMark val="out"/>
        <c:minorTickMark val="none"/>
        <c:tickLblPos val="nextTo"/>
        <c:spPr>
          <a:ln w="3048">
            <a:solidFill>
              <a:srgbClr val="000000"/>
            </a:solidFill>
            <a:prstDash val="solid"/>
          </a:ln>
        </c:spPr>
        <c:txPr>
          <a:bodyPr rot="0" vert="horz"/>
          <a:lstStyle/>
          <a:p>
            <a:pPr>
              <a:defRPr sz="1056" b="1" i="0" u="none" strike="noStrike" baseline="0">
                <a:solidFill>
                  <a:srgbClr val="000000"/>
                </a:solidFill>
                <a:latin typeface="Arial"/>
                <a:ea typeface="Arial"/>
                <a:cs typeface="Arial"/>
              </a:defRPr>
            </a:pPr>
            <a:endParaRPr lang="en-US"/>
          </a:p>
        </c:txPr>
        <c:crossAx val="1274572224"/>
        <c:crosses val="autoZero"/>
        <c:crossBetween val="between"/>
        <c:majorUnit val="1"/>
      </c:valAx>
      <c:spPr>
        <a:noFill/>
        <a:ln w="24384">
          <a:noFill/>
        </a:ln>
      </c:spPr>
    </c:plotArea>
    <c:plotVisOnly val="1"/>
    <c:dispBlanksAs val="gap"/>
    <c:showDLblsOverMax val="0"/>
  </c:chart>
  <c:spPr>
    <a:noFill/>
    <a:ln>
      <a:noFill/>
    </a:ln>
  </c:spPr>
  <c:txPr>
    <a:bodyPr/>
    <a:lstStyle/>
    <a:p>
      <a:pPr>
        <a:defRPr sz="773" b="1" i="0" u="none" strike="noStrike" baseline="0">
          <a:solidFill>
            <a:srgbClr val="000000"/>
          </a:solidFill>
          <a:latin typeface="Arial"/>
          <a:ea typeface="Arial"/>
          <a:cs typeface="Arial"/>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47" b="1" i="0" u="none" strike="noStrike" baseline="0">
                <a:solidFill>
                  <a:srgbClr val="000000"/>
                </a:solidFill>
                <a:latin typeface="Arial"/>
                <a:ea typeface="Arial"/>
                <a:cs typeface="Arial"/>
              </a:defRPr>
            </a:pPr>
            <a:r>
              <a:rPr lang="en-US"/>
              <a:t>Global Economic Growth Comparisons</a:t>
            </a:r>
          </a:p>
        </c:rich>
      </c:tx>
      <c:layout>
        <c:manualLayout>
          <c:xMode val="edge"/>
          <c:yMode val="edge"/>
          <c:x val="0.10965268691866689"/>
          <c:y val="1.4912839652268898E-2"/>
        </c:manualLayout>
      </c:layout>
      <c:overlay val="0"/>
      <c:spPr>
        <a:noFill/>
        <a:ln w="24358">
          <a:noFill/>
        </a:ln>
      </c:spPr>
    </c:title>
    <c:autoTitleDeleted val="0"/>
    <c:plotArea>
      <c:layout>
        <c:manualLayout>
          <c:layoutTarget val="inner"/>
          <c:xMode val="edge"/>
          <c:yMode val="edge"/>
          <c:x val="0.11990950226244301"/>
          <c:y val="0.13013698630137002"/>
          <c:w val="0.78959276018099489"/>
          <c:h val="0.70091324200913308"/>
        </c:manualLayout>
      </c:layout>
      <c:bubbleChart>
        <c:varyColors val="0"/>
        <c:ser>
          <c:idx val="0"/>
          <c:order val="0"/>
          <c:tx>
            <c:strRef>
              <c:f>Sheet1!$A$2</c:f>
              <c:strCache>
                <c:ptCount val="1"/>
                <c:pt idx="0">
                  <c:v>Avg. GDP Growth</c:v>
                </c:pt>
              </c:strCache>
            </c:strRef>
          </c:tx>
          <c:spPr>
            <a:solidFill>
              <a:srgbClr val="333333"/>
            </a:solidFill>
            <a:ln w="24358">
              <a:noFill/>
            </a:ln>
          </c:spPr>
          <c:invertIfNegative val="0"/>
          <c:dPt>
            <c:idx val="0"/>
            <c:invertIfNegative val="1"/>
            <c:bubble3D val="1"/>
            <c:spPr>
              <a:solidFill>
                <a:srgbClr val="000090"/>
              </a:solidFill>
              <a:ln w="24358">
                <a:noFill/>
              </a:ln>
            </c:spPr>
            <c:extLst>
              <c:ext xmlns:c16="http://schemas.microsoft.com/office/drawing/2014/chart" uri="{C3380CC4-5D6E-409C-BE32-E72D297353CC}">
                <c16:uniqueId val="{00000001-B2A3-764E-BB5A-105ED58C7706}"/>
              </c:ext>
            </c:extLst>
          </c:dPt>
          <c:dPt>
            <c:idx val="1"/>
            <c:invertIfNegative val="1"/>
            <c:bubble3D val="1"/>
            <c:spPr>
              <a:solidFill>
                <a:srgbClr val="900000"/>
              </a:solidFill>
              <a:ln w="24358">
                <a:noFill/>
              </a:ln>
            </c:spPr>
            <c:extLst>
              <c:ext xmlns:c16="http://schemas.microsoft.com/office/drawing/2014/chart" uri="{C3380CC4-5D6E-409C-BE32-E72D297353CC}">
                <c16:uniqueId val="{00000003-B2A3-764E-BB5A-105ED58C7706}"/>
              </c:ext>
            </c:extLst>
          </c:dPt>
          <c:dPt>
            <c:idx val="2"/>
            <c:invertIfNegative val="1"/>
            <c:bubble3D val="1"/>
            <c:spPr>
              <a:solidFill>
                <a:srgbClr val="808080"/>
              </a:solidFill>
              <a:ln w="24358">
                <a:noFill/>
              </a:ln>
            </c:spPr>
            <c:extLst>
              <c:ext xmlns:c16="http://schemas.microsoft.com/office/drawing/2014/chart" uri="{C3380CC4-5D6E-409C-BE32-E72D297353CC}">
                <c16:uniqueId val="{00000005-B2A3-764E-BB5A-105ED58C7706}"/>
              </c:ext>
            </c:extLst>
          </c:dPt>
          <c:dPt>
            <c:idx val="3"/>
            <c:invertIfNegative val="1"/>
            <c:bubble3D val="1"/>
            <c:spPr>
              <a:solidFill>
                <a:srgbClr val="FFCC00"/>
              </a:solidFill>
              <a:ln w="24358">
                <a:noFill/>
              </a:ln>
            </c:spPr>
            <c:extLst>
              <c:ext xmlns:c16="http://schemas.microsoft.com/office/drawing/2014/chart" uri="{C3380CC4-5D6E-409C-BE32-E72D297353CC}">
                <c16:uniqueId val="{00000007-B2A3-764E-BB5A-105ED58C7706}"/>
              </c:ext>
            </c:extLst>
          </c:dPt>
          <c:dPt>
            <c:idx val="4"/>
            <c:invertIfNegative val="1"/>
            <c:bubble3D val="1"/>
            <c:spPr>
              <a:solidFill>
                <a:srgbClr val="3366FF"/>
              </a:solidFill>
              <a:ln w="24358">
                <a:noFill/>
              </a:ln>
            </c:spPr>
            <c:extLst>
              <c:ext xmlns:c16="http://schemas.microsoft.com/office/drawing/2014/chart" uri="{C3380CC4-5D6E-409C-BE32-E72D297353CC}">
                <c16:uniqueId val="{00000009-B2A3-764E-BB5A-105ED58C7706}"/>
              </c:ext>
            </c:extLst>
          </c:dPt>
          <c:dPt>
            <c:idx val="5"/>
            <c:invertIfNegative val="1"/>
            <c:bubble3D val="1"/>
            <c:spPr>
              <a:solidFill>
                <a:srgbClr val="90713A"/>
              </a:solidFill>
              <a:ln w="24358">
                <a:noFill/>
              </a:ln>
            </c:spPr>
            <c:extLst>
              <c:ext xmlns:c16="http://schemas.microsoft.com/office/drawing/2014/chart" uri="{C3380CC4-5D6E-409C-BE32-E72D297353CC}">
                <c16:uniqueId val="{0000000B-B2A3-764E-BB5A-105ED58C7706}"/>
              </c:ext>
            </c:extLst>
          </c:dPt>
          <c:dLbls>
            <c:dLbl>
              <c:idx val="0"/>
              <c:layout>
                <c:manualLayout>
                  <c:x val="-0.15259033708399755"/>
                  <c:y val="-0.12676119991641432"/>
                </c:manualLayout>
              </c:layout>
              <c:tx>
                <c:rich>
                  <a:bodyPr/>
                  <a:lstStyle/>
                  <a:p>
                    <a:pPr>
                      <a:defRPr sz="1156" b="1" i="0" u="none" strike="noStrike" baseline="0">
                        <a:solidFill>
                          <a:srgbClr val="000000"/>
                        </a:solidFill>
                        <a:latin typeface="Arial"/>
                        <a:ea typeface="Arial"/>
                        <a:cs typeface="Arial"/>
                      </a:defRPr>
                    </a:pPr>
                    <a:r>
                      <a:rPr lang="en-US"/>
                      <a:t>USA</a:t>
                    </a:r>
                  </a:p>
                </c:rich>
              </c:tx>
              <c:spPr>
                <a:noFill/>
                <a:ln w="24358">
                  <a:noFill/>
                </a:ln>
              </c:spPr>
              <c:dLblPos val="r"/>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B2A3-764E-BB5A-105ED58C7706}"/>
                </c:ext>
              </c:extLst>
            </c:dLbl>
            <c:dLbl>
              <c:idx val="1"/>
              <c:layout>
                <c:manualLayout>
                  <c:x val="-0.10829328924518876"/>
                  <c:y val="7.5965167023521185E-2"/>
                </c:manualLayout>
              </c:layout>
              <c:tx>
                <c:rich>
                  <a:bodyPr/>
                  <a:lstStyle/>
                  <a:p>
                    <a:pPr>
                      <a:defRPr sz="1156" b="1" i="0" u="none" strike="noStrike" baseline="0">
                        <a:solidFill>
                          <a:srgbClr val="000000"/>
                        </a:solidFill>
                        <a:latin typeface="Arial"/>
                        <a:ea typeface="Arial"/>
                        <a:cs typeface="Arial"/>
                      </a:defRPr>
                    </a:pPr>
                    <a:r>
                      <a:rPr lang="en-US"/>
                      <a:t>Japan</a:t>
                    </a:r>
                  </a:p>
                </c:rich>
              </c:tx>
              <c:spPr>
                <a:noFill/>
                <a:ln w="24358">
                  <a:noFill/>
                </a:ln>
              </c:spPr>
              <c:dLblPos val="r"/>
              <c:showLegendKey val="0"/>
              <c:showVal val="0"/>
              <c:showCatName val="0"/>
              <c:showSerName val="0"/>
              <c:showPercent val="0"/>
              <c:showBubbleSize val="0"/>
              <c:extLst>
                <c:ext xmlns:c15="http://schemas.microsoft.com/office/drawing/2012/chart" uri="{CE6537A1-D6FC-4f65-9D91-7224C49458BB}">
                  <c15:layout>
                    <c:manualLayout>
                      <c:w val="0.11906344410876131"/>
                      <c:h val="5.1168767453004575E-2"/>
                    </c:manualLayout>
                  </c15:layout>
                  <c15:showDataLabelsRange val="0"/>
                </c:ext>
                <c:ext xmlns:c16="http://schemas.microsoft.com/office/drawing/2014/chart" uri="{C3380CC4-5D6E-409C-BE32-E72D297353CC}">
                  <c16:uniqueId val="{00000003-B2A3-764E-BB5A-105ED58C7706}"/>
                </c:ext>
              </c:extLst>
            </c:dLbl>
            <c:dLbl>
              <c:idx val="2"/>
              <c:layout>
                <c:manualLayout>
                  <c:x val="-0.12478792492328203"/>
                  <c:y val="7.0083746757088922E-2"/>
                </c:manualLayout>
              </c:layout>
              <c:tx>
                <c:rich>
                  <a:bodyPr/>
                  <a:lstStyle/>
                  <a:p>
                    <a:pPr>
                      <a:defRPr sz="1156" b="1" i="0" u="none" strike="noStrike" baseline="0">
                        <a:solidFill>
                          <a:srgbClr val="000000"/>
                        </a:solidFill>
                        <a:latin typeface="Arial"/>
                        <a:ea typeface="Arial"/>
                        <a:cs typeface="Arial"/>
                      </a:defRPr>
                    </a:pPr>
                    <a:r>
                      <a:rPr lang="en-US"/>
                      <a:t>Germany</a:t>
                    </a:r>
                  </a:p>
                </c:rich>
              </c:tx>
              <c:spPr>
                <a:noFill/>
                <a:ln w="24358">
                  <a:noFill/>
                </a:ln>
              </c:spPr>
              <c:dLblPos val="r"/>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B2A3-764E-BB5A-105ED58C7706}"/>
                </c:ext>
              </c:extLst>
            </c:dLbl>
            <c:dLbl>
              <c:idx val="3"/>
              <c:layout>
                <c:manualLayout>
                  <c:x val="-3.2582011085472304E-2"/>
                  <c:y val="5.6383186928223604E-2"/>
                </c:manualLayout>
              </c:layout>
              <c:tx>
                <c:rich>
                  <a:bodyPr/>
                  <a:lstStyle/>
                  <a:p>
                    <a:pPr>
                      <a:defRPr sz="1156" b="1" i="0" u="none" strike="noStrike" baseline="0">
                        <a:solidFill>
                          <a:srgbClr val="000000"/>
                        </a:solidFill>
                        <a:latin typeface="Arial"/>
                        <a:ea typeface="Arial"/>
                        <a:cs typeface="Arial"/>
                      </a:defRPr>
                    </a:pPr>
                    <a:r>
                      <a:rPr lang="en-US"/>
                      <a:t>China</a:t>
                    </a:r>
                  </a:p>
                </c:rich>
              </c:tx>
              <c:spPr>
                <a:noFill/>
                <a:ln w="24358">
                  <a:noFill/>
                </a:ln>
              </c:spPr>
              <c:dLblPos val="r"/>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B2A3-764E-BB5A-105ED58C7706}"/>
                </c:ext>
              </c:extLst>
            </c:dLbl>
            <c:dLbl>
              <c:idx val="4"/>
              <c:layout>
                <c:manualLayout>
                  <c:x val="-0.13393986250208154"/>
                  <c:y val="-5.485953847540849E-2"/>
                </c:manualLayout>
              </c:layout>
              <c:tx>
                <c:rich>
                  <a:bodyPr/>
                  <a:lstStyle/>
                  <a:p>
                    <a:pPr>
                      <a:defRPr sz="1156" b="1" i="0" u="none" strike="noStrike" baseline="0">
                        <a:solidFill>
                          <a:srgbClr val="000000"/>
                        </a:solidFill>
                        <a:latin typeface="Arial"/>
                        <a:ea typeface="Arial"/>
                        <a:cs typeface="Arial"/>
                      </a:defRPr>
                    </a:pPr>
                    <a:r>
                      <a:rPr lang="en-US"/>
                      <a:t>Mexico</a:t>
                    </a:r>
                  </a:p>
                </c:rich>
              </c:tx>
              <c:spPr>
                <a:noFill/>
                <a:ln w="24358">
                  <a:noFill/>
                </a:ln>
              </c:spPr>
              <c:dLblPos val="r"/>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B2A3-764E-BB5A-105ED58C7706}"/>
                </c:ext>
              </c:extLst>
            </c:dLbl>
            <c:dLbl>
              <c:idx val="5"/>
              <c:layout>
                <c:manualLayout>
                  <c:x val="-0.21910650141542004"/>
                  <c:y val="-4.3572663966137216E-2"/>
                </c:manualLayout>
              </c:layout>
              <c:tx>
                <c:rich>
                  <a:bodyPr/>
                  <a:lstStyle/>
                  <a:p>
                    <a:pPr>
                      <a:defRPr sz="1156" b="1" i="0" u="none" strike="noStrike" baseline="0">
                        <a:solidFill>
                          <a:srgbClr val="000000"/>
                        </a:solidFill>
                        <a:latin typeface="Arial"/>
                        <a:ea typeface="Arial"/>
                        <a:cs typeface="Arial"/>
                      </a:defRPr>
                    </a:pPr>
                    <a:r>
                      <a:rPr lang="en-US"/>
                      <a:t>Canada</a:t>
                    </a:r>
                  </a:p>
                </c:rich>
              </c:tx>
              <c:spPr>
                <a:noFill/>
                <a:ln w="24358">
                  <a:noFill/>
                </a:ln>
              </c:spPr>
              <c:dLblPos val="r"/>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B2A3-764E-BB5A-105ED58C7706}"/>
                </c:ext>
              </c:extLst>
            </c:dLbl>
            <c:spPr>
              <a:noFill/>
              <a:ln w="24358">
                <a:noFill/>
              </a:ln>
            </c:spPr>
            <c:txPr>
              <a:bodyPr wrap="square" lIns="38100" tIns="19050" rIns="38100" bIns="19050" anchor="ctr">
                <a:spAutoFit/>
              </a:bodyPr>
              <a:lstStyle/>
              <a:p>
                <a:pPr>
                  <a:defRPr sz="1156" b="1" i="0" u="none" strike="noStrike" baseline="0">
                    <a:solidFill>
                      <a:srgbClr val="000000"/>
                    </a:solidFill>
                    <a:latin typeface="Arial"/>
                    <a:ea typeface="Arial"/>
                    <a:cs typeface="Arial"/>
                  </a:defRPr>
                </a:pPr>
                <a:endParaRPr lang="en-US"/>
              </a:p>
            </c:txP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xVal>
            <c:numRef>
              <c:f>Sheet1!$B$1:$G$1</c:f>
              <c:numCache>
                <c:formatCode>[$$-409]#,##0</c:formatCode>
                <c:ptCount val="6"/>
                <c:pt idx="0">
                  <c:v>68309</c:v>
                </c:pt>
                <c:pt idx="1">
                  <c:v>44585</c:v>
                </c:pt>
                <c:pt idx="2">
                  <c:v>56956</c:v>
                </c:pt>
                <c:pt idx="3">
                  <c:v>18931</c:v>
                </c:pt>
                <c:pt idx="4">
                  <c:v>20266</c:v>
                </c:pt>
                <c:pt idx="5">
                  <c:v>51713</c:v>
                </c:pt>
              </c:numCache>
            </c:numRef>
          </c:xVal>
          <c:yVal>
            <c:numRef>
              <c:f>Sheet1!$B$2:$G$2</c:f>
              <c:numCache>
                <c:formatCode>0.0%</c:formatCode>
                <c:ptCount val="6"/>
                <c:pt idx="0">
                  <c:v>1.0999999999999999E-2</c:v>
                </c:pt>
                <c:pt idx="1">
                  <c:v>-3.0000000000000001E-3</c:v>
                </c:pt>
                <c:pt idx="2">
                  <c:v>4.0000000000000001E-3</c:v>
                </c:pt>
                <c:pt idx="3">
                  <c:v>5.7000000000000002E-2</c:v>
                </c:pt>
                <c:pt idx="4">
                  <c:v>-3.0000000000000001E-3</c:v>
                </c:pt>
                <c:pt idx="5">
                  <c:v>6.0000000000000001E-3</c:v>
                </c:pt>
              </c:numCache>
            </c:numRef>
          </c:yVal>
          <c:bubbleSize>
            <c:numRef>
              <c:f>Sheet1!$B$3:$G$3</c:f>
              <c:numCache>
                <c:formatCode>#,##0</c:formatCode>
                <c:ptCount val="6"/>
                <c:pt idx="0">
                  <c:v>22675</c:v>
                </c:pt>
                <c:pt idx="1">
                  <c:v>5378</c:v>
                </c:pt>
                <c:pt idx="2">
                  <c:v>4319</c:v>
                </c:pt>
                <c:pt idx="3">
                  <c:v>16642</c:v>
                </c:pt>
                <c:pt idx="4">
                  <c:v>1193</c:v>
                </c:pt>
                <c:pt idx="5">
                  <c:v>1884</c:v>
                </c:pt>
              </c:numCache>
            </c:numRef>
          </c:bubbleSize>
          <c:bubble3D val="1"/>
          <c:extLst>
            <c:ext xmlns:c16="http://schemas.microsoft.com/office/drawing/2014/chart" uri="{C3380CC4-5D6E-409C-BE32-E72D297353CC}">
              <c16:uniqueId val="{0000000C-B2A3-764E-BB5A-105ED58C7706}"/>
            </c:ext>
          </c:extLst>
        </c:ser>
        <c:dLbls>
          <c:showLegendKey val="0"/>
          <c:showVal val="0"/>
          <c:showCatName val="0"/>
          <c:showSerName val="0"/>
          <c:showPercent val="0"/>
          <c:showBubbleSize val="0"/>
        </c:dLbls>
        <c:bubbleScale val="100"/>
        <c:showNegBubbles val="0"/>
        <c:axId val="1611393952"/>
        <c:axId val="1"/>
      </c:bubbleChart>
      <c:valAx>
        <c:axId val="1611393952"/>
        <c:scaling>
          <c:orientation val="minMax"/>
          <c:max val="70000"/>
          <c:min val="10000"/>
        </c:scaling>
        <c:delete val="0"/>
        <c:axPos val="b"/>
        <c:majorGridlines>
          <c:spPr>
            <a:ln w="3045">
              <a:solidFill>
                <a:srgbClr val="000000"/>
              </a:solidFill>
              <a:prstDash val="solid"/>
            </a:ln>
          </c:spPr>
        </c:majorGridlines>
        <c:numFmt formatCode="#,##0" sourceLinked="0"/>
        <c:majorTickMark val="out"/>
        <c:minorTickMark val="none"/>
        <c:tickLblPos val="low"/>
        <c:spPr>
          <a:ln w="3045">
            <a:solidFill>
              <a:srgbClr val="000000"/>
            </a:solidFill>
            <a:prstDash val="solid"/>
          </a:ln>
        </c:spPr>
        <c:txPr>
          <a:bodyPr rot="0" vert="horz"/>
          <a:lstStyle/>
          <a:p>
            <a:pPr>
              <a:defRPr sz="1055" b="0" i="0" u="none" strike="noStrike" baseline="0">
                <a:solidFill>
                  <a:srgbClr val="000000"/>
                </a:solidFill>
                <a:latin typeface="Arial"/>
                <a:ea typeface="Arial"/>
                <a:cs typeface="Arial"/>
              </a:defRPr>
            </a:pPr>
            <a:endParaRPr lang="en-US"/>
          </a:p>
        </c:txPr>
        <c:crossAx val="1"/>
        <c:crosses val="autoZero"/>
        <c:crossBetween val="midCat"/>
        <c:majorUnit val="60000"/>
      </c:valAx>
      <c:valAx>
        <c:axId val="1"/>
        <c:scaling>
          <c:orientation val="minMax"/>
          <c:max val="6.0000000000000012E-2"/>
          <c:min val="-2.0000000000000004E-2"/>
        </c:scaling>
        <c:delete val="0"/>
        <c:axPos val="l"/>
        <c:majorGridlines>
          <c:spPr>
            <a:ln w="3045">
              <a:solidFill>
                <a:srgbClr val="000000"/>
              </a:solidFill>
              <a:prstDash val="solid"/>
            </a:ln>
          </c:spPr>
        </c:majorGridlines>
        <c:numFmt formatCode="0%" sourceLinked="0"/>
        <c:majorTickMark val="out"/>
        <c:minorTickMark val="none"/>
        <c:tickLblPos val="low"/>
        <c:spPr>
          <a:ln w="3045">
            <a:solidFill>
              <a:srgbClr val="000000"/>
            </a:solidFill>
            <a:prstDash val="solid"/>
          </a:ln>
        </c:spPr>
        <c:txPr>
          <a:bodyPr rot="0" vert="horz"/>
          <a:lstStyle/>
          <a:p>
            <a:pPr>
              <a:defRPr sz="1055" b="0" i="0" u="none" strike="noStrike" baseline="0">
                <a:solidFill>
                  <a:srgbClr val="000000"/>
                </a:solidFill>
                <a:latin typeface="Arial"/>
                <a:ea typeface="Arial"/>
                <a:cs typeface="Arial"/>
              </a:defRPr>
            </a:pPr>
            <a:endParaRPr lang="en-US"/>
          </a:p>
        </c:txPr>
        <c:crossAx val="1611393952"/>
        <c:crossesAt val="0"/>
        <c:crossBetween val="midCat"/>
        <c:majorUnit val="2.0000000000000004E-2"/>
      </c:valAx>
      <c:spPr>
        <a:noFill/>
        <a:ln w="12179">
          <a:solidFill>
            <a:srgbClr val="000000"/>
          </a:solidFill>
          <a:prstDash val="solid"/>
        </a:ln>
      </c:spPr>
    </c:plotArea>
    <c:plotVisOnly val="1"/>
    <c:dispBlanksAs val="gap"/>
    <c:showDLblsOverMax val="0"/>
  </c:chart>
  <c:spPr>
    <a:noFill/>
    <a:ln>
      <a:noFill/>
    </a:ln>
  </c:spPr>
  <c:txPr>
    <a:bodyPr/>
    <a:lstStyle/>
    <a:p>
      <a:pPr>
        <a:defRPr sz="1731" b="1" i="0" u="none" strike="noStrike" baseline="0">
          <a:solidFill>
            <a:srgbClr val="000000"/>
          </a:solidFill>
          <a:latin typeface="Arial"/>
          <a:ea typeface="Arial"/>
          <a:cs typeface="Arial"/>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010" b="0" i="0" u="none" strike="noStrike" baseline="0">
                <a:solidFill>
                  <a:srgbClr val="000000"/>
                </a:solidFill>
                <a:latin typeface="Arial"/>
                <a:ea typeface="Arial"/>
                <a:cs typeface="Arial"/>
              </a:defRPr>
            </a:pPr>
            <a:r>
              <a:rPr lang="en-US"/>
              <a:t>Per Capita GDP at PPP</a:t>
            </a:r>
          </a:p>
        </c:rich>
      </c:tx>
      <c:layout>
        <c:manualLayout>
          <c:xMode val="edge"/>
          <c:yMode val="edge"/>
          <c:x val="0.3365079605433936"/>
          <c:y val="1.9184669224039302E-2"/>
        </c:manualLayout>
      </c:layout>
      <c:overlay val="0"/>
      <c:spPr>
        <a:noFill/>
        <a:ln w="24319">
          <a:noFill/>
        </a:ln>
      </c:spPr>
    </c:title>
    <c:autoTitleDeleted val="0"/>
    <c:view3D>
      <c:rotX val="15"/>
      <c:hPercent val="154"/>
      <c:rotY val="20"/>
      <c:depthPercent val="100"/>
      <c:rAngAx val="1"/>
    </c:view3D>
    <c:floor>
      <c:thickness val="0"/>
      <c:spPr>
        <a:solidFill>
          <a:srgbClr val="C0C0C0"/>
        </a:solidFill>
        <a:ln w="3175">
          <a:solidFill>
            <a:srgbClr val="000000"/>
          </a:solidFill>
          <a:prstDash val="solid"/>
        </a:ln>
      </c:spPr>
    </c:floor>
    <c:sideWall>
      <c:thickness val="0"/>
      <c:spPr>
        <a:noFill/>
        <a:ln w="12700">
          <a:solidFill>
            <a:srgbClr val="000000"/>
          </a:solidFill>
          <a:prstDash val="solid"/>
        </a:ln>
      </c:spPr>
    </c:sideWall>
    <c:backWall>
      <c:thickness val="0"/>
      <c:spPr>
        <a:noFill/>
        <a:ln w="12700">
          <a:solidFill>
            <a:srgbClr val="000000"/>
          </a:solidFill>
          <a:prstDash val="solid"/>
        </a:ln>
      </c:spPr>
    </c:backWall>
    <c:plotArea>
      <c:layout>
        <c:manualLayout>
          <c:layoutTarget val="inner"/>
          <c:xMode val="edge"/>
          <c:yMode val="edge"/>
          <c:x val="0.23015873015873001"/>
          <c:y val="0.10071942446043201"/>
          <c:w val="0.6492063492063479"/>
          <c:h val="0.82973621103117612"/>
        </c:manualLayout>
      </c:layout>
      <c:bar3DChart>
        <c:barDir val="bar"/>
        <c:grouping val="clustered"/>
        <c:varyColors val="0"/>
        <c:ser>
          <c:idx val="0"/>
          <c:order val="0"/>
          <c:tx>
            <c:strRef>
              <c:f>Sheet1!$A$2</c:f>
              <c:strCache>
                <c:ptCount val="1"/>
                <c:pt idx="0">
                  <c:v>Rating</c:v>
                </c:pt>
              </c:strCache>
            </c:strRef>
          </c:tx>
          <c:spPr>
            <a:solidFill>
              <a:srgbClr val="000090"/>
            </a:solidFill>
            <a:ln w="24319">
              <a:noFill/>
            </a:ln>
          </c:spPr>
          <c:invertIfNegative val="0"/>
          <c:cat>
            <c:strRef>
              <c:f>Sheet1!$B$1:$I$1</c:f>
              <c:strCache>
                <c:ptCount val="8"/>
                <c:pt idx="0">
                  <c:v>India</c:v>
                </c:pt>
                <c:pt idx="1">
                  <c:v>China</c:v>
                </c:pt>
                <c:pt idx="2">
                  <c:v>Mexico</c:v>
                </c:pt>
                <c:pt idx="3">
                  <c:v>Japan</c:v>
                </c:pt>
                <c:pt idx="4">
                  <c:v>UK</c:v>
                </c:pt>
                <c:pt idx="5">
                  <c:v>Canada</c:v>
                </c:pt>
                <c:pt idx="6">
                  <c:v>Germany</c:v>
                </c:pt>
                <c:pt idx="7">
                  <c:v>USA</c:v>
                </c:pt>
              </c:strCache>
            </c:strRef>
          </c:cat>
          <c:val>
            <c:numRef>
              <c:f>Sheet1!$B$2:$I$2</c:f>
              <c:numCache>
                <c:formatCode>"$"#,##0</c:formatCode>
                <c:ptCount val="8"/>
                <c:pt idx="0">
                  <c:v>8480</c:v>
                </c:pt>
                <c:pt idx="1">
                  <c:v>19520</c:v>
                </c:pt>
                <c:pt idx="2">
                  <c:v>21110</c:v>
                </c:pt>
                <c:pt idx="3">
                  <c:v>45560</c:v>
                </c:pt>
                <c:pt idx="4">
                  <c:v>46780</c:v>
                </c:pt>
                <c:pt idx="5">
                  <c:v>50630</c:v>
                </c:pt>
                <c:pt idx="6">
                  <c:v>53850</c:v>
                </c:pt>
                <c:pt idx="7">
                  <c:v>64770</c:v>
                </c:pt>
              </c:numCache>
            </c:numRef>
          </c:val>
          <c:extLst>
            <c:ext xmlns:c16="http://schemas.microsoft.com/office/drawing/2014/chart" uri="{C3380CC4-5D6E-409C-BE32-E72D297353CC}">
              <c16:uniqueId val="{00000000-5377-C54E-945C-E6905E6F1172}"/>
            </c:ext>
          </c:extLst>
        </c:ser>
        <c:dLbls>
          <c:showLegendKey val="0"/>
          <c:showVal val="0"/>
          <c:showCatName val="0"/>
          <c:showSerName val="0"/>
          <c:showPercent val="0"/>
          <c:showBubbleSize val="0"/>
        </c:dLbls>
        <c:gapWidth val="150"/>
        <c:gapDepth val="0"/>
        <c:shape val="box"/>
        <c:axId val="1659339967"/>
        <c:axId val="1"/>
        <c:axId val="0"/>
      </c:bar3DChart>
      <c:catAx>
        <c:axId val="1659339967"/>
        <c:scaling>
          <c:orientation val="minMax"/>
        </c:scaling>
        <c:delete val="0"/>
        <c:axPos val="l"/>
        <c:numFmt formatCode="General" sourceLinked="1"/>
        <c:majorTickMark val="out"/>
        <c:minorTickMark val="none"/>
        <c:tickLblPos val="low"/>
        <c:spPr>
          <a:ln w="3040">
            <a:solidFill>
              <a:srgbClr val="000000"/>
            </a:solidFill>
            <a:prstDash val="solid"/>
          </a:ln>
        </c:spPr>
        <c:txPr>
          <a:bodyPr rot="0" vert="horz"/>
          <a:lstStyle/>
          <a:p>
            <a:pPr>
              <a:defRPr sz="866" b="1" i="0" u="none" strike="noStrike" baseline="0">
                <a:solidFill>
                  <a:srgbClr val="000000"/>
                </a:solidFill>
                <a:latin typeface="Arial"/>
                <a:ea typeface="Arial"/>
                <a:cs typeface="Arial"/>
              </a:defRPr>
            </a:pPr>
            <a:endParaRPr lang="en-US"/>
          </a:p>
        </c:txPr>
        <c:crossAx val="1"/>
        <c:crosses val="autoZero"/>
        <c:auto val="1"/>
        <c:lblAlgn val="ctr"/>
        <c:lblOffset val="100"/>
        <c:tickLblSkip val="1"/>
        <c:tickMarkSkip val="1"/>
        <c:noMultiLvlLbl val="0"/>
      </c:catAx>
      <c:valAx>
        <c:axId val="1"/>
        <c:scaling>
          <c:orientation val="minMax"/>
        </c:scaling>
        <c:delete val="0"/>
        <c:axPos val="b"/>
        <c:majorGridlines>
          <c:spPr>
            <a:ln w="3040">
              <a:solidFill>
                <a:srgbClr val="000000"/>
              </a:solidFill>
              <a:prstDash val="solid"/>
            </a:ln>
          </c:spPr>
        </c:majorGridlines>
        <c:numFmt formatCode="\$#,##0" sourceLinked="0"/>
        <c:majorTickMark val="out"/>
        <c:minorTickMark val="none"/>
        <c:tickLblPos val="nextTo"/>
        <c:spPr>
          <a:ln w="3040">
            <a:solidFill>
              <a:srgbClr val="000000"/>
            </a:solidFill>
            <a:prstDash val="solid"/>
          </a:ln>
        </c:spPr>
        <c:txPr>
          <a:bodyPr rot="0" vert="horz"/>
          <a:lstStyle/>
          <a:p>
            <a:pPr>
              <a:defRPr sz="800" b="1" i="0" u="none" strike="noStrike" baseline="0">
                <a:solidFill>
                  <a:srgbClr val="000000"/>
                </a:solidFill>
                <a:latin typeface="Arial"/>
                <a:ea typeface="Arial"/>
                <a:cs typeface="Arial"/>
              </a:defRPr>
            </a:pPr>
            <a:endParaRPr lang="en-US"/>
          </a:p>
        </c:txPr>
        <c:crossAx val="1659339967"/>
        <c:crosses val="autoZero"/>
        <c:crossBetween val="between"/>
      </c:valAx>
      <c:spPr>
        <a:noFill/>
        <a:ln w="24319">
          <a:noFill/>
        </a:ln>
      </c:spPr>
    </c:plotArea>
    <c:plotVisOnly val="1"/>
    <c:dispBlanksAs val="gap"/>
    <c:showDLblsOverMax val="0"/>
  </c:chart>
  <c:spPr>
    <a:noFill/>
    <a:ln>
      <a:noFill/>
    </a:ln>
  </c:spPr>
  <c:txPr>
    <a:bodyPr/>
    <a:lstStyle/>
    <a:p>
      <a:pPr>
        <a:defRPr sz="1302" b="1" i="0" u="none" strike="noStrike" baseline="0">
          <a:solidFill>
            <a:srgbClr val="000000"/>
          </a:solidFill>
          <a:latin typeface="Arial"/>
          <a:ea typeface="Arial"/>
          <a:cs typeface="Arial"/>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020" b="0" i="0" u="none" strike="noStrike" baseline="0">
                <a:solidFill>
                  <a:srgbClr val="000000"/>
                </a:solidFill>
                <a:latin typeface="Arial"/>
                <a:ea typeface="Arial"/>
                <a:cs typeface="Arial"/>
              </a:defRPr>
            </a:pPr>
            <a:r>
              <a:rPr lang="en-US"/>
              <a:t>Annual GDP Growth Rate (%)</a:t>
            </a:r>
          </a:p>
        </c:rich>
      </c:tx>
      <c:layout>
        <c:manualLayout>
          <c:xMode val="edge"/>
          <c:yMode val="edge"/>
          <c:x val="0.31575372081379993"/>
          <c:y val="2.3568025271401095E-2"/>
        </c:manualLayout>
      </c:layout>
      <c:overlay val="0"/>
      <c:spPr>
        <a:noFill/>
        <a:ln w="24331">
          <a:noFill/>
        </a:ln>
      </c:spPr>
    </c:title>
    <c:autoTitleDeleted val="0"/>
    <c:plotArea>
      <c:layout>
        <c:manualLayout>
          <c:layoutTarget val="inner"/>
          <c:xMode val="edge"/>
          <c:yMode val="edge"/>
          <c:x val="6.5079365079364987E-2"/>
          <c:y val="0.16546762589928105"/>
          <c:w val="0.919047619047619"/>
          <c:h val="0.71223021582733792"/>
        </c:manualLayout>
      </c:layout>
      <c:barChart>
        <c:barDir val="col"/>
        <c:grouping val="clustered"/>
        <c:varyColors val="0"/>
        <c:ser>
          <c:idx val="0"/>
          <c:order val="0"/>
          <c:tx>
            <c:strRef>
              <c:f>Sheet1!$A$2</c:f>
              <c:strCache>
                <c:ptCount val="1"/>
                <c:pt idx="0">
                  <c:v>%</c:v>
                </c:pt>
              </c:strCache>
            </c:strRef>
          </c:tx>
          <c:spPr>
            <a:solidFill>
              <a:srgbClr val="000066"/>
            </a:solidFill>
            <a:ln w="24331">
              <a:noFill/>
            </a:ln>
          </c:spPr>
          <c:invertIfNegative val="0"/>
          <c:dPt>
            <c:idx val="9"/>
            <c:invertIfNegative val="0"/>
            <c:bubble3D val="0"/>
            <c:spPr>
              <a:solidFill>
                <a:srgbClr val="000066"/>
              </a:solidFill>
              <a:ln w="24331">
                <a:noFill/>
              </a:ln>
            </c:spPr>
            <c:extLst>
              <c:ext xmlns:c16="http://schemas.microsoft.com/office/drawing/2014/chart" uri="{C3380CC4-5D6E-409C-BE32-E72D297353CC}">
                <c16:uniqueId val="{00000000-B9E8-9845-B635-34647B3F7941}"/>
              </c:ext>
            </c:extLst>
          </c:dPt>
          <c:dPt>
            <c:idx val="10"/>
            <c:invertIfNegative val="0"/>
            <c:bubble3D val="0"/>
            <c:spPr>
              <a:solidFill>
                <a:srgbClr val="7F7F7F"/>
              </a:solidFill>
              <a:ln w="24331">
                <a:noFill/>
              </a:ln>
            </c:spPr>
            <c:extLst>
              <c:ext xmlns:c16="http://schemas.microsoft.com/office/drawing/2014/chart" uri="{C3380CC4-5D6E-409C-BE32-E72D297353CC}">
                <c16:uniqueId val="{00000001-B9E8-9845-B635-34647B3F7941}"/>
              </c:ext>
            </c:extLst>
          </c:dPt>
          <c:dPt>
            <c:idx val="11"/>
            <c:invertIfNegative val="0"/>
            <c:bubble3D val="0"/>
            <c:spPr>
              <a:solidFill>
                <a:srgbClr val="7F7F7F"/>
              </a:solidFill>
              <a:ln w="24331">
                <a:noFill/>
              </a:ln>
            </c:spPr>
            <c:extLst>
              <c:ext xmlns:c16="http://schemas.microsoft.com/office/drawing/2014/chart" uri="{C3380CC4-5D6E-409C-BE32-E72D297353CC}">
                <c16:uniqueId val="{00000002-B9E8-9845-B635-34647B3F7941}"/>
              </c:ext>
            </c:extLst>
          </c:dPt>
          <c:dPt>
            <c:idx val="12"/>
            <c:invertIfNegative val="0"/>
            <c:bubble3D val="0"/>
            <c:spPr>
              <a:solidFill>
                <a:srgbClr val="7F7F7F"/>
              </a:solidFill>
              <a:ln w="24331">
                <a:noFill/>
              </a:ln>
            </c:spPr>
            <c:extLst>
              <c:ext xmlns:c16="http://schemas.microsoft.com/office/drawing/2014/chart" uri="{C3380CC4-5D6E-409C-BE32-E72D297353CC}">
                <c16:uniqueId val="{00000003-B9E8-9845-B635-34647B3F7941}"/>
              </c:ext>
            </c:extLst>
          </c:dPt>
          <c:dPt>
            <c:idx val="13"/>
            <c:invertIfNegative val="0"/>
            <c:bubble3D val="0"/>
            <c:spPr>
              <a:solidFill>
                <a:srgbClr val="7F7F7F"/>
              </a:solidFill>
              <a:ln w="24331">
                <a:noFill/>
              </a:ln>
            </c:spPr>
            <c:extLst>
              <c:ext xmlns:c16="http://schemas.microsoft.com/office/drawing/2014/chart" uri="{C3380CC4-5D6E-409C-BE32-E72D297353CC}">
                <c16:uniqueId val="{00000004-B9E8-9845-B635-34647B3F7941}"/>
              </c:ext>
            </c:extLst>
          </c:dPt>
          <c:dPt>
            <c:idx val="14"/>
            <c:invertIfNegative val="0"/>
            <c:bubble3D val="0"/>
            <c:spPr>
              <a:solidFill>
                <a:srgbClr val="7F7F7F"/>
              </a:solidFill>
              <a:ln w="24331">
                <a:noFill/>
              </a:ln>
            </c:spPr>
            <c:extLst>
              <c:ext xmlns:c16="http://schemas.microsoft.com/office/drawing/2014/chart" uri="{C3380CC4-5D6E-409C-BE32-E72D297353CC}">
                <c16:uniqueId val="{00000005-B9E8-9845-B635-34647B3F7941}"/>
              </c:ext>
            </c:extLst>
          </c:dPt>
          <c:cat>
            <c:numRef>
              <c:f>Sheet1!$B$1:$P$1</c:f>
              <c:numCache>
                <c:formatCode>General</c:formatCode>
                <c:ptCount val="15"/>
                <c:pt idx="0">
                  <c:v>2012</c:v>
                </c:pt>
                <c:pt idx="1">
                  <c:v>2013</c:v>
                </c:pt>
                <c:pt idx="2">
                  <c:v>2014</c:v>
                </c:pt>
                <c:pt idx="3">
                  <c:v>2015</c:v>
                </c:pt>
                <c:pt idx="4">
                  <c:v>2016</c:v>
                </c:pt>
                <c:pt idx="5">
                  <c:v>2017</c:v>
                </c:pt>
                <c:pt idx="6">
                  <c:v>2018</c:v>
                </c:pt>
                <c:pt idx="7">
                  <c:v>2019</c:v>
                </c:pt>
                <c:pt idx="8">
                  <c:v>2020</c:v>
                </c:pt>
                <c:pt idx="9">
                  <c:v>2021</c:v>
                </c:pt>
                <c:pt idx="10">
                  <c:v>2022</c:v>
                </c:pt>
                <c:pt idx="11">
                  <c:v>2023</c:v>
                </c:pt>
                <c:pt idx="12">
                  <c:v>2024</c:v>
                </c:pt>
                <c:pt idx="13">
                  <c:v>2025</c:v>
                </c:pt>
                <c:pt idx="14">
                  <c:v>2026</c:v>
                </c:pt>
              </c:numCache>
            </c:numRef>
          </c:cat>
          <c:val>
            <c:numRef>
              <c:f>Sheet1!$B$2:$P$2</c:f>
              <c:numCache>
                <c:formatCode>0.0</c:formatCode>
                <c:ptCount val="15"/>
                <c:pt idx="0">
                  <c:v>2.2810000000000001</c:v>
                </c:pt>
                <c:pt idx="1">
                  <c:v>1.8420000000000001</c:v>
                </c:pt>
                <c:pt idx="2">
                  <c:v>2.2879999999999998</c:v>
                </c:pt>
                <c:pt idx="3">
                  <c:v>2.7069999999999999</c:v>
                </c:pt>
                <c:pt idx="4">
                  <c:v>1.6679999999999999</c:v>
                </c:pt>
                <c:pt idx="5">
                  <c:v>2.2549999999999999</c:v>
                </c:pt>
                <c:pt idx="6">
                  <c:v>2.919</c:v>
                </c:pt>
                <c:pt idx="7">
                  <c:v>2.2890000000000001</c:v>
                </c:pt>
                <c:pt idx="8">
                  <c:v>-3.4049999999999998</c:v>
                </c:pt>
                <c:pt idx="9">
                  <c:v>5.7</c:v>
                </c:pt>
                <c:pt idx="10">
                  <c:v>4.3</c:v>
                </c:pt>
                <c:pt idx="11">
                  <c:v>2.4</c:v>
                </c:pt>
                <c:pt idx="12">
                  <c:v>2</c:v>
                </c:pt>
                <c:pt idx="13">
                  <c:v>2.5</c:v>
                </c:pt>
                <c:pt idx="14">
                  <c:v>2.2999999999999998</c:v>
                </c:pt>
              </c:numCache>
            </c:numRef>
          </c:val>
          <c:extLst>
            <c:ext xmlns:c16="http://schemas.microsoft.com/office/drawing/2014/chart" uri="{C3380CC4-5D6E-409C-BE32-E72D297353CC}">
              <c16:uniqueId val="{00000006-B9E8-9845-B635-34647B3F7941}"/>
            </c:ext>
          </c:extLst>
        </c:ser>
        <c:dLbls>
          <c:showLegendKey val="0"/>
          <c:showVal val="0"/>
          <c:showCatName val="0"/>
          <c:showSerName val="0"/>
          <c:showPercent val="0"/>
          <c:showBubbleSize val="0"/>
        </c:dLbls>
        <c:gapWidth val="100"/>
        <c:axId val="443831007"/>
        <c:axId val="1"/>
      </c:barChart>
      <c:catAx>
        <c:axId val="443831007"/>
        <c:scaling>
          <c:orientation val="minMax"/>
        </c:scaling>
        <c:delete val="0"/>
        <c:axPos val="b"/>
        <c:numFmt formatCode="General" sourceLinked="1"/>
        <c:majorTickMark val="out"/>
        <c:minorTickMark val="none"/>
        <c:tickLblPos val="low"/>
        <c:spPr>
          <a:ln w="3041">
            <a:solidFill>
              <a:srgbClr val="000000"/>
            </a:solidFill>
            <a:prstDash val="solid"/>
          </a:ln>
        </c:spPr>
        <c:txPr>
          <a:bodyPr rot="-5400000" vert="horz"/>
          <a:lstStyle/>
          <a:p>
            <a:pPr>
              <a:defRPr sz="872" b="1" i="0" u="none" strike="noStrike" baseline="0">
                <a:solidFill>
                  <a:srgbClr val="000000"/>
                </a:solidFill>
                <a:latin typeface="Arial"/>
                <a:ea typeface="Arial"/>
                <a:cs typeface="Arial"/>
              </a:defRPr>
            </a:pPr>
            <a:endParaRPr lang="en-US"/>
          </a:p>
        </c:txPr>
        <c:crossAx val="1"/>
        <c:crosses val="autoZero"/>
        <c:auto val="1"/>
        <c:lblAlgn val="ctr"/>
        <c:lblOffset val="100"/>
        <c:tickLblSkip val="1"/>
        <c:tickMarkSkip val="1"/>
        <c:noMultiLvlLbl val="0"/>
      </c:catAx>
      <c:valAx>
        <c:axId val="1"/>
        <c:scaling>
          <c:orientation val="minMax"/>
        </c:scaling>
        <c:delete val="0"/>
        <c:axPos val="l"/>
        <c:majorGridlines>
          <c:spPr>
            <a:ln w="3041">
              <a:solidFill>
                <a:srgbClr val="000000"/>
              </a:solidFill>
              <a:prstDash val="solid"/>
            </a:ln>
          </c:spPr>
        </c:majorGridlines>
        <c:numFmt formatCode="0" sourceLinked="0"/>
        <c:majorTickMark val="out"/>
        <c:minorTickMark val="none"/>
        <c:tickLblPos val="nextTo"/>
        <c:spPr>
          <a:ln w="3041">
            <a:solidFill>
              <a:srgbClr val="000000"/>
            </a:solidFill>
            <a:prstDash val="solid"/>
          </a:ln>
        </c:spPr>
        <c:txPr>
          <a:bodyPr rot="0" vert="horz"/>
          <a:lstStyle/>
          <a:p>
            <a:pPr>
              <a:defRPr sz="872" b="1" i="0" u="none" strike="noStrike" baseline="0">
                <a:solidFill>
                  <a:srgbClr val="000000"/>
                </a:solidFill>
                <a:latin typeface="Arial"/>
                <a:ea typeface="Arial"/>
                <a:cs typeface="Arial"/>
              </a:defRPr>
            </a:pPr>
            <a:endParaRPr lang="en-US"/>
          </a:p>
        </c:txPr>
        <c:crossAx val="443831007"/>
        <c:crosses val="autoZero"/>
        <c:crossBetween val="between"/>
      </c:valAx>
      <c:dTable>
        <c:showHorzBorder val="1"/>
        <c:showVertBorder val="1"/>
        <c:showOutline val="1"/>
        <c:showKeys val="0"/>
        <c:spPr>
          <a:ln w="3041">
            <a:solidFill>
              <a:srgbClr val="000000"/>
            </a:solidFill>
            <a:prstDash val="solid"/>
          </a:ln>
        </c:spPr>
        <c:txPr>
          <a:bodyPr/>
          <a:lstStyle/>
          <a:p>
            <a:pPr rtl="0">
              <a:defRPr sz="603" b="1" i="0" u="none" strike="noStrike" baseline="0">
                <a:solidFill>
                  <a:srgbClr val="000000"/>
                </a:solidFill>
                <a:latin typeface="Arial"/>
                <a:ea typeface="Arial"/>
                <a:cs typeface="Arial"/>
              </a:defRPr>
            </a:pPr>
            <a:endParaRPr lang="en-US"/>
          </a:p>
        </c:txPr>
      </c:dTable>
      <c:spPr>
        <a:noFill/>
        <a:ln w="3041">
          <a:solidFill>
            <a:srgbClr val="000000"/>
          </a:solidFill>
          <a:prstDash val="solid"/>
        </a:ln>
      </c:spPr>
    </c:plotArea>
    <c:plotVisOnly val="1"/>
    <c:dispBlanksAs val="gap"/>
    <c:showDLblsOverMax val="0"/>
  </c:chart>
  <c:spPr>
    <a:noFill/>
    <a:ln>
      <a:noFill/>
    </a:ln>
  </c:spPr>
  <c:txPr>
    <a:bodyPr/>
    <a:lstStyle/>
    <a:p>
      <a:pPr>
        <a:defRPr sz="1322" b="1" i="0" u="none" strike="noStrike" baseline="0">
          <a:solidFill>
            <a:srgbClr val="000000"/>
          </a:solidFill>
          <a:latin typeface="Arial"/>
          <a:ea typeface="Arial"/>
          <a:cs typeface="Arial"/>
        </a:defRPr>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b="1" i="0" u="none" strike="noStrike" baseline="0">
                <a:solidFill>
                  <a:srgbClr val="000000"/>
                </a:solidFill>
                <a:latin typeface="Arial"/>
                <a:ea typeface="Arial"/>
                <a:cs typeface="Arial"/>
              </a:defRPr>
            </a:pPr>
            <a:r>
              <a:rPr lang="en-US" sz="1200" b="1" i="0" u="none" strike="noStrike" baseline="0">
                <a:solidFill>
                  <a:srgbClr val="000000"/>
                </a:solidFill>
                <a:latin typeface="Arial" charset="0"/>
                <a:cs typeface="Arial" charset="0"/>
              </a:rPr>
              <a:t>Average Annual GDP Growth Rate </a:t>
            </a:r>
          </a:p>
          <a:p>
            <a:pPr>
              <a:defRPr sz="1200" b="1" i="0" u="none" strike="noStrike" baseline="0">
                <a:solidFill>
                  <a:srgbClr val="000000"/>
                </a:solidFill>
                <a:latin typeface="Arial"/>
                <a:ea typeface="Arial"/>
                <a:cs typeface="Arial"/>
              </a:defRPr>
            </a:pPr>
            <a:r>
              <a:rPr lang="en-US" sz="1200" b="1" i="0" u="none" strike="noStrike" baseline="0">
                <a:solidFill>
                  <a:srgbClr val="000000"/>
                </a:solidFill>
                <a:latin typeface="Arial" charset="0"/>
                <a:cs typeface="Arial" charset="0"/>
              </a:rPr>
              <a:t>by Decade (%)</a:t>
            </a:r>
          </a:p>
        </c:rich>
      </c:tx>
      <c:layout>
        <c:manualLayout>
          <c:xMode val="edge"/>
          <c:yMode val="edge"/>
          <c:x val="0.20584356935324152"/>
          <c:y val="5.5312119320871699E-3"/>
        </c:manualLayout>
      </c:layout>
      <c:overlay val="0"/>
      <c:spPr>
        <a:noFill/>
        <a:ln w="43321">
          <a:noFill/>
        </a:ln>
      </c:spPr>
    </c:title>
    <c:autoTitleDeleted val="0"/>
    <c:plotArea>
      <c:layout>
        <c:manualLayout>
          <c:layoutTarget val="inner"/>
          <c:xMode val="edge"/>
          <c:yMode val="edge"/>
          <c:x val="9.3549826313110387E-2"/>
          <c:y val="0.22337254977110799"/>
          <c:w val="0.87903049707216985"/>
          <c:h val="0.64901019615768041"/>
        </c:manualLayout>
      </c:layout>
      <c:barChart>
        <c:barDir val="col"/>
        <c:grouping val="clustered"/>
        <c:varyColors val="0"/>
        <c:ser>
          <c:idx val="0"/>
          <c:order val="0"/>
          <c:tx>
            <c:strRef>
              <c:f>Sheet1!$A$2</c:f>
              <c:strCache>
                <c:ptCount val="1"/>
                <c:pt idx="0">
                  <c:v>GDP</c:v>
                </c:pt>
              </c:strCache>
            </c:strRef>
          </c:tx>
          <c:spPr>
            <a:solidFill>
              <a:srgbClr val="002060"/>
            </a:solidFill>
            <a:ln w="43321">
              <a:noFill/>
            </a:ln>
          </c:spPr>
          <c:invertIfNegative val="0"/>
          <c:dPt>
            <c:idx val="4"/>
            <c:invertIfNegative val="0"/>
            <c:bubble3D val="0"/>
            <c:spPr>
              <a:solidFill>
                <a:schemeClr val="bg1">
                  <a:lumMod val="50000"/>
                </a:schemeClr>
              </a:solidFill>
              <a:ln w="43321">
                <a:noFill/>
              </a:ln>
            </c:spPr>
            <c:extLst>
              <c:ext xmlns:c16="http://schemas.microsoft.com/office/drawing/2014/chart" uri="{C3380CC4-5D6E-409C-BE32-E72D297353CC}">
                <c16:uniqueId val="{00000000-6B7F-6847-B881-1612B6D82277}"/>
              </c:ext>
            </c:extLst>
          </c:dPt>
          <c:dPt>
            <c:idx val="5"/>
            <c:invertIfNegative val="0"/>
            <c:bubble3D val="0"/>
            <c:spPr>
              <a:solidFill>
                <a:schemeClr val="bg1">
                  <a:lumMod val="50000"/>
                </a:schemeClr>
              </a:solidFill>
              <a:ln w="43321">
                <a:noFill/>
              </a:ln>
            </c:spPr>
            <c:extLst>
              <c:ext xmlns:c16="http://schemas.microsoft.com/office/drawing/2014/chart" uri="{C3380CC4-5D6E-409C-BE32-E72D297353CC}">
                <c16:uniqueId val="{00000001-6B7F-6847-B881-1612B6D82277}"/>
              </c:ext>
            </c:extLst>
          </c:dPt>
          <c:cat>
            <c:strRef>
              <c:f>Sheet1!$B$1:$G$1</c:f>
              <c:strCache>
                <c:ptCount val="6"/>
                <c:pt idx="0">
                  <c:v>1980s</c:v>
                </c:pt>
                <c:pt idx="1">
                  <c:v>1990s</c:v>
                </c:pt>
                <c:pt idx="2">
                  <c:v>2000s</c:v>
                </c:pt>
                <c:pt idx="3">
                  <c:v>2010s</c:v>
                </c:pt>
                <c:pt idx="4">
                  <c:v>2020s</c:v>
                </c:pt>
                <c:pt idx="5">
                  <c:v>2030s</c:v>
                </c:pt>
              </c:strCache>
            </c:strRef>
          </c:cat>
          <c:val>
            <c:numRef>
              <c:f>Sheet1!$B$2:$G$2</c:f>
              <c:numCache>
                <c:formatCode>0.0</c:formatCode>
                <c:ptCount val="6"/>
                <c:pt idx="0">
                  <c:v>3.1</c:v>
                </c:pt>
                <c:pt idx="1">
                  <c:v>3.2</c:v>
                </c:pt>
                <c:pt idx="2">
                  <c:v>1.9</c:v>
                </c:pt>
                <c:pt idx="3">
                  <c:v>2.2999999999999998</c:v>
                </c:pt>
                <c:pt idx="4">
                  <c:v>1.8</c:v>
                </c:pt>
                <c:pt idx="5">
                  <c:v>2</c:v>
                </c:pt>
              </c:numCache>
            </c:numRef>
          </c:val>
          <c:extLst>
            <c:ext xmlns:c16="http://schemas.microsoft.com/office/drawing/2014/chart" uri="{C3380CC4-5D6E-409C-BE32-E72D297353CC}">
              <c16:uniqueId val="{00000000-2017-7248-833C-26D2488F2017}"/>
            </c:ext>
          </c:extLst>
        </c:ser>
        <c:dLbls>
          <c:showLegendKey val="0"/>
          <c:showVal val="0"/>
          <c:showCatName val="0"/>
          <c:showSerName val="0"/>
          <c:showPercent val="0"/>
          <c:showBubbleSize val="0"/>
        </c:dLbls>
        <c:gapWidth val="150"/>
        <c:axId val="1736718047"/>
        <c:axId val="1"/>
      </c:barChart>
      <c:catAx>
        <c:axId val="1736718047"/>
        <c:scaling>
          <c:orientation val="minMax"/>
        </c:scaling>
        <c:delete val="0"/>
        <c:axPos val="b"/>
        <c:numFmt formatCode="General" sourceLinked="1"/>
        <c:majorTickMark val="out"/>
        <c:minorTickMark val="none"/>
        <c:tickLblPos val="low"/>
        <c:spPr>
          <a:ln w="5415">
            <a:solidFill>
              <a:srgbClr val="000000"/>
            </a:solidFill>
            <a:prstDash val="solid"/>
          </a:ln>
        </c:spPr>
        <c:txPr>
          <a:bodyPr rot="0" vert="horz"/>
          <a:lstStyle/>
          <a:p>
            <a:pPr>
              <a:defRPr sz="1000" b="1" i="0" u="none" strike="noStrike" baseline="0">
                <a:solidFill>
                  <a:srgbClr val="000000"/>
                </a:solidFill>
                <a:latin typeface="Arial"/>
                <a:ea typeface="Arial"/>
                <a:cs typeface="Arial"/>
              </a:defRPr>
            </a:pPr>
            <a:endParaRPr lang="en-US"/>
          </a:p>
        </c:txPr>
        <c:crossAx val="1"/>
        <c:crosses val="autoZero"/>
        <c:auto val="1"/>
        <c:lblAlgn val="ctr"/>
        <c:lblOffset val="100"/>
        <c:noMultiLvlLbl val="0"/>
      </c:catAx>
      <c:valAx>
        <c:axId val="1"/>
        <c:scaling>
          <c:orientation val="minMax"/>
        </c:scaling>
        <c:delete val="0"/>
        <c:axPos val="l"/>
        <c:majorGridlines>
          <c:spPr>
            <a:ln w="5415">
              <a:solidFill>
                <a:srgbClr val="000000"/>
              </a:solidFill>
              <a:prstDash val="solid"/>
            </a:ln>
          </c:spPr>
        </c:majorGridlines>
        <c:numFmt formatCode="#,##0.0" sourceLinked="0"/>
        <c:majorTickMark val="out"/>
        <c:minorTickMark val="none"/>
        <c:tickLblPos val="nextTo"/>
        <c:spPr>
          <a:ln w="5415">
            <a:solidFill>
              <a:srgbClr val="000000"/>
            </a:solidFill>
            <a:prstDash val="solid"/>
          </a:ln>
        </c:spPr>
        <c:txPr>
          <a:bodyPr rot="0" vert="horz"/>
          <a:lstStyle/>
          <a:p>
            <a:pPr>
              <a:defRPr sz="1000" b="1" i="0" u="none" strike="noStrike" baseline="0">
                <a:solidFill>
                  <a:srgbClr val="000000"/>
                </a:solidFill>
                <a:latin typeface="Arial"/>
                <a:ea typeface="Arial"/>
                <a:cs typeface="Arial"/>
              </a:defRPr>
            </a:pPr>
            <a:endParaRPr lang="en-US"/>
          </a:p>
        </c:txPr>
        <c:crossAx val="1736718047"/>
        <c:crosses val="autoZero"/>
        <c:crossBetween val="between"/>
      </c:valAx>
      <c:spPr>
        <a:noFill/>
        <a:ln w="12700">
          <a:solidFill>
            <a:srgbClr val="000000"/>
          </a:solidFill>
          <a:prstDash val="solid"/>
        </a:ln>
      </c:spPr>
    </c:plotArea>
    <c:plotVisOnly val="1"/>
    <c:dispBlanksAs val="gap"/>
    <c:showDLblsOverMax val="0"/>
  </c:chart>
  <c:spPr>
    <a:noFill/>
    <a:ln>
      <a:noFill/>
    </a:ln>
  </c:spPr>
  <c:txPr>
    <a:bodyPr/>
    <a:lstStyle/>
    <a:p>
      <a:pPr>
        <a:defRPr sz="2303" b="1" i="0" u="none" strike="noStrike" baseline="0">
          <a:solidFill>
            <a:srgbClr val="000000"/>
          </a:solidFill>
          <a:latin typeface="Arial"/>
          <a:ea typeface="Arial"/>
          <a:cs typeface="Arial"/>
        </a:defRPr>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b="1" i="0" u="none" strike="noStrike" baseline="0">
                <a:solidFill>
                  <a:srgbClr val="000000"/>
                </a:solidFill>
                <a:latin typeface="Arial"/>
                <a:ea typeface="Arial"/>
                <a:cs typeface="Arial"/>
              </a:defRPr>
            </a:pPr>
            <a:r>
              <a:rPr lang="en-US" sz="1200" b="1" i="0" u="none" strike="noStrike" baseline="0">
                <a:solidFill>
                  <a:srgbClr val="000000"/>
                </a:solidFill>
                <a:latin typeface="Arial" charset="0"/>
                <a:cs typeface="Arial" charset="0"/>
              </a:rPr>
              <a:t>20-Year Average Annual GDP Growth Forecasts (%)</a:t>
            </a:r>
          </a:p>
        </c:rich>
      </c:tx>
      <c:layout>
        <c:manualLayout>
          <c:xMode val="edge"/>
          <c:yMode val="edge"/>
          <c:x val="0.19988416843698731"/>
          <c:y val="5.5312119320871699E-3"/>
        </c:manualLayout>
      </c:layout>
      <c:overlay val="0"/>
      <c:spPr>
        <a:noFill/>
        <a:ln w="43321">
          <a:noFill/>
        </a:ln>
      </c:spPr>
    </c:title>
    <c:autoTitleDeleted val="0"/>
    <c:plotArea>
      <c:layout>
        <c:manualLayout>
          <c:layoutTarget val="inner"/>
          <c:xMode val="edge"/>
          <c:yMode val="edge"/>
          <c:x val="0.20410972320125556"/>
          <c:y val="0.23443497363528235"/>
          <c:w val="0.76847060018402469"/>
          <c:h val="0.59922928876889581"/>
        </c:manualLayout>
      </c:layout>
      <c:barChart>
        <c:barDir val="bar"/>
        <c:grouping val="clustered"/>
        <c:varyColors val="0"/>
        <c:ser>
          <c:idx val="0"/>
          <c:order val="0"/>
          <c:tx>
            <c:strRef>
              <c:f>Sheet1!$A$2</c:f>
              <c:strCache>
                <c:ptCount val="1"/>
                <c:pt idx="0">
                  <c:v>20-Year</c:v>
                </c:pt>
              </c:strCache>
            </c:strRef>
          </c:tx>
          <c:spPr>
            <a:solidFill>
              <a:schemeClr val="tx1">
                <a:lumMod val="65000"/>
                <a:lumOff val="35000"/>
              </a:schemeClr>
            </a:solidFill>
            <a:ln w="43321">
              <a:noFill/>
            </a:ln>
          </c:spPr>
          <c:invertIfNegative val="0"/>
          <c:dPt>
            <c:idx val="1"/>
            <c:invertIfNegative val="0"/>
            <c:bubble3D val="0"/>
            <c:extLst>
              <c:ext xmlns:c16="http://schemas.microsoft.com/office/drawing/2014/chart" uri="{C3380CC4-5D6E-409C-BE32-E72D297353CC}">
                <c16:uniqueId val="{00000000-1592-D746-AC99-40DA922DC77B}"/>
              </c:ext>
            </c:extLst>
          </c:dPt>
          <c:dPt>
            <c:idx val="2"/>
            <c:invertIfNegative val="0"/>
            <c:bubble3D val="0"/>
            <c:extLst>
              <c:ext xmlns:c16="http://schemas.microsoft.com/office/drawing/2014/chart" uri="{C3380CC4-5D6E-409C-BE32-E72D297353CC}">
                <c16:uniqueId val="{00000000-8154-9547-B56E-C62190932999}"/>
              </c:ext>
            </c:extLst>
          </c:dPt>
          <c:dPt>
            <c:idx val="4"/>
            <c:invertIfNegative val="0"/>
            <c:bubble3D val="0"/>
            <c:spPr>
              <a:solidFill>
                <a:srgbClr val="FFC000"/>
              </a:solidFill>
              <a:ln w="43321">
                <a:noFill/>
              </a:ln>
            </c:spPr>
            <c:extLst>
              <c:ext xmlns:c16="http://schemas.microsoft.com/office/drawing/2014/chart" uri="{C3380CC4-5D6E-409C-BE32-E72D297353CC}">
                <c16:uniqueId val="{00000000-ECA8-3445-961E-0FBFE97C88F5}"/>
              </c:ext>
            </c:extLst>
          </c:dPt>
          <c:cat>
            <c:strRef>
              <c:f>Sheet1!$B$1:$F$1</c:f>
              <c:strCache>
                <c:ptCount val="5"/>
                <c:pt idx="0">
                  <c:v>Japan</c:v>
                </c:pt>
                <c:pt idx="1">
                  <c:v>Germany</c:v>
                </c:pt>
                <c:pt idx="2">
                  <c:v>UK</c:v>
                </c:pt>
                <c:pt idx="3">
                  <c:v>Canada</c:v>
                </c:pt>
                <c:pt idx="4">
                  <c:v>USA</c:v>
                </c:pt>
              </c:strCache>
            </c:strRef>
          </c:cat>
          <c:val>
            <c:numRef>
              <c:f>Sheet1!$B$2:$F$2</c:f>
              <c:numCache>
                <c:formatCode>0.0</c:formatCode>
                <c:ptCount val="5"/>
                <c:pt idx="0">
                  <c:v>0.7</c:v>
                </c:pt>
                <c:pt idx="1">
                  <c:v>0.9</c:v>
                </c:pt>
                <c:pt idx="2">
                  <c:v>1.2</c:v>
                </c:pt>
                <c:pt idx="3">
                  <c:v>1.7</c:v>
                </c:pt>
                <c:pt idx="4">
                  <c:v>1.9</c:v>
                </c:pt>
              </c:numCache>
            </c:numRef>
          </c:val>
          <c:extLst>
            <c:ext xmlns:c16="http://schemas.microsoft.com/office/drawing/2014/chart" uri="{C3380CC4-5D6E-409C-BE32-E72D297353CC}">
              <c16:uniqueId val="{00000000-EB32-A046-B2C5-FE5CAE48561A}"/>
            </c:ext>
          </c:extLst>
        </c:ser>
        <c:dLbls>
          <c:showLegendKey val="0"/>
          <c:showVal val="0"/>
          <c:showCatName val="0"/>
          <c:showSerName val="0"/>
          <c:showPercent val="0"/>
          <c:showBubbleSize val="0"/>
        </c:dLbls>
        <c:gapWidth val="150"/>
        <c:axId val="1736718047"/>
        <c:axId val="1"/>
      </c:barChart>
      <c:catAx>
        <c:axId val="1736718047"/>
        <c:scaling>
          <c:orientation val="minMax"/>
        </c:scaling>
        <c:delete val="0"/>
        <c:axPos val="l"/>
        <c:numFmt formatCode="General" sourceLinked="1"/>
        <c:majorTickMark val="out"/>
        <c:minorTickMark val="none"/>
        <c:tickLblPos val="low"/>
        <c:spPr>
          <a:ln w="5415">
            <a:solidFill>
              <a:srgbClr val="000000"/>
            </a:solidFill>
            <a:prstDash val="solid"/>
          </a:ln>
        </c:spPr>
        <c:txPr>
          <a:bodyPr rot="0" vert="horz"/>
          <a:lstStyle/>
          <a:p>
            <a:pPr>
              <a:defRPr sz="1000" b="1" i="0" u="none" strike="noStrike" baseline="0">
                <a:solidFill>
                  <a:srgbClr val="000000"/>
                </a:solidFill>
                <a:latin typeface="Arial"/>
                <a:ea typeface="Arial"/>
                <a:cs typeface="Arial"/>
              </a:defRPr>
            </a:pPr>
            <a:endParaRPr lang="en-US"/>
          </a:p>
        </c:txPr>
        <c:crossAx val="1"/>
        <c:crosses val="autoZero"/>
        <c:auto val="1"/>
        <c:lblAlgn val="ctr"/>
        <c:lblOffset val="100"/>
        <c:noMultiLvlLbl val="0"/>
      </c:catAx>
      <c:valAx>
        <c:axId val="1"/>
        <c:scaling>
          <c:orientation val="minMax"/>
        </c:scaling>
        <c:delete val="0"/>
        <c:axPos val="b"/>
        <c:majorGridlines>
          <c:spPr>
            <a:ln w="5415">
              <a:solidFill>
                <a:srgbClr val="000000"/>
              </a:solidFill>
              <a:prstDash val="solid"/>
            </a:ln>
          </c:spPr>
        </c:majorGridlines>
        <c:numFmt formatCode="#,##0.0" sourceLinked="0"/>
        <c:majorTickMark val="out"/>
        <c:minorTickMark val="none"/>
        <c:tickLblPos val="nextTo"/>
        <c:spPr>
          <a:ln w="5415">
            <a:solidFill>
              <a:srgbClr val="000000"/>
            </a:solidFill>
            <a:prstDash val="solid"/>
          </a:ln>
        </c:spPr>
        <c:txPr>
          <a:bodyPr rot="0" vert="horz"/>
          <a:lstStyle/>
          <a:p>
            <a:pPr>
              <a:defRPr sz="1000" b="1" i="0" u="none" strike="noStrike" baseline="0">
                <a:solidFill>
                  <a:srgbClr val="000000"/>
                </a:solidFill>
                <a:latin typeface="Arial"/>
                <a:ea typeface="Arial"/>
                <a:cs typeface="Arial"/>
              </a:defRPr>
            </a:pPr>
            <a:endParaRPr lang="en-US"/>
          </a:p>
        </c:txPr>
        <c:crossAx val="1736718047"/>
        <c:crosses val="autoZero"/>
        <c:crossBetween val="between"/>
      </c:valAx>
      <c:spPr>
        <a:noFill/>
        <a:ln w="12700">
          <a:solidFill>
            <a:srgbClr val="000000"/>
          </a:solidFill>
          <a:prstDash val="solid"/>
        </a:ln>
      </c:spPr>
    </c:plotArea>
    <c:plotVisOnly val="1"/>
    <c:dispBlanksAs val="gap"/>
    <c:showDLblsOverMax val="0"/>
  </c:chart>
  <c:spPr>
    <a:noFill/>
    <a:ln>
      <a:noFill/>
    </a:ln>
  </c:spPr>
  <c:txPr>
    <a:bodyPr/>
    <a:lstStyle/>
    <a:p>
      <a:pPr>
        <a:defRPr sz="2303" b="1" i="0" u="none" strike="noStrike" baseline="0">
          <a:solidFill>
            <a:srgbClr val="000000"/>
          </a:solidFill>
          <a:latin typeface="Arial"/>
          <a:ea typeface="Arial"/>
          <a:cs typeface="Arial"/>
        </a:defRPr>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1" i="0" u="none" strike="noStrike" baseline="0">
                <a:solidFill>
                  <a:srgbClr val="000000"/>
                </a:solidFill>
                <a:latin typeface="Arial"/>
                <a:ea typeface="Arial"/>
                <a:cs typeface="Arial"/>
              </a:defRPr>
            </a:pPr>
            <a:r>
              <a:rPr lang="en-US" sz="1400"/>
              <a:t>Motor Vehicle Production in 2020</a:t>
            </a:r>
          </a:p>
        </c:rich>
      </c:tx>
      <c:layout>
        <c:manualLayout>
          <c:xMode val="edge"/>
          <c:yMode val="edge"/>
          <c:x val="0.18709561801570518"/>
          <c:y val="2.4327576950608446E-2"/>
        </c:manualLayout>
      </c:layout>
      <c:overlay val="0"/>
      <c:spPr>
        <a:noFill/>
        <a:ln w="23382">
          <a:noFill/>
        </a:ln>
      </c:spPr>
    </c:title>
    <c:autoTitleDeleted val="0"/>
    <c:view3D>
      <c:rotX val="15"/>
      <c:hPercent val="108"/>
      <c:rotY val="20"/>
      <c:depthPercent val="100"/>
      <c:rAngAx val="1"/>
    </c:view3D>
    <c:floor>
      <c:thickness val="0"/>
      <c:spPr>
        <a:solidFill>
          <a:srgbClr val="C0C0C0"/>
        </a:solidFill>
        <a:ln w="3175">
          <a:solidFill>
            <a:srgbClr val="000000"/>
          </a:solidFill>
          <a:prstDash val="solid"/>
        </a:ln>
      </c:spPr>
    </c:floor>
    <c:sideWall>
      <c:thickness val="0"/>
      <c:spPr>
        <a:noFill/>
        <a:ln w="12700">
          <a:solidFill>
            <a:srgbClr val="000000"/>
          </a:solidFill>
          <a:prstDash val="solid"/>
        </a:ln>
      </c:spPr>
    </c:sideWall>
    <c:backWall>
      <c:thickness val="0"/>
      <c:spPr>
        <a:noFill/>
        <a:ln w="12700">
          <a:solidFill>
            <a:srgbClr val="000000"/>
          </a:solidFill>
          <a:prstDash val="solid"/>
        </a:ln>
      </c:spPr>
    </c:backWall>
    <c:plotArea>
      <c:layout>
        <c:manualLayout>
          <c:layoutTarget val="inner"/>
          <c:xMode val="edge"/>
          <c:yMode val="edge"/>
          <c:x val="0.21131446503734505"/>
          <c:y val="6.8752236936292016E-3"/>
          <c:w val="0.70262503152413824"/>
          <c:h val="0.87608695652174007"/>
        </c:manualLayout>
      </c:layout>
      <c:bar3DChart>
        <c:barDir val="bar"/>
        <c:grouping val="clustered"/>
        <c:varyColors val="0"/>
        <c:ser>
          <c:idx val="0"/>
          <c:order val="0"/>
          <c:tx>
            <c:strRef>
              <c:f>Sheet1!$A$2</c:f>
              <c:strCache>
                <c:ptCount val="1"/>
                <c:pt idx="0">
                  <c:v>Vehicles</c:v>
                </c:pt>
              </c:strCache>
            </c:strRef>
          </c:tx>
          <c:spPr>
            <a:solidFill>
              <a:srgbClr val="666699"/>
            </a:solidFill>
            <a:ln w="23382">
              <a:noFill/>
            </a:ln>
          </c:spPr>
          <c:invertIfNegative val="0"/>
          <c:cat>
            <c:strRef>
              <c:f>Sheet1!$B$1:$M$1</c:f>
              <c:strCache>
                <c:ptCount val="12"/>
                <c:pt idx="0">
                  <c:v>Canada</c:v>
                </c:pt>
                <c:pt idx="1">
                  <c:v>Thailand</c:v>
                </c:pt>
                <c:pt idx="2">
                  <c:v>Russia</c:v>
                </c:pt>
                <c:pt idx="3">
                  <c:v>Brazil</c:v>
                </c:pt>
                <c:pt idx="4">
                  <c:v>Spain</c:v>
                </c:pt>
                <c:pt idx="5">
                  <c:v>Mexico</c:v>
                </c:pt>
                <c:pt idx="6">
                  <c:v>India</c:v>
                </c:pt>
                <c:pt idx="7">
                  <c:v>South Korea</c:v>
                </c:pt>
                <c:pt idx="8">
                  <c:v>Germany</c:v>
                </c:pt>
                <c:pt idx="9">
                  <c:v>Japan</c:v>
                </c:pt>
                <c:pt idx="10">
                  <c:v>USA</c:v>
                </c:pt>
                <c:pt idx="11">
                  <c:v>China</c:v>
                </c:pt>
              </c:strCache>
            </c:strRef>
          </c:cat>
          <c:val>
            <c:numRef>
              <c:f>Sheet1!$B$2:$M$2</c:f>
              <c:numCache>
                <c:formatCode>#,##0</c:formatCode>
                <c:ptCount val="12"/>
                <c:pt idx="0">
                  <c:v>1376623</c:v>
                </c:pt>
                <c:pt idx="1">
                  <c:v>1427074</c:v>
                </c:pt>
                <c:pt idx="2">
                  <c:v>1435335</c:v>
                </c:pt>
                <c:pt idx="3">
                  <c:v>2014055</c:v>
                </c:pt>
                <c:pt idx="4">
                  <c:v>2268185</c:v>
                </c:pt>
                <c:pt idx="5">
                  <c:v>3176600</c:v>
                </c:pt>
                <c:pt idx="6">
                  <c:v>3394446</c:v>
                </c:pt>
                <c:pt idx="7">
                  <c:v>3506774</c:v>
                </c:pt>
                <c:pt idx="8">
                  <c:v>3742454</c:v>
                </c:pt>
                <c:pt idx="9">
                  <c:v>8067557</c:v>
                </c:pt>
                <c:pt idx="10">
                  <c:v>8822399</c:v>
                </c:pt>
                <c:pt idx="11">
                  <c:v>25225242</c:v>
                </c:pt>
              </c:numCache>
            </c:numRef>
          </c:val>
          <c:extLst>
            <c:ext xmlns:c16="http://schemas.microsoft.com/office/drawing/2014/chart" uri="{C3380CC4-5D6E-409C-BE32-E72D297353CC}">
              <c16:uniqueId val="{00000000-ECB4-074F-9D8B-B302379C5265}"/>
            </c:ext>
          </c:extLst>
        </c:ser>
        <c:dLbls>
          <c:showLegendKey val="0"/>
          <c:showVal val="0"/>
          <c:showCatName val="0"/>
          <c:showSerName val="0"/>
          <c:showPercent val="0"/>
          <c:showBubbleSize val="0"/>
        </c:dLbls>
        <c:gapWidth val="150"/>
        <c:gapDepth val="0"/>
        <c:shape val="box"/>
        <c:axId val="1683754208"/>
        <c:axId val="1"/>
        <c:axId val="0"/>
      </c:bar3DChart>
      <c:catAx>
        <c:axId val="1683754208"/>
        <c:scaling>
          <c:orientation val="minMax"/>
        </c:scaling>
        <c:delete val="0"/>
        <c:axPos val="l"/>
        <c:numFmt formatCode="General" sourceLinked="1"/>
        <c:majorTickMark val="out"/>
        <c:minorTickMark val="none"/>
        <c:tickLblPos val="low"/>
        <c:spPr>
          <a:ln w="2922">
            <a:solidFill>
              <a:srgbClr val="000000"/>
            </a:solidFill>
            <a:prstDash val="solid"/>
          </a:ln>
        </c:spPr>
        <c:txPr>
          <a:bodyPr rot="0" vert="horz"/>
          <a:lstStyle/>
          <a:p>
            <a:pPr>
              <a:defRPr sz="1000" b="1" i="0" u="none" strike="noStrike" baseline="0">
                <a:solidFill>
                  <a:srgbClr val="000000"/>
                </a:solidFill>
                <a:latin typeface="Arial"/>
                <a:ea typeface="Arial"/>
                <a:cs typeface="Arial"/>
              </a:defRPr>
            </a:pPr>
            <a:endParaRPr lang="en-US"/>
          </a:p>
        </c:txPr>
        <c:crossAx val="1"/>
        <c:crosses val="autoZero"/>
        <c:auto val="1"/>
        <c:lblAlgn val="ctr"/>
        <c:lblOffset val="100"/>
        <c:tickLblSkip val="1"/>
        <c:tickMarkSkip val="1"/>
        <c:noMultiLvlLbl val="0"/>
      </c:catAx>
      <c:valAx>
        <c:axId val="1"/>
        <c:scaling>
          <c:orientation val="minMax"/>
        </c:scaling>
        <c:delete val="0"/>
        <c:axPos val="b"/>
        <c:majorGridlines>
          <c:spPr>
            <a:ln w="2922">
              <a:solidFill>
                <a:srgbClr val="000000"/>
              </a:solidFill>
              <a:prstDash val="solid"/>
            </a:ln>
          </c:spPr>
        </c:majorGridlines>
        <c:numFmt formatCode="#,##0" sourceLinked="1"/>
        <c:majorTickMark val="out"/>
        <c:minorTickMark val="none"/>
        <c:tickLblPos val="nextTo"/>
        <c:spPr>
          <a:ln w="2922">
            <a:solidFill>
              <a:srgbClr val="000000"/>
            </a:solidFill>
            <a:prstDash val="solid"/>
          </a:ln>
        </c:spPr>
        <c:txPr>
          <a:bodyPr rot="0" vert="horz"/>
          <a:lstStyle/>
          <a:p>
            <a:pPr>
              <a:defRPr sz="1000" b="1" i="0" u="none" strike="noStrike" baseline="0">
                <a:solidFill>
                  <a:srgbClr val="000000"/>
                </a:solidFill>
                <a:latin typeface="Arial"/>
                <a:ea typeface="Arial"/>
                <a:cs typeface="Arial"/>
              </a:defRPr>
            </a:pPr>
            <a:endParaRPr lang="en-US"/>
          </a:p>
        </c:txPr>
        <c:crossAx val="1683754208"/>
        <c:crosses val="autoZero"/>
        <c:crossBetween val="between"/>
        <c:majorUnit val="10000000"/>
      </c:valAx>
      <c:spPr>
        <a:noFill/>
        <a:ln w="24384">
          <a:noFill/>
        </a:ln>
      </c:spPr>
    </c:plotArea>
    <c:plotVisOnly val="1"/>
    <c:dispBlanksAs val="gap"/>
    <c:showDLblsOverMax val="0"/>
  </c:chart>
  <c:spPr>
    <a:noFill/>
    <a:ln>
      <a:noFill/>
    </a:ln>
  </c:spPr>
  <c:txPr>
    <a:bodyPr/>
    <a:lstStyle/>
    <a:p>
      <a:pPr>
        <a:defRPr sz="1694" b="1" i="0" u="none" strike="noStrike" baseline="0">
          <a:solidFill>
            <a:srgbClr val="000000"/>
          </a:solidFill>
          <a:latin typeface="Arial"/>
          <a:ea typeface="Arial"/>
          <a:cs typeface="Arial"/>
        </a:defRPr>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035" b="0" i="0" u="none" strike="noStrike" baseline="0">
                <a:solidFill>
                  <a:srgbClr val="000000"/>
                </a:solidFill>
                <a:latin typeface="Arial"/>
                <a:ea typeface="Arial"/>
                <a:cs typeface="Arial"/>
              </a:defRPr>
            </a:pPr>
            <a:r>
              <a:rPr lang="en-US"/>
              <a:t>Annual Industrial Production Growth Rate (%)</a:t>
            </a:r>
          </a:p>
        </c:rich>
      </c:tx>
      <c:layout>
        <c:manualLayout>
          <c:xMode val="edge"/>
          <c:yMode val="edge"/>
          <c:x val="0.19523804105411677"/>
          <c:y val="1.9184624948197268E-2"/>
        </c:manualLayout>
      </c:layout>
      <c:overlay val="0"/>
      <c:spPr>
        <a:noFill/>
        <a:ln w="24331">
          <a:noFill/>
        </a:ln>
      </c:spPr>
    </c:title>
    <c:autoTitleDeleted val="0"/>
    <c:plotArea>
      <c:layout>
        <c:manualLayout>
          <c:layoutTarget val="inner"/>
          <c:xMode val="edge"/>
          <c:yMode val="edge"/>
          <c:x val="5.238095238095241E-2"/>
          <c:y val="0.16546762589928105"/>
          <c:w val="0.93174603174603199"/>
          <c:h val="0.71223021582733792"/>
        </c:manualLayout>
      </c:layout>
      <c:barChart>
        <c:barDir val="col"/>
        <c:grouping val="clustered"/>
        <c:varyColors val="0"/>
        <c:ser>
          <c:idx val="0"/>
          <c:order val="0"/>
          <c:tx>
            <c:strRef>
              <c:f>Sheet1!$A$2</c:f>
              <c:strCache>
                <c:ptCount val="1"/>
                <c:pt idx="0">
                  <c:v>%</c:v>
                </c:pt>
              </c:strCache>
            </c:strRef>
          </c:tx>
          <c:spPr>
            <a:solidFill>
              <a:srgbClr val="002060"/>
            </a:solidFill>
            <a:ln w="24331">
              <a:noFill/>
            </a:ln>
          </c:spPr>
          <c:invertIfNegative val="0"/>
          <c:dPt>
            <c:idx val="9"/>
            <c:invertIfNegative val="0"/>
            <c:bubble3D val="0"/>
            <c:spPr>
              <a:solidFill>
                <a:srgbClr val="002060"/>
              </a:solidFill>
              <a:ln w="24331">
                <a:noFill/>
              </a:ln>
            </c:spPr>
            <c:extLst>
              <c:ext xmlns:c16="http://schemas.microsoft.com/office/drawing/2014/chart" uri="{C3380CC4-5D6E-409C-BE32-E72D297353CC}">
                <c16:uniqueId val="{00000000-2E98-3446-9DD1-5280CD61CC96}"/>
              </c:ext>
            </c:extLst>
          </c:dPt>
          <c:dPt>
            <c:idx val="10"/>
            <c:invertIfNegative val="0"/>
            <c:bubble3D val="0"/>
            <c:spPr>
              <a:solidFill>
                <a:schemeClr val="bg1">
                  <a:lumMod val="50000"/>
                </a:schemeClr>
              </a:solidFill>
              <a:ln w="24331">
                <a:noFill/>
              </a:ln>
            </c:spPr>
            <c:extLst>
              <c:ext xmlns:c16="http://schemas.microsoft.com/office/drawing/2014/chart" uri="{C3380CC4-5D6E-409C-BE32-E72D297353CC}">
                <c16:uniqueId val="{00000001-2E98-3446-9DD1-5280CD61CC96}"/>
              </c:ext>
            </c:extLst>
          </c:dPt>
          <c:dPt>
            <c:idx val="11"/>
            <c:invertIfNegative val="0"/>
            <c:bubble3D val="0"/>
            <c:spPr>
              <a:solidFill>
                <a:schemeClr val="bg1">
                  <a:lumMod val="50000"/>
                </a:schemeClr>
              </a:solidFill>
              <a:ln w="24331">
                <a:noFill/>
              </a:ln>
            </c:spPr>
            <c:extLst>
              <c:ext xmlns:c16="http://schemas.microsoft.com/office/drawing/2014/chart" uri="{C3380CC4-5D6E-409C-BE32-E72D297353CC}">
                <c16:uniqueId val="{00000002-2E98-3446-9DD1-5280CD61CC96}"/>
              </c:ext>
            </c:extLst>
          </c:dPt>
          <c:dPt>
            <c:idx val="12"/>
            <c:invertIfNegative val="0"/>
            <c:bubble3D val="0"/>
            <c:spPr>
              <a:solidFill>
                <a:schemeClr val="bg1">
                  <a:lumMod val="50000"/>
                </a:schemeClr>
              </a:solidFill>
              <a:ln w="24331">
                <a:noFill/>
              </a:ln>
            </c:spPr>
            <c:extLst>
              <c:ext xmlns:c16="http://schemas.microsoft.com/office/drawing/2014/chart" uri="{C3380CC4-5D6E-409C-BE32-E72D297353CC}">
                <c16:uniqueId val="{00000003-2E98-3446-9DD1-5280CD61CC96}"/>
              </c:ext>
            </c:extLst>
          </c:dPt>
          <c:dPt>
            <c:idx val="13"/>
            <c:invertIfNegative val="0"/>
            <c:bubble3D val="0"/>
            <c:spPr>
              <a:solidFill>
                <a:schemeClr val="bg1">
                  <a:lumMod val="50000"/>
                </a:schemeClr>
              </a:solidFill>
              <a:ln w="24331">
                <a:noFill/>
              </a:ln>
            </c:spPr>
            <c:extLst>
              <c:ext xmlns:c16="http://schemas.microsoft.com/office/drawing/2014/chart" uri="{C3380CC4-5D6E-409C-BE32-E72D297353CC}">
                <c16:uniqueId val="{00000004-2E98-3446-9DD1-5280CD61CC96}"/>
              </c:ext>
            </c:extLst>
          </c:dPt>
          <c:dPt>
            <c:idx val="14"/>
            <c:invertIfNegative val="0"/>
            <c:bubble3D val="0"/>
            <c:spPr>
              <a:solidFill>
                <a:schemeClr val="bg1">
                  <a:lumMod val="50000"/>
                </a:schemeClr>
              </a:solidFill>
              <a:ln w="24331">
                <a:noFill/>
              </a:ln>
            </c:spPr>
            <c:extLst>
              <c:ext xmlns:c16="http://schemas.microsoft.com/office/drawing/2014/chart" uri="{C3380CC4-5D6E-409C-BE32-E72D297353CC}">
                <c16:uniqueId val="{00000005-2E98-3446-9DD1-5280CD61CC96}"/>
              </c:ext>
            </c:extLst>
          </c:dPt>
          <c:cat>
            <c:numRef>
              <c:f>Sheet1!$B$1:$P$1</c:f>
              <c:numCache>
                <c:formatCode>General</c:formatCode>
                <c:ptCount val="15"/>
                <c:pt idx="0">
                  <c:v>2012</c:v>
                </c:pt>
                <c:pt idx="1">
                  <c:v>2013</c:v>
                </c:pt>
                <c:pt idx="2">
                  <c:v>2014</c:v>
                </c:pt>
                <c:pt idx="3">
                  <c:v>2015</c:v>
                </c:pt>
                <c:pt idx="4">
                  <c:v>2016</c:v>
                </c:pt>
                <c:pt idx="5">
                  <c:v>2017</c:v>
                </c:pt>
                <c:pt idx="6">
                  <c:v>2018</c:v>
                </c:pt>
                <c:pt idx="7">
                  <c:v>2019</c:v>
                </c:pt>
                <c:pt idx="8">
                  <c:v>2020</c:v>
                </c:pt>
                <c:pt idx="9">
                  <c:v>2021</c:v>
                </c:pt>
                <c:pt idx="10">
                  <c:v>2022</c:v>
                </c:pt>
                <c:pt idx="11">
                  <c:v>2023</c:v>
                </c:pt>
                <c:pt idx="12">
                  <c:v>2024</c:v>
                </c:pt>
                <c:pt idx="13">
                  <c:v>2025</c:v>
                </c:pt>
                <c:pt idx="14">
                  <c:v>2026</c:v>
                </c:pt>
              </c:numCache>
            </c:numRef>
          </c:cat>
          <c:val>
            <c:numRef>
              <c:f>Sheet1!$B$2:$P$2</c:f>
              <c:numCache>
                <c:formatCode>0.0</c:formatCode>
                <c:ptCount val="15"/>
                <c:pt idx="0">
                  <c:v>2.7</c:v>
                </c:pt>
                <c:pt idx="1">
                  <c:v>2.2999999999999998</c:v>
                </c:pt>
                <c:pt idx="2">
                  <c:v>3.2</c:v>
                </c:pt>
                <c:pt idx="3">
                  <c:v>-1.7</c:v>
                </c:pt>
                <c:pt idx="4">
                  <c:v>-1.8</c:v>
                </c:pt>
                <c:pt idx="5">
                  <c:v>2.2000000000000002</c:v>
                </c:pt>
                <c:pt idx="6">
                  <c:v>4</c:v>
                </c:pt>
                <c:pt idx="7">
                  <c:v>2.2999999999999998</c:v>
                </c:pt>
                <c:pt idx="8">
                  <c:v>-8.9</c:v>
                </c:pt>
                <c:pt idx="9">
                  <c:v>6.4</c:v>
                </c:pt>
                <c:pt idx="10">
                  <c:v>1.3</c:v>
                </c:pt>
                <c:pt idx="11">
                  <c:v>3</c:v>
                </c:pt>
                <c:pt idx="12">
                  <c:v>2.7</c:v>
                </c:pt>
                <c:pt idx="13">
                  <c:v>3.4</c:v>
                </c:pt>
                <c:pt idx="14">
                  <c:v>3</c:v>
                </c:pt>
              </c:numCache>
            </c:numRef>
          </c:val>
          <c:extLst>
            <c:ext xmlns:c16="http://schemas.microsoft.com/office/drawing/2014/chart" uri="{C3380CC4-5D6E-409C-BE32-E72D297353CC}">
              <c16:uniqueId val="{00000006-2E98-3446-9DD1-5280CD61CC96}"/>
            </c:ext>
          </c:extLst>
        </c:ser>
        <c:dLbls>
          <c:showLegendKey val="0"/>
          <c:showVal val="0"/>
          <c:showCatName val="0"/>
          <c:showSerName val="0"/>
          <c:showPercent val="0"/>
          <c:showBubbleSize val="0"/>
        </c:dLbls>
        <c:gapWidth val="100"/>
        <c:axId val="367626255"/>
        <c:axId val="1"/>
      </c:barChart>
      <c:catAx>
        <c:axId val="367626255"/>
        <c:scaling>
          <c:orientation val="minMax"/>
        </c:scaling>
        <c:delete val="0"/>
        <c:axPos val="b"/>
        <c:numFmt formatCode="General" sourceLinked="1"/>
        <c:majorTickMark val="out"/>
        <c:minorTickMark val="none"/>
        <c:tickLblPos val="low"/>
        <c:spPr>
          <a:ln w="3041">
            <a:solidFill>
              <a:srgbClr val="000000"/>
            </a:solidFill>
            <a:prstDash val="solid"/>
          </a:ln>
        </c:spPr>
        <c:txPr>
          <a:bodyPr rot="-5400000" vert="horz"/>
          <a:lstStyle/>
          <a:p>
            <a:pPr>
              <a:defRPr sz="891" b="1" i="0" u="none" strike="noStrike" baseline="0">
                <a:solidFill>
                  <a:srgbClr val="000000"/>
                </a:solidFill>
                <a:latin typeface="Arial"/>
                <a:ea typeface="Arial"/>
                <a:cs typeface="Arial"/>
              </a:defRPr>
            </a:pPr>
            <a:endParaRPr lang="en-US"/>
          </a:p>
        </c:txPr>
        <c:crossAx val="1"/>
        <c:crosses val="autoZero"/>
        <c:auto val="1"/>
        <c:lblAlgn val="ctr"/>
        <c:lblOffset val="100"/>
        <c:tickLblSkip val="1"/>
        <c:tickMarkSkip val="1"/>
        <c:noMultiLvlLbl val="0"/>
      </c:catAx>
      <c:valAx>
        <c:axId val="1"/>
        <c:scaling>
          <c:orientation val="minMax"/>
        </c:scaling>
        <c:delete val="0"/>
        <c:axPos val="l"/>
        <c:majorGridlines>
          <c:spPr>
            <a:ln w="3041">
              <a:solidFill>
                <a:srgbClr val="000000"/>
              </a:solidFill>
              <a:prstDash val="solid"/>
            </a:ln>
          </c:spPr>
        </c:majorGridlines>
        <c:numFmt formatCode="0" sourceLinked="0"/>
        <c:majorTickMark val="out"/>
        <c:minorTickMark val="none"/>
        <c:tickLblPos val="nextTo"/>
        <c:spPr>
          <a:ln w="3041">
            <a:solidFill>
              <a:srgbClr val="000000"/>
            </a:solidFill>
            <a:prstDash val="solid"/>
          </a:ln>
        </c:spPr>
        <c:txPr>
          <a:bodyPr rot="0" vert="horz"/>
          <a:lstStyle/>
          <a:p>
            <a:pPr>
              <a:defRPr sz="891" b="1" i="0" u="none" strike="noStrike" baseline="0">
                <a:solidFill>
                  <a:srgbClr val="000000"/>
                </a:solidFill>
                <a:latin typeface="Arial"/>
                <a:ea typeface="Arial"/>
                <a:cs typeface="Arial"/>
              </a:defRPr>
            </a:pPr>
            <a:endParaRPr lang="en-US"/>
          </a:p>
        </c:txPr>
        <c:crossAx val="367626255"/>
        <c:crosses val="autoZero"/>
        <c:crossBetween val="between"/>
      </c:valAx>
      <c:dTable>
        <c:showHorzBorder val="1"/>
        <c:showVertBorder val="1"/>
        <c:showOutline val="1"/>
        <c:showKeys val="0"/>
        <c:spPr>
          <a:ln w="3041">
            <a:solidFill>
              <a:srgbClr val="000000"/>
            </a:solidFill>
            <a:prstDash val="solid"/>
          </a:ln>
        </c:spPr>
        <c:txPr>
          <a:bodyPr/>
          <a:lstStyle/>
          <a:p>
            <a:pPr rtl="0">
              <a:defRPr sz="603" b="1" i="0" u="none" strike="noStrike" baseline="0">
                <a:solidFill>
                  <a:srgbClr val="000000"/>
                </a:solidFill>
                <a:latin typeface="Arial"/>
                <a:ea typeface="Arial"/>
                <a:cs typeface="Arial"/>
              </a:defRPr>
            </a:pPr>
            <a:endParaRPr lang="en-US"/>
          </a:p>
        </c:txPr>
      </c:dTable>
      <c:spPr>
        <a:noFill/>
        <a:ln w="3041">
          <a:solidFill>
            <a:srgbClr val="000000"/>
          </a:solidFill>
          <a:prstDash val="solid"/>
        </a:ln>
      </c:spPr>
    </c:plotArea>
    <c:plotVisOnly val="1"/>
    <c:dispBlanksAs val="gap"/>
    <c:showDLblsOverMax val="0"/>
  </c:chart>
  <c:spPr>
    <a:noFill/>
    <a:ln>
      <a:noFill/>
    </a:ln>
  </c:spPr>
  <c:txPr>
    <a:bodyPr/>
    <a:lstStyle/>
    <a:p>
      <a:pPr>
        <a:defRPr sz="1341" b="1" i="0" u="none" strike="noStrike" baseline="0">
          <a:solidFill>
            <a:srgbClr val="000000"/>
          </a:solidFill>
          <a:latin typeface="Arial"/>
          <a:ea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859" b="1" i="0" u="none" strike="noStrike" baseline="0">
                <a:solidFill>
                  <a:srgbClr val="000000"/>
                </a:solidFill>
                <a:latin typeface="Arial"/>
                <a:ea typeface="Arial"/>
                <a:cs typeface="Arial"/>
              </a:defRPr>
            </a:pPr>
            <a:r>
              <a:rPr lang="en-US"/>
              <a:t>Seats Held in House of Representatives by Party</a:t>
            </a:r>
          </a:p>
        </c:rich>
      </c:tx>
      <c:layout>
        <c:manualLayout>
          <c:xMode val="edge"/>
          <c:yMode val="edge"/>
          <c:x val="0.17647063138846775"/>
          <c:y val="2.8089808349428019E-2"/>
        </c:manualLayout>
      </c:layout>
      <c:overlay val="0"/>
      <c:spPr>
        <a:noFill/>
        <a:ln w="24366">
          <a:noFill/>
        </a:ln>
      </c:spPr>
    </c:title>
    <c:autoTitleDeleted val="0"/>
    <c:plotArea>
      <c:layout>
        <c:manualLayout>
          <c:layoutTarget val="inner"/>
          <c:xMode val="edge"/>
          <c:yMode val="edge"/>
          <c:x val="9.1123392184672525E-2"/>
          <c:y val="0.13483146067415699"/>
          <c:w val="0.8765931432483981"/>
          <c:h val="0.63683431403554913"/>
        </c:manualLayout>
      </c:layout>
      <c:barChart>
        <c:barDir val="col"/>
        <c:grouping val="percentStacked"/>
        <c:varyColors val="0"/>
        <c:ser>
          <c:idx val="0"/>
          <c:order val="0"/>
          <c:tx>
            <c:strRef>
              <c:f>Sheet1!$A$2</c:f>
              <c:strCache>
                <c:ptCount val="1"/>
                <c:pt idx="0">
                  <c:v>Republican</c:v>
                </c:pt>
              </c:strCache>
            </c:strRef>
          </c:tx>
          <c:spPr>
            <a:solidFill>
              <a:srgbClr val="900000"/>
            </a:solidFill>
            <a:ln w="24366">
              <a:noFill/>
            </a:ln>
          </c:spPr>
          <c:invertIfNegative val="0"/>
          <c:cat>
            <c:numRef>
              <c:f>Sheet1!$B$1:$S$1</c:f>
              <c:numCache>
                <c:formatCode>General</c:formatCode>
                <c:ptCount val="18"/>
                <c:pt idx="0">
                  <c:v>1987</c:v>
                </c:pt>
                <c:pt idx="1">
                  <c:v>1989</c:v>
                </c:pt>
                <c:pt idx="2">
                  <c:v>1991</c:v>
                </c:pt>
                <c:pt idx="3">
                  <c:v>1993</c:v>
                </c:pt>
                <c:pt idx="4">
                  <c:v>1995</c:v>
                </c:pt>
                <c:pt idx="5">
                  <c:v>1997</c:v>
                </c:pt>
                <c:pt idx="6">
                  <c:v>1999</c:v>
                </c:pt>
                <c:pt idx="7">
                  <c:v>2001</c:v>
                </c:pt>
                <c:pt idx="8">
                  <c:v>2003</c:v>
                </c:pt>
                <c:pt idx="9">
                  <c:v>2005</c:v>
                </c:pt>
                <c:pt idx="10">
                  <c:v>2007</c:v>
                </c:pt>
                <c:pt idx="11">
                  <c:v>2009</c:v>
                </c:pt>
                <c:pt idx="12">
                  <c:v>2011</c:v>
                </c:pt>
                <c:pt idx="13">
                  <c:v>2013</c:v>
                </c:pt>
                <c:pt idx="14">
                  <c:v>2015</c:v>
                </c:pt>
                <c:pt idx="15">
                  <c:v>2017</c:v>
                </c:pt>
                <c:pt idx="16">
                  <c:v>2019</c:v>
                </c:pt>
                <c:pt idx="17">
                  <c:v>2021</c:v>
                </c:pt>
              </c:numCache>
            </c:numRef>
          </c:cat>
          <c:val>
            <c:numRef>
              <c:f>Sheet1!$B$2:$S$2</c:f>
              <c:numCache>
                <c:formatCode>0</c:formatCode>
                <c:ptCount val="18"/>
                <c:pt idx="0">
                  <c:v>177</c:v>
                </c:pt>
                <c:pt idx="1">
                  <c:v>175</c:v>
                </c:pt>
                <c:pt idx="2">
                  <c:v>167</c:v>
                </c:pt>
                <c:pt idx="3">
                  <c:v>176</c:v>
                </c:pt>
                <c:pt idx="4">
                  <c:v>230</c:v>
                </c:pt>
                <c:pt idx="5">
                  <c:v>226</c:v>
                </c:pt>
                <c:pt idx="6">
                  <c:v>223</c:v>
                </c:pt>
                <c:pt idx="7">
                  <c:v>221</c:v>
                </c:pt>
                <c:pt idx="8">
                  <c:v>229</c:v>
                </c:pt>
                <c:pt idx="9">
                  <c:v>231</c:v>
                </c:pt>
                <c:pt idx="10" formatCode="General">
                  <c:v>201</c:v>
                </c:pt>
                <c:pt idx="11">
                  <c:v>179</c:v>
                </c:pt>
                <c:pt idx="12">
                  <c:v>243</c:v>
                </c:pt>
                <c:pt idx="13">
                  <c:v>234</c:v>
                </c:pt>
                <c:pt idx="14">
                  <c:v>246</c:v>
                </c:pt>
                <c:pt idx="15">
                  <c:v>240</c:v>
                </c:pt>
                <c:pt idx="16">
                  <c:v>200</c:v>
                </c:pt>
                <c:pt idx="17">
                  <c:v>209</c:v>
                </c:pt>
              </c:numCache>
            </c:numRef>
          </c:val>
          <c:extLst>
            <c:ext xmlns:c16="http://schemas.microsoft.com/office/drawing/2014/chart" uri="{C3380CC4-5D6E-409C-BE32-E72D297353CC}">
              <c16:uniqueId val="{00000000-7285-2046-AE7F-213E108796E4}"/>
            </c:ext>
          </c:extLst>
        </c:ser>
        <c:ser>
          <c:idx val="1"/>
          <c:order val="1"/>
          <c:tx>
            <c:strRef>
              <c:f>Sheet1!$A$3</c:f>
              <c:strCache>
                <c:ptCount val="1"/>
                <c:pt idx="0">
                  <c:v>Other</c:v>
                </c:pt>
              </c:strCache>
            </c:strRef>
          </c:tx>
          <c:spPr>
            <a:solidFill>
              <a:srgbClr val="C0C0C0"/>
            </a:solidFill>
            <a:ln w="24366">
              <a:noFill/>
            </a:ln>
          </c:spPr>
          <c:invertIfNegative val="0"/>
          <c:cat>
            <c:numRef>
              <c:f>Sheet1!$B$1:$S$1</c:f>
              <c:numCache>
                <c:formatCode>General</c:formatCode>
                <c:ptCount val="18"/>
                <c:pt idx="0">
                  <c:v>1987</c:v>
                </c:pt>
                <c:pt idx="1">
                  <c:v>1989</c:v>
                </c:pt>
                <c:pt idx="2">
                  <c:v>1991</c:v>
                </c:pt>
                <c:pt idx="3">
                  <c:v>1993</c:v>
                </c:pt>
                <c:pt idx="4">
                  <c:v>1995</c:v>
                </c:pt>
                <c:pt idx="5">
                  <c:v>1997</c:v>
                </c:pt>
                <c:pt idx="6">
                  <c:v>1999</c:v>
                </c:pt>
                <c:pt idx="7">
                  <c:v>2001</c:v>
                </c:pt>
                <c:pt idx="8">
                  <c:v>2003</c:v>
                </c:pt>
                <c:pt idx="9">
                  <c:v>2005</c:v>
                </c:pt>
                <c:pt idx="10">
                  <c:v>2007</c:v>
                </c:pt>
                <c:pt idx="11">
                  <c:v>2009</c:v>
                </c:pt>
                <c:pt idx="12">
                  <c:v>2011</c:v>
                </c:pt>
                <c:pt idx="13">
                  <c:v>2013</c:v>
                </c:pt>
                <c:pt idx="14">
                  <c:v>2015</c:v>
                </c:pt>
                <c:pt idx="15">
                  <c:v>2017</c:v>
                </c:pt>
                <c:pt idx="16">
                  <c:v>2019</c:v>
                </c:pt>
                <c:pt idx="17">
                  <c:v>2021</c:v>
                </c:pt>
              </c:numCache>
            </c:numRef>
          </c:cat>
          <c:val>
            <c:numRef>
              <c:f>Sheet1!$B$3:$S$3</c:f>
              <c:numCache>
                <c:formatCode>0</c:formatCode>
                <c:ptCount val="18"/>
                <c:pt idx="0">
                  <c:v>0</c:v>
                </c:pt>
                <c:pt idx="1">
                  <c:v>0</c:v>
                </c:pt>
                <c:pt idx="2">
                  <c:v>0</c:v>
                </c:pt>
                <c:pt idx="3">
                  <c:v>1</c:v>
                </c:pt>
                <c:pt idx="4">
                  <c:v>1</c:v>
                </c:pt>
                <c:pt idx="5">
                  <c:v>2</c:v>
                </c:pt>
                <c:pt idx="6">
                  <c:v>1</c:v>
                </c:pt>
                <c:pt idx="7">
                  <c:v>2</c:v>
                </c:pt>
                <c:pt idx="8">
                  <c:v>1</c:v>
                </c:pt>
                <c:pt idx="9">
                  <c:v>1</c:v>
                </c:pt>
                <c:pt idx="10" formatCode="General">
                  <c:v>0</c:v>
                </c:pt>
                <c:pt idx="11">
                  <c:v>0</c:v>
                </c:pt>
                <c:pt idx="12">
                  <c:v>1</c:v>
                </c:pt>
                <c:pt idx="13">
                  <c:v>0</c:v>
                </c:pt>
                <c:pt idx="14">
                  <c:v>0</c:v>
                </c:pt>
                <c:pt idx="15">
                  <c:v>0</c:v>
                </c:pt>
                <c:pt idx="16">
                  <c:v>0</c:v>
                </c:pt>
                <c:pt idx="17">
                  <c:v>0</c:v>
                </c:pt>
              </c:numCache>
            </c:numRef>
          </c:val>
          <c:extLst>
            <c:ext xmlns:c16="http://schemas.microsoft.com/office/drawing/2014/chart" uri="{C3380CC4-5D6E-409C-BE32-E72D297353CC}">
              <c16:uniqueId val="{00000001-7285-2046-AE7F-213E108796E4}"/>
            </c:ext>
          </c:extLst>
        </c:ser>
        <c:ser>
          <c:idx val="2"/>
          <c:order val="2"/>
          <c:tx>
            <c:strRef>
              <c:f>Sheet1!$A$4</c:f>
              <c:strCache>
                <c:ptCount val="1"/>
                <c:pt idx="0">
                  <c:v>Democrat</c:v>
                </c:pt>
              </c:strCache>
            </c:strRef>
          </c:tx>
          <c:spPr>
            <a:solidFill>
              <a:srgbClr val="0000D4"/>
            </a:solidFill>
            <a:ln w="24366">
              <a:noFill/>
            </a:ln>
          </c:spPr>
          <c:invertIfNegative val="0"/>
          <c:cat>
            <c:numRef>
              <c:f>Sheet1!$B$1:$S$1</c:f>
              <c:numCache>
                <c:formatCode>General</c:formatCode>
                <c:ptCount val="18"/>
                <c:pt idx="0">
                  <c:v>1987</c:v>
                </c:pt>
                <c:pt idx="1">
                  <c:v>1989</c:v>
                </c:pt>
                <c:pt idx="2">
                  <c:v>1991</c:v>
                </c:pt>
                <c:pt idx="3">
                  <c:v>1993</c:v>
                </c:pt>
                <c:pt idx="4">
                  <c:v>1995</c:v>
                </c:pt>
                <c:pt idx="5">
                  <c:v>1997</c:v>
                </c:pt>
                <c:pt idx="6">
                  <c:v>1999</c:v>
                </c:pt>
                <c:pt idx="7">
                  <c:v>2001</c:v>
                </c:pt>
                <c:pt idx="8">
                  <c:v>2003</c:v>
                </c:pt>
                <c:pt idx="9">
                  <c:v>2005</c:v>
                </c:pt>
                <c:pt idx="10">
                  <c:v>2007</c:v>
                </c:pt>
                <c:pt idx="11">
                  <c:v>2009</c:v>
                </c:pt>
                <c:pt idx="12">
                  <c:v>2011</c:v>
                </c:pt>
                <c:pt idx="13">
                  <c:v>2013</c:v>
                </c:pt>
                <c:pt idx="14">
                  <c:v>2015</c:v>
                </c:pt>
                <c:pt idx="15">
                  <c:v>2017</c:v>
                </c:pt>
                <c:pt idx="16">
                  <c:v>2019</c:v>
                </c:pt>
                <c:pt idx="17">
                  <c:v>2021</c:v>
                </c:pt>
              </c:numCache>
            </c:numRef>
          </c:cat>
          <c:val>
            <c:numRef>
              <c:f>Sheet1!$B$4:$S$4</c:f>
              <c:numCache>
                <c:formatCode>0</c:formatCode>
                <c:ptCount val="18"/>
                <c:pt idx="0">
                  <c:v>258</c:v>
                </c:pt>
                <c:pt idx="1">
                  <c:v>260</c:v>
                </c:pt>
                <c:pt idx="2">
                  <c:v>267</c:v>
                </c:pt>
                <c:pt idx="3">
                  <c:v>258</c:v>
                </c:pt>
                <c:pt idx="4">
                  <c:v>204</c:v>
                </c:pt>
                <c:pt idx="5">
                  <c:v>207</c:v>
                </c:pt>
                <c:pt idx="6">
                  <c:v>211</c:v>
                </c:pt>
                <c:pt idx="7">
                  <c:v>212</c:v>
                </c:pt>
                <c:pt idx="8">
                  <c:v>205</c:v>
                </c:pt>
                <c:pt idx="9">
                  <c:v>200</c:v>
                </c:pt>
                <c:pt idx="10" formatCode="General">
                  <c:v>235</c:v>
                </c:pt>
                <c:pt idx="11">
                  <c:v>256</c:v>
                </c:pt>
                <c:pt idx="12">
                  <c:v>192</c:v>
                </c:pt>
                <c:pt idx="13">
                  <c:v>201</c:v>
                </c:pt>
                <c:pt idx="14">
                  <c:v>189</c:v>
                </c:pt>
                <c:pt idx="15">
                  <c:v>194</c:v>
                </c:pt>
                <c:pt idx="16">
                  <c:v>235</c:v>
                </c:pt>
                <c:pt idx="17">
                  <c:v>222</c:v>
                </c:pt>
              </c:numCache>
            </c:numRef>
          </c:val>
          <c:extLst>
            <c:ext xmlns:c16="http://schemas.microsoft.com/office/drawing/2014/chart" uri="{C3380CC4-5D6E-409C-BE32-E72D297353CC}">
              <c16:uniqueId val="{00000002-7285-2046-AE7F-213E108796E4}"/>
            </c:ext>
          </c:extLst>
        </c:ser>
        <c:dLbls>
          <c:showLegendKey val="0"/>
          <c:showVal val="0"/>
          <c:showCatName val="0"/>
          <c:showSerName val="0"/>
          <c:showPercent val="0"/>
          <c:showBubbleSize val="0"/>
        </c:dLbls>
        <c:gapWidth val="50"/>
        <c:overlap val="100"/>
        <c:axId val="1572049360"/>
        <c:axId val="1"/>
      </c:barChart>
      <c:catAx>
        <c:axId val="1572049360"/>
        <c:scaling>
          <c:orientation val="minMax"/>
        </c:scaling>
        <c:delete val="0"/>
        <c:axPos val="b"/>
        <c:numFmt formatCode="General" sourceLinked="1"/>
        <c:majorTickMark val="out"/>
        <c:minorTickMark val="none"/>
        <c:tickLblPos val="nextTo"/>
        <c:spPr>
          <a:ln w="3046">
            <a:solidFill>
              <a:srgbClr val="000000"/>
            </a:solidFill>
            <a:prstDash val="solid"/>
          </a:ln>
        </c:spPr>
        <c:txPr>
          <a:bodyPr rot="-5400000" vert="horz"/>
          <a:lstStyle/>
          <a:p>
            <a:pPr>
              <a:defRPr sz="767" b="1" i="0" u="none" strike="noStrike" baseline="0">
                <a:solidFill>
                  <a:srgbClr val="000000"/>
                </a:solidFill>
                <a:latin typeface="Arial"/>
                <a:ea typeface="Arial"/>
                <a:cs typeface="Arial"/>
              </a:defRPr>
            </a:pPr>
            <a:endParaRPr lang="en-US"/>
          </a:p>
        </c:txPr>
        <c:crossAx val="1"/>
        <c:crosses val="autoZero"/>
        <c:auto val="1"/>
        <c:lblAlgn val="ctr"/>
        <c:lblOffset val="100"/>
        <c:tickLblSkip val="1"/>
        <c:tickMarkSkip val="1"/>
        <c:noMultiLvlLbl val="0"/>
      </c:catAx>
      <c:valAx>
        <c:axId val="1"/>
        <c:scaling>
          <c:orientation val="minMax"/>
        </c:scaling>
        <c:delete val="0"/>
        <c:axPos val="l"/>
        <c:majorGridlines>
          <c:spPr>
            <a:ln w="3046">
              <a:solidFill>
                <a:srgbClr val="000000"/>
              </a:solidFill>
              <a:prstDash val="solid"/>
            </a:ln>
          </c:spPr>
        </c:majorGridlines>
        <c:numFmt formatCode="0%" sourceLinked="0"/>
        <c:majorTickMark val="out"/>
        <c:minorTickMark val="none"/>
        <c:tickLblPos val="nextTo"/>
        <c:spPr>
          <a:ln w="3046">
            <a:solidFill>
              <a:srgbClr val="000000"/>
            </a:solidFill>
            <a:prstDash val="solid"/>
          </a:ln>
        </c:spPr>
        <c:txPr>
          <a:bodyPr rot="0" vert="horz"/>
          <a:lstStyle/>
          <a:p>
            <a:pPr>
              <a:defRPr sz="767" b="0" i="0" u="none" strike="noStrike" baseline="0">
                <a:solidFill>
                  <a:srgbClr val="000000"/>
                </a:solidFill>
                <a:latin typeface="Arial"/>
                <a:ea typeface="Arial"/>
                <a:cs typeface="Arial"/>
              </a:defRPr>
            </a:pPr>
            <a:endParaRPr lang="en-US"/>
          </a:p>
        </c:txPr>
        <c:crossAx val="1572049360"/>
        <c:crosses val="autoZero"/>
        <c:crossBetween val="between"/>
      </c:valAx>
      <c:spPr>
        <a:noFill/>
        <a:ln w="3046">
          <a:solidFill>
            <a:srgbClr val="000000"/>
          </a:solidFill>
          <a:prstDash val="solid"/>
        </a:ln>
      </c:spPr>
    </c:plotArea>
    <c:legend>
      <c:legendPos val="r"/>
      <c:layout>
        <c:manualLayout>
          <c:xMode val="edge"/>
          <c:yMode val="edge"/>
          <c:x val="0.11569129945713308"/>
          <c:y val="0.65549584014262374"/>
          <c:w val="0.49543307086614174"/>
          <c:h val="7.8651760511068258E-2"/>
        </c:manualLayout>
      </c:layout>
      <c:overlay val="0"/>
      <c:spPr>
        <a:solidFill>
          <a:srgbClr val="FFFFFF"/>
        </a:solidFill>
        <a:ln w="3046">
          <a:solidFill>
            <a:srgbClr val="000000"/>
          </a:solidFill>
          <a:prstDash val="solid"/>
        </a:ln>
      </c:spPr>
      <c:txPr>
        <a:bodyPr/>
        <a:lstStyle/>
        <a:p>
          <a:pPr>
            <a:defRPr sz="791" b="1" i="0" u="none" strike="noStrike" baseline="0">
              <a:solidFill>
                <a:srgbClr val="000000"/>
              </a:solidFill>
              <a:latin typeface="Arial"/>
              <a:ea typeface="Arial"/>
              <a:cs typeface="Arial"/>
            </a:defRPr>
          </a:pPr>
          <a:endParaRPr lang="en-US"/>
        </a:p>
      </c:txPr>
    </c:legend>
    <c:plotVisOnly val="1"/>
    <c:dispBlanksAs val="gap"/>
    <c:showDLblsOverMax val="0"/>
  </c:chart>
  <c:spPr>
    <a:noFill/>
    <a:ln>
      <a:noFill/>
    </a:ln>
  </c:spPr>
  <c:txPr>
    <a:bodyPr/>
    <a:lstStyle/>
    <a:p>
      <a:pPr>
        <a:defRPr sz="676" b="1" i="0" u="none" strike="noStrike" baseline="0">
          <a:solidFill>
            <a:srgbClr val="000000"/>
          </a:solidFill>
          <a:latin typeface="Arial"/>
          <a:ea typeface="Arial"/>
          <a:cs typeface="Arial"/>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025" b="0" i="0" u="none" strike="noStrike" baseline="0">
                <a:solidFill>
                  <a:srgbClr val="000000"/>
                </a:solidFill>
                <a:latin typeface="Arial"/>
                <a:ea typeface="Arial"/>
                <a:cs typeface="Arial"/>
              </a:defRPr>
            </a:pPr>
            <a:r>
              <a:rPr lang="en-US"/>
              <a:t>Annual Inflation Rate (%)</a:t>
            </a:r>
          </a:p>
        </c:rich>
      </c:tx>
      <c:layout>
        <c:manualLayout>
          <c:xMode val="edge"/>
          <c:yMode val="edge"/>
          <c:x val="0.34330663146875429"/>
          <c:y val="1.9184464384085533E-2"/>
        </c:manualLayout>
      </c:layout>
      <c:overlay val="0"/>
      <c:spPr>
        <a:noFill/>
        <a:ln w="24331">
          <a:noFill/>
        </a:ln>
      </c:spPr>
    </c:title>
    <c:autoTitleDeleted val="0"/>
    <c:plotArea>
      <c:layout>
        <c:manualLayout>
          <c:layoutTarget val="inner"/>
          <c:xMode val="edge"/>
          <c:yMode val="edge"/>
          <c:x val="8.5399449035812716E-2"/>
          <c:y val="0.15760869565217403"/>
          <c:w val="0.90633608815426991"/>
          <c:h val="0.71739130434782605"/>
        </c:manualLayout>
      </c:layout>
      <c:barChart>
        <c:barDir val="col"/>
        <c:grouping val="clustered"/>
        <c:varyColors val="0"/>
        <c:ser>
          <c:idx val="0"/>
          <c:order val="0"/>
          <c:tx>
            <c:strRef>
              <c:f>Sheet1!$A$2</c:f>
              <c:strCache>
                <c:ptCount val="1"/>
                <c:pt idx="0">
                  <c:v>%</c:v>
                </c:pt>
              </c:strCache>
            </c:strRef>
          </c:tx>
          <c:spPr>
            <a:solidFill>
              <a:srgbClr val="000066"/>
            </a:solidFill>
            <a:ln w="24331">
              <a:noFill/>
            </a:ln>
          </c:spPr>
          <c:invertIfNegative val="0"/>
          <c:dPt>
            <c:idx val="9"/>
            <c:invertIfNegative val="0"/>
            <c:bubble3D val="0"/>
            <c:spPr>
              <a:solidFill>
                <a:srgbClr val="000066"/>
              </a:solidFill>
              <a:ln w="24331">
                <a:noFill/>
              </a:ln>
            </c:spPr>
            <c:extLst>
              <c:ext xmlns:c16="http://schemas.microsoft.com/office/drawing/2014/chart" uri="{C3380CC4-5D6E-409C-BE32-E72D297353CC}">
                <c16:uniqueId val="{00000000-F1B6-1444-8A6F-2F298352508F}"/>
              </c:ext>
            </c:extLst>
          </c:dPt>
          <c:dPt>
            <c:idx val="10"/>
            <c:invertIfNegative val="0"/>
            <c:bubble3D val="0"/>
            <c:spPr>
              <a:solidFill>
                <a:srgbClr val="7F7F7F"/>
              </a:solidFill>
              <a:ln w="24331">
                <a:noFill/>
              </a:ln>
            </c:spPr>
            <c:extLst>
              <c:ext xmlns:c16="http://schemas.microsoft.com/office/drawing/2014/chart" uri="{C3380CC4-5D6E-409C-BE32-E72D297353CC}">
                <c16:uniqueId val="{00000001-F1B6-1444-8A6F-2F298352508F}"/>
              </c:ext>
            </c:extLst>
          </c:dPt>
          <c:dPt>
            <c:idx val="11"/>
            <c:invertIfNegative val="0"/>
            <c:bubble3D val="0"/>
            <c:spPr>
              <a:solidFill>
                <a:srgbClr val="7F7F7F"/>
              </a:solidFill>
              <a:ln w="24331">
                <a:noFill/>
              </a:ln>
            </c:spPr>
            <c:extLst>
              <c:ext xmlns:c16="http://schemas.microsoft.com/office/drawing/2014/chart" uri="{C3380CC4-5D6E-409C-BE32-E72D297353CC}">
                <c16:uniqueId val="{00000002-F1B6-1444-8A6F-2F298352508F}"/>
              </c:ext>
            </c:extLst>
          </c:dPt>
          <c:dPt>
            <c:idx val="12"/>
            <c:invertIfNegative val="0"/>
            <c:bubble3D val="0"/>
            <c:spPr>
              <a:solidFill>
                <a:srgbClr val="7F7F7F"/>
              </a:solidFill>
              <a:ln w="24331">
                <a:noFill/>
              </a:ln>
            </c:spPr>
            <c:extLst>
              <c:ext xmlns:c16="http://schemas.microsoft.com/office/drawing/2014/chart" uri="{C3380CC4-5D6E-409C-BE32-E72D297353CC}">
                <c16:uniqueId val="{00000003-F1B6-1444-8A6F-2F298352508F}"/>
              </c:ext>
            </c:extLst>
          </c:dPt>
          <c:dPt>
            <c:idx val="13"/>
            <c:invertIfNegative val="0"/>
            <c:bubble3D val="0"/>
            <c:spPr>
              <a:solidFill>
                <a:srgbClr val="7F7F7F"/>
              </a:solidFill>
              <a:ln w="24331">
                <a:noFill/>
              </a:ln>
            </c:spPr>
            <c:extLst>
              <c:ext xmlns:c16="http://schemas.microsoft.com/office/drawing/2014/chart" uri="{C3380CC4-5D6E-409C-BE32-E72D297353CC}">
                <c16:uniqueId val="{00000004-F1B6-1444-8A6F-2F298352508F}"/>
              </c:ext>
            </c:extLst>
          </c:dPt>
          <c:dPt>
            <c:idx val="14"/>
            <c:invertIfNegative val="0"/>
            <c:bubble3D val="0"/>
            <c:spPr>
              <a:solidFill>
                <a:srgbClr val="7F7F7F"/>
              </a:solidFill>
              <a:ln w="24331">
                <a:noFill/>
              </a:ln>
            </c:spPr>
            <c:extLst>
              <c:ext xmlns:c16="http://schemas.microsoft.com/office/drawing/2014/chart" uri="{C3380CC4-5D6E-409C-BE32-E72D297353CC}">
                <c16:uniqueId val="{00000005-F1B6-1444-8A6F-2F298352508F}"/>
              </c:ext>
            </c:extLst>
          </c:dPt>
          <c:cat>
            <c:numRef>
              <c:f>Sheet1!$B$1:$P$1</c:f>
              <c:numCache>
                <c:formatCode>General</c:formatCode>
                <c:ptCount val="15"/>
                <c:pt idx="0">
                  <c:v>2012</c:v>
                </c:pt>
                <c:pt idx="1">
                  <c:v>2013</c:v>
                </c:pt>
                <c:pt idx="2">
                  <c:v>2014</c:v>
                </c:pt>
                <c:pt idx="3">
                  <c:v>2015</c:v>
                </c:pt>
                <c:pt idx="4">
                  <c:v>2016</c:v>
                </c:pt>
                <c:pt idx="5">
                  <c:v>2017</c:v>
                </c:pt>
                <c:pt idx="6">
                  <c:v>2018</c:v>
                </c:pt>
                <c:pt idx="7">
                  <c:v>2019</c:v>
                </c:pt>
                <c:pt idx="8">
                  <c:v>2020</c:v>
                </c:pt>
                <c:pt idx="9">
                  <c:v>2021</c:v>
                </c:pt>
                <c:pt idx="10">
                  <c:v>2022</c:v>
                </c:pt>
                <c:pt idx="11">
                  <c:v>2023</c:v>
                </c:pt>
                <c:pt idx="12">
                  <c:v>2024</c:v>
                </c:pt>
                <c:pt idx="13">
                  <c:v>2025</c:v>
                </c:pt>
                <c:pt idx="14">
                  <c:v>2026</c:v>
                </c:pt>
              </c:numCache>
            </c:numRef>
          </c:cat>
          <c:val>
            <c:numRef>
              <c:f>Sheet1!$B$2:$P$2</c:f>
              <c:numCache>
                <c:formatCode>0.0</c:formatCode>
                <c:ptCount val="15"/>
                <c:pt idx="0">
                  <c:v>2.073</c:v>
                </c:pt>
                <c:pt idx="1">
                  <c:v>1.466</c:v>
                </c:pt>
                <c:pt idx="2">
                  <c:v>1.615</c:v>
                </c:pt>
                <c:pt idx="3">
                  <c:v>0.121</c:v>
                </c:pt>
                <c:pt idx="4">
                  <c:v>1.2669999999999999</c:v>
                </c:pt>
                <c:pt idx="5">
                  <c:v>2.137</c:v>
                </c:pt>
                <c:pt idx="6">
                  <c:v>2.4340000000000002</c:v>
                </c:pt>
                <c:pt idx="7">
                  <c:v>1.8120000000000001</c:v>
                </c:pt>
                <c:pt idx="8">
                  <c:v>1.248</c:v>
                </c:pt>
                <c:pt idx="9">
                  <c:v>5.0999999999999996</c:v>
                </c:pt>
                <c:pt idx="10">
                  <c:v>4.4000000000000004</c:v>
                </c:pt>
                <c:pt idx="11">
                  <c:v>2.4</c:v>
                </c:pt>
                <c:pt idx="12">
                  <c:v>2.1</c:v>
                </c:pt>
                <c:pt idx="13">
                  <c:v>2.2999999999999998</c:v>
                </c:pt>
                <c:pt idx="14">
                  <c:v>1.8</c:v>
                </c:pt>
              </c:numCache>
            </c:numRef>
          </c:val>
          <c:extLst>
            <c:ext xmlns:c16="http://schemas.microsoft.com/office/drawing/2014/chart" uri="{C3380CC4-5D6E-409C-BE32-E72D297353CC}">
              <c16:uniqueId val="{00000006-F1B6-1444-8A6F-2F298352508F}"/>
            </c:ext>
          </c:extLst>
        </c:ser>
        <c:dLbls>
          <c:showLegendKey val="0"/>
          <c:showVal val="0"/>
          <c:showCatName val="0"/>
          <c:showSerName val="0"/>
          <c:showPercent val="0"/>
          <c:showBubbleSize val="0"/>
        </c:dLbls>
        <c:gapWidth val="100"/>
        <c:axId val="1047480079"/>
        <c:axId val="1"/>
      </c:barChart>
      <c:catAx>
        <c:axId val="1047480079"/>
        <c:scaling>
          <c:orientation val="minMax"/>
        </c:scaling>
        <c:delete val="0"/>
        <c:axPos val="b"/>
        <c:numFmt formatCode="General" sourceLinked="1"/>
        <c:majorTickMark val="out"/>
        <c:minorTickMark val="none"/>
        <c:tickLblPos val="low"/>
        <c:spPr>
          <a:ln w="3041">
            <a:solidFill>
              <a:srgbClr val="000000"/>
            </a:solidFill>
            <a:prstDash val="solid"/>
          </a:ln>
        </c:spPr>
        <c:txPr>
          <a:bodyPr rot="-5400000" vert="horz"/>
          <a:lstStyle/>
          <a:p>
            <a:pPr>
              <a:defRPr sz="876" b="1" i="0" u="none" strike="noStrike" baseline="0">
                <a:solidFill>
                  <a:srgbClr val="000000"/>
                </a:solidFill>
                <a:latin typeface="Arial"/>
                <a:ea typeface="Arial"/>
                <a:cs typeface="Arial"/>
              </a:defRPr>
            </a:pPr>
            <a:endParaRPr lang="en-US"/>
          </a:p>
        </c:txPr>
        <c:crossAx val="1"/>
        <c:crosses val="autoZero"/>
        <c:auto val="1"/>
        <c:lblAlgn val="ctr"/>
        <c:lblOffset val="100"/>
        <c:tickLblSkip val="1"/>
        <c:tickMarkSkip val="1"/>
        <c:noMultiLvlLbl val="0"/>
      </c:catAx>
      <c:valAx>
        <c:axId val="1"/>
        <c:scaling>
          <c:orientation val="minMax"/>
        </c:scaling>
        <c:delete val="0"/>
        <c:axPos val="l"/>
        <c:majorGridlines>
          <c:spPr>
            <a:ln w="3041">
              <a:solidFill>
                <a:srgbClr val="000000"/>
              </a:solidFill>
              <a:prstDash val="solid"/>
            </a:ln>
          </c:spPr>
        </c:majorGridlines>
        <c:numFmt formatCode="#,##0.0" sourceLinked="0"/>
        <c:majorTickMark val="out"/>
        <c:minorTickMark val="none"/>
        <c:tickLblPos val="nextTo"/>
        <c:spPr>
          <a:ln w="3041">
            <a:solidFill>
              <a:srgbClr val="000000"/>
            </a:solidFill>
            <a:prstDash val="solid"/>
          </a:ln>
        </c:spPr>
        <c:txPr>
          <a:bodyPr rot="0" vert="horz"/>
          <a:lstStyle/>
          <a:p>
            <a:pPr>
              <a:defRPr sz="876" b="1" i="0" u="none" strike="noStrike" baseline="0">
                <a:solidFill>
                  <a:srgbClr val="000000"/>
                </a:solidFill>
                <a:latin typeface="Arial"/>
                <a:ea typeface="Arial"/>
                <a:cs typeface="Arial"/>
              </a:defRPr>
            </a:pPr>
            <a:endParaRPr lang="en-US"/>
          </a:p>
        </c:txPr>
        <c:crossAx val="1047480079"/>
        <c:crosses val="autoZero"/>
        <c:crossBetween val="between"/>
      </c:valAx>
      <c:dTable>
        <c:showHorzBorder val="1"/>
        <c:showVertBorder val="1"/>
        <c:showOutline val="1"/>
        <c:showKeys val="0"/>
        <c:spPr>
          <a:ln w="3041">
            <a:solidFill>
              <a:srgbClr val="000000"/>
            </a:solidFill>
            <a:prstDash val="solid"/>
          </a:ln>
        </c:spPr>
        <c:txPr>
          <a:bodyPr/>
          <a:lstStyle/>
          <a:p>
            <a:pPr rtl="0">
              <a:defRPr sz="603" b="1" i="0" u="none" strike="noStrike" baseline="0">
                <a:solidFill>
                  <a:srgbClr val="000000"/>
                </a:solidFill>
                <a:latin typeface="Arial"/>
                <a:ea typeface="Arial"/>
                <a:cs typeface="Arial"/>
              </a:defRPr>
            </a:pPr>
            <a:endParaRPr lang="en-US"/>
          </a:p>
        </c:txPr>
      </c:dTable>
      <c:spPr>
        <a:noFill/>
        <a:ln w="3041">
          <a:solidFill>
            <a:srgbClr val="000000"/>
          </a:solidFill>
          <a:prstDash val="solid"/>
        </a:ln>
      </c:spPr>
    </c:plotArea>
    <c:plotVisOnly val="1"/>
    <c:dispBlanksAs val="gap"/>
    <c:showDLblsOverMax val="0"/>
  </c:chart>
  <c:spPr>
    <a:noFill/>
    <a:ln>
      <a:noFill/>
    </a:ln>
  </c:spPr>
  <c:txPr>
    <a:bodyPr/>
    <a:lstStyle/>
    <a:p>
      <a:pPr>
        <a:defRPr sz="1327" b="1" i="0" u="none" strike="noStrike" baseline="0">
          <a:solidFill>
            <a:srgbClr val="000000"/>
          </a:solidFill>
          <a:latin typeface="Arial"/>
          <a:ea typeface="Arial"/>
          <a:cs typeface="Arial"/>
        </a:defRPr>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064" b="0" i="0" u="none" strike="noStrike" baseline="0">
                <a:solidFill>
                  <a:srgbClr val="000000"/>
                </a:solidFill>
                <a:latin typeface="Arial"/>
                <a:ea typeface="Arial"/>
                <a:cs typeface="Arial"/>
              </a:defRPr>
            </a:pPr>
            <a:r>
              <a:rPr lang="en-US"/>
              <a:t>Current Account Balance (% of GDP)</a:t>
            </a:r>
          </a:p>
        </c:rich>
      </c:tx>
      <c:layout>
        <c:manualLayout>
          <c:xMode val="edge"/>
          <c:yMode val="edge"/>
          <c:x val="0.24761906788678442"/>
          <c:y val="1.918452304117723E-2"/>
        </c:manualLayout>
      </c:layout>
      <c:overlay val="0"/>
      <c:spPr>
        <a:noFill/>
        <a:ln w="24350">
          <a:noFill/>
        </a:ln>
      </c:spPr>
    </c:title>
    <c:autoTitleDeleted val="0"/>
    <c:view3D>
      <c:rotX val="15"/>
      <c:hPercent val="57"/>
      <c:rotY val="20"/>
      <c:depthPercent val="100"/>
      <c:rAngAx val="1"/>
    </c:view3D>
    <c:floor>
      <c:thickness val="0"/>
      <c:spPr>
        <a:solidFill>
          <a:srgbClr val="C0C0C0"/>
        </a:solidFill>
        <a:ln w="3175">
          <a:solidFill>
            <a:srgbClr val="000000"/>
          </a:solidFill>
          <a:prstDash val="solid"/>
        </a:ln>
      </c:spPr>
    </c:floor>
    <c:sideWall>
      <c:thickness val="0"/>
      <c:spPr>
        <a:noFill/>
        <a:ln w="12700">
          <a:solidFill>
            <a:srgbClr val="000000"/>
          </a:solidFill>
          <a:prstDash val="solid"/>
        </a:ln>
      </c:spPr>
    </c:sideWall>
    <c:backWall>
      <c:thickness val="0"/>
      <c:spPr>
        <a:noFill/>
        <a:ln w="12700">
          <a:solidFill>
            <a:srgbClr val="000000"/>
          </a:solidFill>
          <a:prstDash val="solid"/>
        </a:ln>
      </c:spPr>
    </c:backWall>
    <c:plotArea>
      <c:layout>
        <c:manualLayout>
          <c:layoutTarget val="inner"/>
          <c:xMode val="edge"/>
          <c:yMode val="edge"/>
          <c:x val="0.10077519379845001"/>
          <c:y val="0.14120227808474001"/>
          <c:w val="0.89405684754522008"/>
          <c:h val="0.71348299868706588"/>
        </c:manualLayout>
      </c:layout>
      <c:bar3DChart>
        <c:barDir val="col"/>
        <c:grouping val="clustered"/>
        <c:varyColors val="0"/>
        <c:ser>
          <c:idx val="0"/>
          <c:order val="0"/>
          <c:tx>
            <c:strRef>
              <c:f>Sheet1!$A$2</c:f>
              <c:strCache>
                <c:ptCount val="1"/>
                <c:pt idx="0">
                  <c:v>%</c:v>
                </c:pt>
              </c:strCache>
            </c:strRef>
          </c:tx>
          <c:spPr>
            <a:solidFill>
              <a:srgbClr val="000066"/>
            </a:solidFill>
            <a:ln w="24350">
              <a:noFill/>
            </a:ln>
          </c:spPr>
          <c:invertIfNegative val="0"/>
          <c:dPt>
            <c:idx val="9"/>
            <c:invertIfNegative val="0"/>
            <c:bubble3D val="0"/>
            <c:spPr>
              <a:solidFill>
                <a:srgbClr val="000066"/>
              </a:solidFill>
              <a:ln w="24350">
                <a:noFill/>
              </a:ln>
            </c:spPr>
            <c:extLst>
              <c:ext xmlns:c16="http://schemas.microsoft.com/office/drawing/2014/chart" uri="{C3380CC4-5D6E-409C-BE32-E72D297353CC}">
                <c16:uniqueId val="{00000000-BDAF-8846-8FFC-5BA511509962}"/>
              </c:ext>
            </c:extLst>
          </c:dPt>
          <c:dPt>
            <c:idx val="10"/>
            <c:invertIfNegative val="0"/>
            <c:bubble3D val="0"/>
            <c:spPr>
              <a:solidFill>
                <a:srgbClr val="7F7F7F"/>
              </a:solidFill>
              <a:ln w="24350">
                <a:noFill/>
              </a:ln>
            </c:spPr>
            <c:extLst>
              <c:ext xmlns:c16="http://schemas.microsoft.com/office/drawing/2014/chart" uri="{C3380CC4-5D6E-409C-BE32-E72D297353CC}">
                <c16:uniqueId val="{00000001-BDAF-8846-8FFC-5BA511509962}"/>
              </c:ext>
            </c:extLst>
          </c:dPt>
          <c:dPt>
            <c:idx val="11"/>
            <c:invertIfNegative val="0"/>
            <c:bubble3D val="0"/>
            <c:spPr>
              <a:solidFill>
                <a:srgbClr val="7F7F7F"/>
              </a:solidFill>
              <a:ln w="24350">
                <a:noFill/>
              </a:ln>
            </c:spPr>
            <c:extLst>
              <c:ext xmlns:c16="http://schemas.microsoft.com/office/drawing/2014/chart" uri="{C3380CC4-5D6E-409C-BE32-E72D297353CC}">
                <c16:uniqueId val="{00000002-BDAF-8846-8FFC-5BA511509962}"/>
              </c:ext>
            </c:extLst>
          </c:dPt>
          <c:dPt>
            <c:idx val="12"/>
            <c:invertIfNegative val="0"/>
            <c:bubble3D val="0"/>
            <c:spPr>
              <a:solidFill>
                <a:srgbClr val="7F7F7F"/>
              </a:solidFill>
              <a:ln w="24350">
                <a:noFill/>
              </a:ln>
            </c:spPr>
            <c:extLst>
              <c:ext xmlns:c16="http://schemas.microsoft.com/office/drawing/2014/chart" uri="{C3380CC4-5D6E-409C-BE32-E72D297353CC}">
                <c16:uniqueId val="{00000003-BDAF-8846-8FFC-5BA511509962}"/>
              </c:ext>
            </c:extLst>
          </c:dPt>
          <c:dPt>
            <c:idx val="13"/>
            <c:invertIfNegative val="0"/>
            <c:bubble3D val="0"/>
            <c:spPr>
              <a:solidFill>
                <a:srgbClr val="7F7F7F"/>
              </a:solidFill>
              <a:ln w="24350">
                <a:noFill/>
              </a:ln>
            </c:spPr>
            <c:extLst>
              <c:ext xmlns:c16="http://schemas.microsoft.com/office/drawing/2014/chart" uri="{C3380CC4-5D6E-409C-BE32-E72D297353CC}">
                <c16:uniqueId val="{00000004-BDAF-8846-8FFC-5BA511509962}"/>
              </c:ext>
            </c:extLst>
          </c:dPt>
          <c:dPt>
            <c:idx val="14"/>
            <c:invertIfNegative val="0"/>
            <c:bubble3D val="0"/>
            <c:spPr>
              <a:solidFill>
                <a:srgbClr val="7F7F7F"/>
              </a:solidFill>
              <a:ln w="24350">
                <a:noFill/>
              </a:ln>
            </c:spPr>
            <c:extLst>
              <c:ext xmlns:c16="http://schemas.microsoft.com/office/drawing/2014/chart" uri="{C3380CC4-5D6E-409C-BE32-E72D297353CC}">
                <c16:uniqueId val="{00000005-BDAF-8846-8FFC-5BA511509962}"/>
              </c:ext>
            </c:extLst>
          </c:dPt>
          <c:cat>
            <c:numRef>
              <c:f>Sheet1!$B$1:$P$1</c:f>
              <c:numCache>
                <c:formatCode>General</c:formatCode>
                <c:ptCount val="15"/>
                <c:pt idx="0">
                  <c:v>2012</c:v>
                </c:pt>
                <c:pt idx="1">
                  <c:v>2013</c:v>
                </c:pt>
                <c:pt idx="2">
                  <c:v>2014</c:v>
                </c:pt>
                <c:pt idx="3">
                  <c:v>2015</c:v>
                </c:pt>
                <c:pt idx="4">
                  <c:v>2016</c:v>
                </c:pt>
                <c:pt idx="5">
                  <c:v>2017</c:v>
                </c:pt>
                <c:pt idx="6">
                  <c:v>2018</c:v>
                </c:pt>
                <c:pt idx="7">
                  <c:v>2019</c:v>
                </c:pt>
                <c:pt idx="8">
                  <c:v>2020</c:v>
                </c:pt>
                <c:pt idx="9">
                  <c:v>2021</c:v>
                </c:pt>
                <c:pt idx="10">
                  <c:v>2022</c:v>
                </c:pt>
                <c:pt idx="11">
                  <c:v>2023</c:v>
                </c:pt>
                <c:pt idx="12">
                  <c:v>2024</c:v>
                </c:pt>
                <c:pt idx="13">
                  <c:v>2025</c:v>
                </c:pt>
                <c:pt idx="14">
                  <c:v>2026</c:v>
                </c:pt>
              </c:numCache>
            </c:numRef>
          </c:cat>
          <c:val>
            <c:numRef>
              <c:f>Sheet1!$B$2:$P$2</c:f>
              <c:numCache>
                <c:formatCode>0.0</c:formatCode>
                <c:ptCount val="15"/>
                <c:pt idx="0">
                  <c:v>-2.5720000000000001</c:v>
                </c:pt>
                <c:pt idx="1">
                  <c:v>-2.0150000000000001</c:v>
                </c:pt>
                <c:pt idx="2">
                  <c:v>-2.1080000000000001</c:v>
                </c:pt>
                <c:pt idx="3">
                  <c:v>-2.246</c:v>
                </c:pt>
                <c:pt idx="4">
                  <c:v>-2.1269999999999998</c:v>
                </c:pt>
                <c:pt idx="5">
                  <c:v>-1.857</c:v>
                </c:pt>
                <c:pt idx="6">
                  <c:v>-2.1349999999999998</c:v>
                </c:pt>
                <c:pt idx="7">
                  <c:v>-2.2090000000000001</c:v>
                </c:pt>
                <c:pt idx="8">
                  <c:v>-2.9489999999999998</c:v>
                </c:pt>
                <c:pt idx="9">
                  <c:v>-3.4</c:v>
                </c:pt>
                <c:pt idx="10">
                  <c:v>-3.1</c:v>
                </c:pt>
                <c:pt idx="11">
                  <c:v>-2.8</c:v>
                </c:pt>
                <c:pt idx="12">
                  <c:v>-2.5</c:v>
                </c:pt>
                <c:pt idx="13">
                  <c:v>-3</c:v>
                </c:pt>
                <c:pt idx="14">
                  <c:v>-2.7</c:v>
                </c:pt>
              </c:numCache>
            </c:numRef>
          </c:val>
          <c:extLst>
            <c:ext xmlns:c16="http://schemas.microsoft.com/office/drawing/2014/chart" uri="{C3380CC4-5D6E-409C-BE32-E72D297353CC}">
              <c16:uniqueId val="{00000006-BDAF-8846-8FFC-5BA511509962}"/>
            </c:ext>
          </c:extLst>
        </c:ser>
        <c:dLbls>
          <c:showLegendKey val="0"/>
          <c:showVal val="0"/>
          <c:showCatName val="0"/>
          <c:showSerName val="0"/>
          <c:showPercent val="0"/>
          <c:showBubbleSize val="0"/>
        </c:dLbls>
        <c:gapWidth val="150"/>
        <c:gapDepth val="0"/>
        <c:shape val="box"/>
        <c:axId val="58863024"/>
        <c:axId val="1"/>
        <c:axId val="0"/>
      </c:bar3DChart>
      <c:catAx>
        <c:axId val="58863024"/>
        <c:scaling>
          <c:orientation val="minMax"/>
        </c:scaling>
        <c:delete val="0"/>
        <c:axPos val="b"/>
        <c:numFmt formatCode="General" sourceLinked="1"/>
        <c:majorTickMark val="out"/>
        <c:minorTickMark val="none"/>
        <c:tickLblPos val="low"/>
        <c:spPr>
          <a:ln w="3044">
            <a:solidFill>
              <a:srgbClr val="000000"/>
            </a:solidFill>
            <a:prstDash val="solid"/>
          </a:ln>
        </c:spPr>
        <c:txPr>
          <a:bodyPr rot="-5400000" vert="horz"/>
          <a:lstStyle/>
          <a:p>
            <a:pPr>
              <a:defRPr sz="920" b="1" i="0" u="none" strike="noStrike" baseline="0">
                <a:solidFill>
                  <a:srgbClr val="000000"/>
                </a:solidFill>
                <a:latin typeface="Arial"/>
                <a:ea typeface="Arial"/>
                <a:cs typeface="Arial"/>
              </a:defRPr>
            </a:pPr>
            <a:endParaRPr lang="en-US"/>
          </a:p>
        </c:txPr>
        <c:crossAx val="1"/>
        <c:crosses val="autoZero"/>
        <c:auto val="1"/>
        <c:lblAlgn val="ctr"/>
        <c:lblOffset val="100"/>
        <c:tickLblSkip val="1"/>
        <c:tickMarkSkip val="1"/>
        <c:noMultiLvlLbl val="0"/>
      </c:catAx>
      <c:valAx>
        <c:axId val="1"/>
        <c:scaling>
          <c:orientation val="minMax"/>
        </c:scaling>
        <c:delete val="0"/>
        <c:axPos val="l"/>
        <c:majorGridlines>
          <c:spPr>
            <a:ln w="3044">
              <a:solidFill>
                <a:srgbClr val="000000"/>
              </a:solidFill>
              <a:prstDash val="solid"/>
            </a:ln>
          </c:spPr>
        </c:majorGridlines>
        <c:numFmt formatCode="0.0" sourceLinked="0"/>
        <c:majorTickMark val="out"/>
        <c:minorTickMark val="none"/>
        <c:tickLblPos val="nextTo"/>
        <c:spPr>
          <a:ln w="3044">
            <a:solidFill>
              <a:srgbClr val="000000"/>
            </a:solidFill>
            <a:prstDash val="solid"/>
          </a:ln>
        </c:spPr>
        <c:txPr>
          <a:bodyPr rot="0" vert="horz"/>
          <a:lstStyle/>
          <a:p>
            <a:pPr>
              <a:defRPr sz="920" b="1" i="0" u="none" strike="noStrike" baseline="0">
                <a:solidFill>
                  <a:srgbClr val="000000"/>
                </a:solidFill>
                <a:latin typeface="Arial"/>
                <a:ea typeface="Arial"/>
                <a:cs typeface="Arial"/>
              </a:defRPr>
            </a:pPr>
            <a:endParaRPr lang="en-US"/>
          </a:p>
        </c:txPr>
        <c:crossAx val="58863024"/>
        <c:crosses val="autoZero"/>
        <c:crossBetween val="between"/>
      </c:valAx>
      <c:spPr>
        <a:noFill/>
        <a:ln w="24350">
          <a:noFill/>
        </a:ln>
      </c:spPr>
    </c:plotArea>
    <c:plotVisOnly val="1"/>
    <c:dispBlanksAs val="gap"/>
    <c:showDLblsOverMax val="0"/>
  </c:chart>
  <c:spPr>
    <a:noFill/>
    <a:ln>
      <a:noFill/>
    </a:ln>
  </c:spPr>
  <c:txPr>
    <a:bodyPr/>
    <a:lstStyle/>
    <a:p>
      <a:pPr>
        <a:defRPr sz="1376" b="1" i="0" u="none" strike="noStrike" baseline="0">
          <a:solidFill>
            <a:srgbClr val="000000"/>
          </a:solidFill>
          <a:latin typeface="Arial"/>
          <a:ea typeface="Arial"/>
          <a:cs typeface="Arial"/>
        </a:defRPr>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860" b="1" i="0" u="none" strike="noStrike" baseline="0">
                <a:solidFill>
                  <a:srgbClr val="000000"/>
                </a:solidFill>
                <a:latin typeface="Arial"/>
                <a:ea typeface="Arial"/>
                <a:cs typeface="Arial"/>
              </a:defRPr>
            </a:pPr>
            <a:r>
              <a:rPr lang="en-US"/>
              <a:t>Percentage of Total Exports</a:t>
            </a:r>
          </a:p>
        </c:rich>
      </c:tx>
      <c:layout>
        <c:manualLayout>
          <c:xMode val="edge"/>
          <c:yMode val="edge"/>
          <c:x val="0.33687299283964128"/>
          <c:y val="1.5309186351706036E-2"/>
        </c:manualLayout>
      </c:layout>
      <c:overlay val="0"/>
      <c:spPr>
        <a:noFill/>
        <a:ln w="24394">
          <a:noFill/>
        </a:ln>
      </c:spPr>
    </c:title>
    <c:autoTitleDeleted val="0"/>
    <c:view3D>
      <c:rotX val="15"/>
      <c:hPercent val="161"/>
      <c:rotY val="20"/>
      <c:depthPercent val="100"/>
      <c:rAngAx val="1"/>
    </c:view3D>
    <c:floor>
      <c:thickness val="0"/>
      <c:spPr>
        <a:solidFill>
          <a:srgbClr val="C0C0C0"/>
        </a:solidFill>
        <a:ln w="3175">
          <a:solidFill>
            <a:srgbClr val="000000"/>
          </a:solidFill>
          <a:prstDash val="solid"/>
        </a:ln>
      </c:spPr>
    </c:floor>
    <c:sideWall>
      <c:thickness val="0"/>
      <c:spPr>
        <a:noFill/>
        <a:ln w="12700">
          <a:solidFill>
            <a:srgbClr val="000000"/>
          </a:solidFill>
          <a:prstDash val="solid"/>
        </a:ln>
      </c:spPr>
    </c:sideWall>
    <c:backWall>
      <c:thickness val="0"/>
      <c:spPr>
        <a:noFill/>
        <a:ln w="12700">
          <a:solidFill>
            <a:srgbClr val="000000"/>
          </a:solidFill>
          <a:prstDash val="solid"/>
        </a:ln>
      </c:spPr>
    </c:backWall>
    <c:plotArea>
      <c:layout>
        <c:manualLayout>
          <c:layoutTarget val="inner"/>
          <c:xMode val="edge"/>
          <c:yMode val="edge"/>
          <c:x val="0.236387684738737"/>
          <c:y val="0.11987921865617801"/>
          <c:w val="0.65955378471179393"/>
          <c:h val="0.78022717848383605"/>
        </c:manualLayout>
      </c:layout>
      <c:bar3DChart>
        <c:barDir val="bar"/>
        <c:grouping val="clustered"/>
        <c:varyColors val="0"/>
        <c:ser>
          <c:idx val="0"/>
          <c:order val="0"/>
          <c:tx>
            <c:strRef>
              <c:f>Sheet1!$A$2</c:f>
              <c:strCache>
                <c:ptCount val="1"/>
                <c:pt idx="0">
                  <c:v>Exports</c:v>
                </c:pt>
              </c:strCache>
            </c:strRef>
          </c:tx>
          <c:spPr>
            <a:solidFill>
              <a:srgbClr val="000090"/>
            </a:solidFill>
            <a:ln w="24394">
              <a:noFill/>
            </a:ln>
          </c:spPr>
          <c:invertIfNegative val="0"/>
          <c:cat>
            <c:strRef>
              <c:f>Sheet1!$B$1:$F$1</c:f>
              <c:strCache>
                <c:ptCount val="5"/>
                <c:pt idx="0">
                  <c:v>Japan</c:v>
                </c:pt>
                <c:pt idx="1">
                  <c:v>China</c:v>
                </c:pt>
                <c:pt idx="2">
                  <c:v>Mexico</c:v>
                </c:pt>
                <c:pt idx="3">
                  <c:v>EU</c:v>
                </c:pt>
                <c:pt idx="4">
                  <c:v>Canada</c:v>
                </c:pt>
              </c:strCache>
            </c:strRef>
          </c:cat>
          <c:val>
            <c:numRef>
              <c:f>Sheet1!$B$2:$F$2</c:f>
              <c:numCache>
                <c:formatCode>0.0%</c:formatCode>
                <c:ptCount val="5"/>
                <c:pt idx="0">
                  <c:v>4.4999999999999998E-2</c:v>
                </c:pt>
                <c:pt idx="1">
                  <c:v>8.6999999999999994E-2</c:v>
                </c:pt>
                <c:pt idx="2">
                  <c:v>0.14899999999999999</c:v>
                </c:pt>
                <c:pt idx="3">
                  <c:v>0.16200000000000001</c:v>
                </c:pt>
                <c:pt idx="4">
                  <c:v>0.17799999999999999</c:v>
                </c:pt>
              </c:numCache>
            </c:numRef>
          </c:val>
          <c:extLst>
            <c:ext xmlns:c16="http://schemas.microsoft.com/office/drawing/2014/chart" uri="{C3380CC4-5D6E-409C-BE32-E72D297353CC}">
              <c16:uniqueId val="{00000000-F688-C34C-8CD3-F4ACB6E041B1}"/>
            </c:ext>
          </c:extLst>
        </c:ser>
        <c:dLbls>
          <c:showLegendKey val="0"/>
          <c:showVal val="0"/>
          <c:showCatName val="0"/>
          <c:showSerName val="0"/>
          <c:showPercent val="0"/>
          <c:showBubbleSize val="0"/>
        </c:dLbls>
        <c:gapWidth val="150"/>
        <c:gapDepth val="0"/>
        <c:shape val="box"/>
        <c:axId val="1016787664"/>
        <c:axId val="1"/>
        <c:axId val="0"/>
      </c:bar3DChart>
      <c:catAx>
        <c:axId val="1016787664"/>
        <c:scaling>
          <c:orientation val="minMax"/>
        </c:scaling>
        <c:delete val="0"/>
        <c:axPos val="l"/>
        <c:numFmt formatCode="General" sourceLinked="1"/>
        <c:majorTickMark val="out"/>
        <c:minorTickMark val="none"/>
        <c:tickLblPos val="low"/>
        <c:spPr>
          <a:ln w="3049">
            <a:solidFill>
              <a:srgbClr val="000000"/>
            </a:solidFill>
            <a:prstDash val="solid"/>
          </a:ln>
        </c:spPr>
        <c:txPr>
          <a:bodyPr rot="0" vert="horz"/>
          <a:lstStyle/>
          <a:p>
            <a:pPr>
              <a:defRPr sz="768" b="1" i="0" u="none" strike="noStrike" baseline="0">
                <a:solidFill>
                  <a:srgbClr val="000000"/>
                </a:solidFill>
                <a:latin typeface="Arial"/>
                <a:ea typeface="Arial"/>
                <a:cs typeface="Arial"/>
              </a:defRPr>
            </a:pPr>
            <a:endParaRPr lang="en-US"/>
          </a:p>
        </c:txPr>
        <c:crossAx val="1"/>
        <c:crosses val="autoZero"/>
        <c:auto val="1"/>
        <c:lblAlgn val="ctr"/>
        <c:lblOffset val="100"/>
        <c:tickLblSkip val="1"/>
        <c:tickMarkSkip val="1"/>
        <c:noMultiLvlLbl val="0"/>
      </c:catAx>
      <c:valAx>
        <c:axId val="1"/>
        <c:scaling>
          <c:orientation val="minMax"/>
        </c:scaling>
        <c:delete val="0"/>
        <c:axPos val="b"/>
        <c:majorGridlines>
          <c:spPr>
            <a:ln w="3049">
              <a:solidFill>
                <a:srgbClr val="000000"/>
              </a:solidFill>
              <a:prstDash val="solid"/>
            </a:ln>
          </c:spPr>
        </c:majorGridlines>
        <c:numFmt formatCode="0%" sourceLinked="0"/>
        <c:majorTickMark val="out"/>
        <c:minorTickMark val="none"/>
        <c:tickLblPos val="nextTo"/>
        <c:spPr>
          <a:ln w="3049">
            <a:solidFill>
              <a:srgbClr val="000000"/>
            </a:solidFill>
            <a:prstDash val="solid"/>
          </a:ln>
        </c:spPr>
        <c:txPr>
          <a:bodyPr rot="0" vert="horz"/>
          <a:lstStyle/>
          <a:p>
            <a:pPr>
              <a:defRPr sz="768" b="1" i="0" u="none" strike="noStrike" baseline="0">
                <a:solidFill>
                  <a:srgbClr val="000000"/>
                </a:solidFill>
                <a:latin typeface="Arial"/>
                <a:ea typeface="Arial"/>
                <a:cs typeface="Arial"/>
              </a:defRPr>
            </a:pPr>
            <a:endParaRPr lang="en-US"/>
          </a:p>
        </c:txPr>
        <c:crossAx val="1016787664"/>
        <c:crosses val="autoZero"/>
        <c:crossBetween val="between"/>
      </c:valAx>
      <c:spPr>
        <a:noFill/>
        <a:ln w="24394">
          <a:noFill/>
        </a:ln>
      </c:spPr>
    </c:plotArea>
    <c:plotVisOnly val="1"/>
    <c:dispBlanksAs val="gap"/>
    <c:showDLblsOverMax val="0"/>
  </c:chart>
  <c:spPr>
    <a:noFill/>
    <a:ln>
      <a:noFill/>
    </a:ln>
  </c:spPr>
  <c:txPr>
    <a:bodyPr/>
    <a:lstStyle/>
    <a:p>
      <a:pPr>
        <a:defRPr sz="543" b="1" i="0" u="none" strike="noStrike" baseline="0">
          <a:solidFill>
            <a:srgbClr val="000000"/>
          </a:solidFill>
          <a:latin typeface="Arial"/>
          <a:ea typeface="Arial"/>
          <a:cs typeface="Arial"/>
        </a:defRPr>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864" b="1" i="0" u="none" strike="noStrike" baseline="0">
                <a:solidFill>
                  <a:srgbClr val="000000"/>
                </a:solidFill>
                <a:latin typeface="Arial"/>
                <a:ea typeface="Arial"/>
                <a:cs typeface="Arial"/>
              </a:defRPr>
            </a:pPr>
            <a:r>
              <a:rPr lang="en-US"/>
              <a:t>Percentage of Total Imports</a:t>
            </a:r>
          </a:p>
        </c:rich>
      </c:tx>
      <c:layout>
        <c:manualLayout>
          <c:xMode val="edge"/>
          <c:yMode val="edge"/>
          <c:x val="0.33687299283964128"/>
          <c:y val="1.5309186351706036E-2"/>
        </c:manualLayout>
      </c:layout>
      <c:overlay val="0"/>
      <c:spPr>
        <a:noFill/>
        <a:ln w="24394">
          <a:noFill/>
        </a:ln>
      </c:spPr>
    </c:title>
    <c:autoTitleDeleted val="0"/>
    <c:view3D>
      <c:rotX val="15"/>
      <c:hPercent val="161"/>
      <c:rotY val="20"/>
      <c:depthPercent val="100"/>
      <c:rAngAx val="1"/>
    </c:view3D>
    <c:floor>
      <c:thickness val="0"/>
      <c:spPr>
        <a:solidFill>
          <a:srgbClr val="C0C0C0"/>
        </a:solidFill>
        <a:ln w="3175">
          <a:solidFill>
            <a:srgbClr val="000000"/>
          </a:solidFill>
          <a:prstDash val="solid"/>
        </a:ln>
      </c:spPr>
    </c:floor>
    <c:sideWall>
      <c:thickness val="0"/>
      <c:spPr>
        <a:noFill/>
        <a:ln w="12700">
          <a:solidFill>
            <a:srgbClr val="000000"/>
          </a:solidFill>
          <a:prstDash val="solid"/>
        </a:ln>
      </c:spPr>
    </c:sideWall>
    <c:backWall>
      <c:thickness val="0"/>
      <c:spPr>
        <a:noFill/>
        <a:ln w="12700">
          <a:solidFill>
            <a:srgbClr val="000000"/>
          </a:solidFill>
          <a:prstDash val="solid"/>
        </a:ln>
      </c:spPr>
    </c:backWall>
    <c:plotArea>
      <c:layout>
        <c:manualLayout>
          <c:layoutTarget val="inner"/>
          <c:xMode val="edge"/>
          <c:yMode val="edge"/>
          <c:x val="0.236387684738737"/>
          <c:y val="0.11987921865617801"/>
          <c:w val="0.65955378471179393"/>
          <c:h val="0.78022717848383605"/>
        </c:manualLayout>
      </c:layout>
      <c:bar3DChart>
        <c:barDir val="bar"/>
        <c:grouping val="clustered"/>
        <c:varyColors val="0"/>
        <c:ser>
          <c:idx val="0"/>
          <c:order val="0"/>
          <c:tx>
            <c:strRef>
              <c:f>Sheet1!$A$2</c:f>
              <c:strCache>
                <c:ptCount val="1"/>
                <c:pt idx="0">
                  <c:v>Imports</c:v>
                </c:pt>
              </c:strCache>
            </c:strRef>
          </c:tx>
          <c:spPr>
            <a:solidFill>
              <a:srgbClr val="000090"/>
            </a:solidFill>
            <a:ln w="24394">
              <a:noFill/>
            </a:ln>
          </c:spPr>
          <c:invertIfNegative val="0"/>
          <c:cat>
            <c:strRef>
              <c:f>Sheet1!$B$1:$F$1</c:f>
              <c:strCache>
                <c:ptCount val="5"/>
                <c:pt idx="0">
                  <c:v>Japan</c:v>
                </c:pt>
                <c:pt idx="1">
                  <c:v>Canada</c:v>
                </c:pt>
                <c:pt idx="2">
                  <c:v>Mexico</c:v>
                </c:pt>
                <c:pt idx="3">
                  <c:v>EU</c:v>
                </c:pt>
                <c:pt idx="4">
                  <c:v>China</c:v>
                </c:pt>
              </c:strCache>
            </c:strRef>
          </c:cat>
          <c:val>
            <c:numRef>
              <c:f>Sheet1!$B$2:$F$2</c:f>
              <c:numCache>
                <c:formatCode>0.0%</c:formatCode>
                <c:ptCount val="5"/>
                <c:pt idx="0">
                  <c:v>5.0999999999999997E-2</c:v>
                </c:pt>
                <c:pt idx="1">
                  <c:v>0.115</c:v>
                </c:pt>
                <c:pt idx="2">
                  <c:v>0.13700000000000001</c:v>
                </c:pt>
                <c:pt idx="3">
                  <c:v>0.17599999999999999</c:v>
                </c:pt>
                <c:pt idx="4">
                  <c:v>0.19</c:v>
                </c:pt>
              </c:numCache>
            </c:numRef>
          </c:val>
          <c:extLst>
            <c:ext xmlns:c16="http://schemas.microsoft.com/office/drawing/2014/chart" uri="{C3380CC4-5D6E-409C-BE32-E72D297353CC}">
              <c16:uniqueId val="{00000000-E2FE-724A-82E3-A82A02620A71}"/>
            </c:ext>
          </c:extLst>
        </c:ser>
        <c:dLbls>
          <c:showLegendKey val="0"/>
          <c:showVal val="0"/>
          <c:showCatName val="0"/>
          <c:showSerName val="0"/>
          <c:showPercent val="0"/>
          <c:showBubbleSize val="0"/>
        </c:dLbls>
        <c:gapWidth val="150"/>
        <c:gapDepth val="0"/>
        <c:shape val="box"/>
        <c:axId val="1367340272"/>
        <c:axId val="1"/>
        <c:axId val="0"/>
      </c:bar3DChart>
      <c:catAx>
        <c:axId val="1367340272"/>
        <c:scaling>
          <c:orientation val="minMax"/>
        </c:scaling>
        <c:delete val="0"/>
        <c:axPos val="l"/>
        <c:numFmt formatCode="General" sourceLinked="1"/>
        <c:majorTickMark val="out"/>
        <c:minorTickMark val="none"/>
        <c:tickLblPos val="low"/>
        <c:spPr>
          <a:ln w="3049">
            <a:solidFill>
              <a:srgbClr val="000000"/>
            </a:solidFill>
            <a:prstDash val="solid"/>
          </a:ln>
        </c:spPr>
        <c:txPr>
          <a:bodyPr rot="0" vert="horz"/>
          <a:lstStyle/>
          <a:p>
            <a:pPr>
              <a:defRPr sz="768" b="1" i="0" u="none" strike="noStrike" baseline="0">
                <a:solidFill>
                  <a:srgbClr val="000000"/>
                </a:solidFill>
                <a:latin typeface="Arial"/>
                <a:ea typeface="Arial"/>
                <a:cs typeface="Arial"/>
              </a:defRPr>
            </a:pPr>
            <a:endParaRPr lang="en-US"/>
          </a:p>
        </c:txPr>
        <c:crossAx val="1"/>
        <c:crosses val="autoZero"/>
        <c:auto val="1"/>
        <c:lblAlgn val="ctr"/>
        <c:lblOffset val="100"/>
        <c:tickLblSkip val="1"/>
        <c:tickMarkSkip val="1"/>
        <c:noMultiLvlLbl val="0"/>
      </c:catAx>
      <c:valAx>
        <c:axId val="1"/>
        <c:scaling>
          <c:orientation val="minMax"/>
        </c:scaling>
        <c:delete val="0"/>
        <c:axPos val="b"/>
        <c:majorGridlines>
          <c:spPr>
            <a:ln w="3049">
              <a:solidFill>
                <a:srgbClr val="000000"/>
              </a:solidFill>
              <a:prstDash val="solid"/>
            </a:ln>
          </c:spPr>
        </c:majorGridlines>
        <c:numFmt formatCode="0%" sourceLinked="0"/>
        <c:majorTickMark val="out"/>
        <c:minorTickMark val="none"/>
        <c:tickLblPos val="nextTo"/>
        <c:spPr>
          <a:ln w="3049">
            <a:solidFill>
              <a:srgbClr val="000000"/>
            </a:solidFill>
            <a:prstDash val="solid"/>
          </a:ln>
        </c:spPr>
        <c:txPr>
          <a:bodyPr rot="0" vert="horz"/>
          <a:lstStyle/>
          <a:p>
            <a:pPr>
              <a:defRPr sz="768" b="1" i="0" u="none" strike="noStrike" baseline="0">
                <a:solidFill>
                  <a:srgbClr val="000000"/>
                </a:solidFill>
                <a:latin typeface="Arial"/>
                <a:ea typeface="Arial"/>
                <a:cs typeface="Arial"/>
              </a:defRPr>
            </a:pPr>
            <a:endParaRPr lang="en-US"/>
          </a:p>
        </c:txPr>
        <c:crossAx val="1367340272"/>
        <c:crosses val="autoZero"/>
        <c:crossBetween val="between"/>
      </c:valAx>
      <c:spPr>
        <a:noFill/>
        <a:ln w="24394">
          <a:noFill/>
        </a:ln>
      </c:spPr>
    </c:plotArea>
    <c:plotVisOnly val="1"/>
    <c:dispBlanksAs val="gap"/>
    <c:showDLblsOverMax val="0"/>
  </c:chart>
  <c:spPr>
    <a:noFill/>
    <a:ln>
      <a:noFill/>
    </a:ln>
  </c:spPr>
  <c:txPr>
    <a:bodyPr/>
    <a:lstStyle/>
    <a:p>
      <a:pPr>
        <a:defRPr sz="543" b="1" i="0" u="none" strike="noStrike" baseline="0">
          <a:solidFill>
            <a:srgbClr val="000000"/>
          </a:solidFill>
          <a:latin typeface="Arial"/>
          <a:ea typeface="Arial"/>
          <a:cs typeface="Arial"/>
        </a:defRPr>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b="1" i="0" u="none" strike="noStrike" baseline="0">
                <a:solidFill>
                  <a:srgbClr val="000000"/>
                </a:solidFill>
                <a:latin typeface="Arial"/>
                <a:ea typeface="Arial"/>
                <a:cs typeface="Arial"/>
              </a:defRPr>
            </a:pPr>
            <a:r>
              <a:rPr lang="en-US" sz="1200" b="1"/>
              <a:t>FDI Inflows (mil. US$)</a:t>
            </a:r>
          </a:p>
        </c:rich>
      </c:tx>
      <c:layout>
        <c:manualLayout>
          <c:xMode val="edge"/>
          <c:yMode val="edge"/>
          <c:x val="0.33186541349961313"/>
          <c:y val="2.3568025271401095E-2"/>
        </c:manualLayout>
      </c:layout>
      <c:overlay val="0"/>
      <c:spPr>
        <a:noFill/>
        <a:ln w="23307">
          <a:noFill/>
        </a:ln>
      </c:spPr>
    </c:title>
    <c:autoTitleDeleted val="0"/>
    <c:plotArea>
      <c:layout>
        <c:manualLayout>
          <c:layoutTarget val="inner"/>
          <c:xMode val="edge"/>
          <c:yMode val="edge"/>
          <c:x val="9.1666666666666632E-2"/>
          <c:y val="0.16574585635359104"/>
          <c:w val="0.84322015383915172"/>
          <c:h val="0.70165745856353623"/>
        </c:manualLayout>
      </c:layout>
      <c:barChart>
        <c:barDir val="col"/>
        <c:grouping val="clustered"/>
        <c:varyColors val="0"/>
        <c:ser>
          <c:idx val="0"/>
          <c:order val="0"/>
          <c:tx>
            <c:strRef>
              <c:f>Sheet1!$A$2</c:f>
              <c:strCache>
                <c:ptCount val="1"/>
                <c:pt idx="0">
                  <c:v>US$</c:v>
                </c:pt>
              </c:strCache>
            </c:strRef>
          </c:tx>
          <c:spPr>
            <a:solidFill>
              <a:srgbClr val="333333"/>
            </a:solidFill>
            <a:ln w="23307">
              <a:noFill/>
            </a:ln>
          </c:spPr>
          <c:invertIfNegative val="0"/>
          <c:cat>
            <c:numRef>
              <c:f>Sheet1!$B$1:$K$1</c:f>
              <c:numCache>
                <c:formatCode>General</c:formatCode>
                <c:ptCount val="10"/>
                <c:pt idx="0">
                  <c:v>2011</c:v>
                </c:pt>
                <c:pt idx="1">
                  <c:v>2012</c:v>
                </c:pt>
                <c:pt idx="2">
                  <c:v>2013</c:v>
                </c:pt>
                <c:pt idx="3">
                  <c:v>2014</c:v>
                </c:pt>
                <c:pt idx="4">
                  <c:v>2015</c:v>
                </c:pt>
                <c:pt idx="5">
                  <c:v>2016</c:v>
                </c:pt>
                <c:pt idx="6">
                  <c:v>2017</c:v>
                </c:pt>
                <c:pt idx="7">
                  <c:v>2018</c:v>
                </c:pt>
                <c:pt idx="8">
                  <c:v>2019</c:v>
                </c:pt>
                <c:pt idx="9">
                  <c:v>2020</c:v>
                </c:pt>
              </c:numCache>
            </c:numRef>
          </c:cat>
          <c:val>
            <c:numRef>
              <c:f>Sheet1!$B$2:$K$2</c:f>
              <c:numCache>
                <c:formatCode>#,##0</c:formatCode>
                <c:ptCount val="10"/>
                <c:pt idx="0">
                  <c:v>229862</c:v>
                </c:pt>
                <c:pt idx="1">
                  <c:v>199034</c:v>
                </c:pt>
                <c:pt idx="2">
                  <c:v>201393</c:v>
                </c:pt>
                <c:pt idx="3">
                  <c:v>201733</c:v>
                </c:pt>
                <c:pt idx="4">
                  <c:v>467625</c:v>
                </c:pt>
                <c:pt idx="5">
                  <c:v>459419</c:v>
                </c:pt>
                <c:pt idx="6">
                  <c:v>295296</c:v>
                </c:pt>
                <c:pt idx="7">
                  <c:v>223401</c:v>
                </c:pt>
                <c:pt idx="8">
                  <c:v>261412</c:v>
                </c:pt>
                <c:pt idx="9">
                  <c:v>156321</c:v>
                </c:pt>
              </c:numCache>
            </c:numRef>
          </c:val>
          <c:extLst>
            <c:ext xmlns:c16="http://schemas.microsoft.com/office/drawing/2014/chart" uri="{C3380CC4-5D6E-409C-BE32-E72D297353CC}">
              <c16:uniqueId val="{00000000-0AFD-FD4C-A9B8-9178A94B8BB2}"/>
            </c:ext>
          </c:extLst>
        </c:ser>
        <c:dLbls>
          <c:showLegendKey val="0"/>
          <c:showVal val="0"/>
          <c:showCatName val="0"/>
          <c:showSerName val="0"/>
          <c:showPercent val="0"/>
          <c:showBubbleSize val="0"/>
        </c:dLbls>
        <c:gapWidth val="100"/>
        <c:axId val="1836301472"/>
        <c:axId val="1"/>
      </c:barChart>
      <c:catAx>
        <c:axId val="1836301472"/>
        <c:scaling>
          <c:orientation val="minMax"/>
        </c:scaling>
        <c:delete val="0"/>
        <c:axPos val="b"/>
        <c:numFmt formatCode="General" sourceLinked="1"/>
        <c:majorTickMark val="out"/>
        <c:minorTickMark val="none"/>
        <c:tickLblPos val="low"/>
        <c:spPr>
          <a:ln w="2913">
            <a:solidFill>
              <a:srgbClr val="000000"/>
            </a:solidFill>
            <a:prstDash val="solid"/>
          </a:ln>
        </c:spPr>
        <c:txPr>
          <a:bodyPr rot="0" vert="horz"/>
          <a:lstStyle/>
          <a:p>
            <a:pPr>
              <a:defRPr sz="857" b="1" i="0" u="none" strike="noStrike" baseline="0">
                <a:solidFill>
                  <a:srgbClr val="000000"/>
                </a:solidFill>
                <a:latin typeface="Arial"/>
                <a:ea typeface="Arial"/>
                <a:cs typeface="Arial"/>
              </a:defRPr>
            </a:pPr>
            <a:endParaRPr lang="en-US"/>
          </a:p>
        </c:txPr>
        <c:crossAx val="1"/>
        <c:crosses val="autoZero"/>
        <c:auto val="1"/>
        <c:lblAlgn val="ctr"/>
        <c:lblOffset val="100"/>
        <c:tickLblSkip val="1"/>
        <c:tickMarkSkip val="1"/>
        <c:noMultiLvlLbl val="0"/>
      </c:catAx>
      <c:valAx>
        <c:axId val="1"/>
        <c:scaling>
          <c:orientation val="minMax"/>
        </c:scaling>
        <c:delete val="0"/>
        <c:axPos val="l"/>
        <c:majorGridlines>
          <c:spPr>
            <a:ln w="2913">
              <a:solidFill>
                <a:srgbClr val="000000"/>
              </a:solidFill>
              <a:prstDash val="solid"/>
            </a:ln>
          </c:spPr>
        </c:majorGridlines>
        <c:numFmt formatCode="#,##0" sourceLinked="1"/>
        <c:majorTickMark val="out"/>
        <c:minorTickMark val="none"/>
        <c:tickLblPos val="nextTo"/>
        <c:spPr>
          <a:ln w="2913">
            <a:solidFill>
              <a:srgbClr val="000000"/>
            </a:solidFill>
            <a:prstDash val="solid"/>
          </a:ln>
        </c:spPr>
        <c:txPr>
          <a:bodyPr rot="0" vert="horz"/>
          <a:lstStyle/>
          <a:p>
            <a:pPr>
              <a:defRPr sz="1000" b="1" i="0" u="none" strike="noStrike" baseline="0">
                <a:solidFill>
                  <a:srgbClr val="000000"/>
                </a:solidFill>
                <a:latin typeface="Arial"/>
                <a:ea typeface="Arial"/>
                <a:cs typeface="Arial"/>
              </a:defRPr>
            </a:pPr>
            <a:endParaRPr lang="en-US"/>
          </a:p>
        </c:txPr>
        <c:crossAx val="1836301472"/>
        <c:crosses val="autoZero"/>
        <c:crossBetween val="between"/>
      </c:valAx>
      <c:dTable>
        <c:showHorzBorder val="1"/>
        <c:showVertBorder val="1"/>
        <c:showOutline val="1"/>
        <c:showKeys val="0"/>
        <c:spPr>
          <a:ln w="2913">
            <a:solidFill>
              <a:srgbClr val="000000"/>
            </a:solidFill>
            <a:prstDash val="solid"/>
          </a:ln>
        </c:spPr>
        <c:txPr>
          <a:bodyPr/>
          <a:lstStyle/>
          <a:p>
            <a:pPr rtl="0">
              <a:defRPr sz="700" b="0" i="0" u="none" strike="noStrike" baseline="0">
                <a:solidFill>
                  <a:srgbClr val="000000"/>
                </a:solidFill>
                <a:latin typeface="Arial"/>
                <a:ea typeface="Arial"/>
                <a:cs typeface="Arial"/>
              </a:defRPr>
            </a:pPr>
            <a:endParaRPr lang="en-US"/>
          </a:p>
        </c:txPr>
      </c:dTable>
      <c:spPr>
        <a:noFill/>
        <a:ln w="2913">
          <a:solidFill>
            <a:srgbClr val="000000"/>
          </a:solidFill>
          <a:prstDash val="solid"/>
        </a:ln>
      </c:spPr>
    </c:plotArea>
    <c:plotVisOnly val="1"/>
    <c:dispBlanksAs val="gap"/>
    <c:showDLblsOverMax val="0"/>
  </c:chart>
  <c:spPr>
    <a:noFill/>
    <a:ln>
      <a:noFill/>
    </a:ln>
  </c:spPr>
  <c:txPr>
    <a:bodyPr/>
    <a:lstStyle/>
    <a:p>
      <a:pPr>
        <a:defRPr sz="1288" b="1" i="0" u="none" strike="noStrike" baseline="0">
          <a:solidFill>
            <a:srgbClr val="000000"/>
          </a:solidFill>
          <a:latin typeface="Arial"/>
          <a:ea typeface="Arial"/>
          <a:cs typeface="Arial"/>
        </a:defRPr>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43" b="1" i="0" u="none" strike="noStrike" baseline="0">
                <a:solidFill>
                  <a:srgbClr val="000000"/>
                </a:solidFill>
                <a:latin typeface="Arial"/>
                <a:ea typeface="Arial"/>
                <a:cs typeface="Arial"/>
              </a:defRPr>
            </a:pPr>
            <a:r>
              <a:rPr lang="en-US"/>
              <a:t>FDI Inflows (mil. US$)</a:t>
            </a:r>
          </a:p>
        </c:rich>
      </c:tx>
      <c:layout>
        <c:manualLayout>
          <c:xMode val="edge"/>
          <c:yMode val="edge"/>
          <c:x val="0.39120886047951875"/>
          <c:y val="1.9313342681479884E-2"/>
        </c:manualLayout>
      </c:layout>
      <c:overlay val="0"/>
      <c:spPr>
        <a:noFill/>
        <a:ln w="23367">
          <a:noFill/>
        </a:ln>
      </c:spPr>
    </c:title>
    <c:autoTitleDeleted val="0"/>
    <c:plotArea>
      <c:layout>
        <c:manualLayout>
          <c:layoutTarget val="inner"/>
          <c:xMode val="edge"/>
          <c:yMode val="edge"/>
          <c:x val="9.0109890109890303E-2"/>
          <c:y val="9.2274678111588043E-2"/>
          <c:w val="0.90439560439560507"/>
          <c:h val="0.63519313304721103"/>
        </c:manualLayout>
      </c:layout>
      <c:barChart>
        <c:barDir val="col"/>
        <c:grouping val="stacked"/>
        <c:varyColors val="0"/>
        <c:ser>
          <c:idx val="2"/>
          <c:order val="0"/>
          <c:tx>
            <c:strRef>
              <c:f>Sheet1!$A$2</c:f>
              <c:strCache>
                <c:ptCount val="1"/>
                <c:pt idx="0">
                  <c:v>USA</c:v>
                </c:pt>
              </c:strCache>
            </c:strRef>
          </c:tx>
          <c:spPr>
            <a:solidFill>
              <a:srgbClr val="0000D4"/>
            </a:solidFill>
            <a:ln w="23367">
              <a:noFill/>
            </a:ln>
          </c:spPr>
          <c:invertIfNegative val="0"/>
          <c:cat>
            <c:numRef>
              <c:f>Sheet1!$B$1:$M$1</c:f>
              <c:numCache>
                <c:formatCode>General</c:formatCode>
                <c:ptCount val="12"/>
                <c:pt idx="0">
                  <c:v>2009</c:v>
                </c:pt>
                <c:pt idx="1">
                  <c:v>2010</c:v>
                </c:pt>
                <c:pt idx="2">
                  <c:v>2011</c:v>
                </c:pt>
                <c:pt idx="3">
                  <c:v>2012</c:v>
                </c:pt>
                <c:pt idx="4">
                  <c:v>2013</c:v>
                </c:pt>
                <c:pt idx="5">
                  <c:v>2014</c:v>
                </c:pt>
                <c:pt idx="6">
                  <c:v>2015</c:v>
                </c:pt>
                <c:pt idx="7">
                  <c:v>2016</c:v>
                </c:pt>
                <c:pt idx="8">
                  <c:v>2017</c:v>
                </c:pt>
                <c:pt idx="9">
                  <c:v>2018</c:v>
                </c:pt>
                <c:pt idx="10">
                  <c:v>2019</c:v>
                </c:pt>
                <c:pt idx="11">
                  <c:v>2020</c:v>
                </c:pt>
              </c:numCache>
            </c:numRef>
          </c:cat>
          <c:val>
            <c:numRef>
              <c:f>Sheet1!$B$2:$M$2</c:f>
              <c:numCache>
                <c:formatCode>#,##0</c:formatCode>
                <c:ptCount val="12"/>
                <c:pt idx="0">
                  <c:v>143604</c:v>
                </c:pt>
                <c:pt idx="1">
                  <c:v>198049</c:v>
                </c:pt>
                <c:pt idx="2">
                  <c:v>229862</c:v>
                </c:pt>
                <c:pt idx="3">
                  <c:v>199034</c:v>
                </c:pt>
                <c:pt idx="4">
                  <c:v>201393</c:v>
                </c:pt>
                <c:pt idx="5">
                  <c:v>201733</c:v>
                </c:pt>
                <c:pt idx="6">
                  <c:v>467625</c:v>
                </c:pt>
                <c:pt idx="7">
                  <c:v>459419</c:v>
                </c:pt>
                <c:pt idx="8">
                  <c:v>295296</c:v>
                </c:pt>
                <c:pt idx="9">
                  <c:v>223401</c:v>
                </c:pt>
                <c:pt idx="10">
                  <c:v>261412</c:v>
                </c:pt>
                <c:pt idx="11">
                  <c:v>156321</c:v>
                </c:pt>
              </c:numCache>
            </c:numRef>
          </c:val>
          <c:extLst>
            <c:ext xmlns:c16="http://schemas.microsoft.com/office/drawing/2014/chart" uri="{C3380CC4-5D6E-409C-BE32-E72D297353CC}">
              <c16:uniqueId val="{00000000-C4E5-BD49-B087-30D433929516}"/>
            </c:ext>
          </c:extLst>
        </c:ser>
        <c:ser>
          <c:idx val="3"/>
          <c:order val="1"/>
          <c:tx>
            <c:strRef>
              <c:f>Sheet1!$A$3</c:f>
              <c:strCache>
                <c:ptCount val="1"/>
                <c:pt idx="0">
                  <c:v>Canada</c:v>
                </c:pt>
              </c:strCache>
            </c:strRef>
          </c:tx>
          <c:spPr>
            <a:solidFill>
              <a:srgbClr val="DD0806"/>
            </a:solidFill>
            <a:ln w="23367">
              <a:noFill/>
            </a:ln>
          </c:spPr>
          <c:invertIfNegative val="0"/>
          <c:cat>
            <c:numRef>
              <c:f>Sheet1!$B$1:$M$1</c:f>
              <c:numCache>
                <c:formatCode>General</c:formatCode>
                <c:ptCount val="12"/>
                <c:pt idx="0">
                  <c:v>2009</c:v>
                </c:pt>
                <c:pt idx="1">
                  <c:v>2010</c:v>
                </c:pt>
                <c:pt idx="2">
                  <c:v>2011</c:v>
                </c:pt>
                <c:pt idx="3">
                  <c:v>2012</c:v>
                </c:pt>
                <c:pt idx="4">
                  <c:v>2013</c:v>
                </c:pt>
                <c:pt idx="5">
                  <c:v>2014</c:v>
                </c:pt>
                <c:pt idx="6">
                  <c:v>2015</c:v>
                </c:pt>
                <c:pt idx="7">
                  <c:v>2016</c:v>
                </c:pt>
                <c:pt idx="8">
                  <c:v>2017</c:v>
                </c:pt>
                <c:pt idx="9">
                  <c:v>2018</c:v>
                </c:pt>
                <c:pt idx="10">
                  <c:v>2019</c:v>
                </c:pt>
                <c:pt idx="11">
                  <c:v>2020</c:v>
                </c:pt>
              </c:numCache>
            </c:numRef>
          </c:cat>
          <c:val>
            <c:numRef>
              <c:f>Sheet1!$B$3:$M$3</c:f>
              <c:numCache>
                <c:formatCode>#,##0</c:formatCode>
                <c:ptCount val="12"/>
                <c:pt idx="0">
                  <c:v>22699.676318782302</c:v>
                </c:pt>
                <c:pt idx="1">
                  <c:v>28400.442649685487</c:v>
                </c:pt>
                <c:pt idx="2">
                  <c:v>39669.297879500489</c:v>
                </c:pt>
                <c:pt idx="3">
                  <c:v>43111.006136983233</c:v>
                </c:pt>
                <c:pt idx="4">
                  <c:v>69368.241209932632</c:v>
                </c:pt>
                <c:pt idx="5">
                  <c:v>59005.204797465492</c:v>
                </c:pt>
                <c:pt idx="6">
                  <c:v>43835.969940334224</c:v>
                </c:pt>
                <c:pt idx="7">
                  <c:v>36055.874232359201</c:v>
                </c:pt>
                <c:pt idx="8">
                  <c:v>22766.845925081281</c:v>
                </c:pt>
                <c:pt idx="9">
                  <c:v>38239.938015986816</c:v>
                </c:pt>
                <c:pt idx="10">
                  <c:v>47837.153195713276</c:v>
                </c:pt>
                <c:pt idx="11">
                  <c:v>23822.785319795727</c:v>
                </c:pt>
              </c:numCache>
            </c:numRef>
          </c:val>
          <c:extLst>
            <c:ext xmlns:c16="http://schemas.microsoft.com/office/drawing/2014/chart" uri="{C3380CC4-5D6E-409C-BE32-E72D297353CC}">
              <c16:uniqueId val="{00000001-C4E5-BD49-B087-30D433929516}"/>
            </c:ext>
          </c:extLst>
        </c:ser>
        <c:ser>
          <c:idx val="4"/>
          <c:order val="2"/>
          <c:tx>
            <c:strRef>
              <c:f>Sheet1!$A$4</c:f>
              <c:strCache>
                <c:ptCount val="1"/>
                <c:pt idx="0">
                  <c:v>Mexico</c:v>
                </c:pt>
              </c:strCache>
            </c:strRef>
          </c:tx>
          <c:spPr>
            <a:solidFill>
              <a:srgbClr val="C0C0C0"/>
            </a:solidFill>
            <a:ln w="23367">
              <a:noFill/>
            </a:ln>
          </c:spPr>
          <c:invertIfNegative val="0"/>
          <c:cat>
            <c:numRef>
              <c:f>Sheet1!$B$1:$M$1</c:f>
              <c:numCache>
                <c:formatCode>General</c:formatCode>
                <c:ptCount val="12"/>
                <c:pt idx="0">
                  <c:v>2009</c:v>
                </c:pt>
                <c:pt idx="1">
                  <c:v>2010</c:v>
                </c:pt>
                <c:pt idx="2">
                  <c:v>2011</c:v>
                </c:pt>
                <c:pt idx="3">
                  <c:v>2012</c:v>
                </c:pt>
                <c:pt idx="4">
                  <c:v>2013</c:v>
                </c:pt>
                <c:pt idx="5">
                  <c:v>2014</c:v>
                </c:pt>
                <c:pt idx="6">
                  <c:v>2015</c:v>
                </c:pt>
                <c:pt idx="7">
                  <c:v>2016</c:v>
                </c:pt>
                <c:pt idx="8">
                  <c:v>2017</c:v>
                </c:pt>
                <c:pt idx="9">
                  <c:v>2018</c:v>
                </c:pt>
                <c:pt idx="10">
                  <c:v>2019</c:v>
                </c:pt>
                <c:pt idx="11">
                  <c:v>2020</c:v>
                </c:pt>
              </c:numCache>
            </c:numRef>
          </c:cat>
          <c:val>
            <c:numRef>
              <c:f>Sheet1!$B$4:$M$4</c:f>
              <c:numCache>
                <c:formatCode>#,##0</c:formatCode>
                <c:ptCount val="12"/>
                <c:pt idx="0">
                  <c:v>18111.810000000001</c:v>
                </c:pt>
                <c:pt idx="1">
                  <c:v>27139.856</c:v>
                </c:pt>
                <c:pt idx="2">
                  <c:v>25573.616000000002</c:v>
                </c:pt>
                <c:pt idx="3">
                  <c:v>21741.046999999999</c:v>
                </c:pt>
                <c:pt idx="4">
                  <c:v>48216.567000000003</c:v>
                </c:pt>
                <c:pt idx="5">
                  <c:v>30450.363000000001</c:v>
                </c:pt>
                <c:pt idx="6">
                  <c:v>35436.588100000001</c:v>
                </c:pt>
                <c:pt idx="7">
                  <c:v>31068.616999999998</c:v>
                </c:pt>
                <c:pt idx="8">
                  <c:v>34200.409</c:v>
                </c:pt>
                <c:pt idx="9">
                  <c:v>33729.614399999999</c:v>
                </c:pt>
                <c:pt idx="10">
                  <c:v>34096.927900000002</c:v>
                </c:pt>
                <c:pt idx="11">
                  <c:v>29079.433000000001</c:v>
                </c:pt>
              </c:numCache>
            </c:numRef>
          </c:val>
          <c:extLst>
            <c:ext xmlns:c16="http://schemas.microsoft.com/office/drawing/2014/chart" uri="{C3380CC4-5D6E-409C-BE32-E72D297353CC}">
              <c16:uniqueId val="{00000002-C4E5-BD49-B087-30D433929516}"/>
            </c:ext>
          </c:extLst>
        </c:ser>
        <c:dLbls>
          <c:showLegendKey val="0"/>
          <c:showVal val="0"/>
          <c:showCatName val="0"/>
          <c:showSerName val="0"/>
          <c:showPercent val="0"/>
          <c:showBubbleSize val="0"/>
        </c:dLbls>
        <c:gapWidth val="100"/>
        <c:overlap val="100"/>
        <c:axId val="822544351"/>
        <c:axId val="1"/>
      </c:barChart>
      <c:catAx>
        <c:axId val="822544351"/>
        <c:scaling>
          <c:orientation val="minMax"/>
        </c:scaling>
        <c:delete val="0"/>
        <c:axPos val="b"/>
        <c:numFmt formatCode="General" sourceLinked="1"/>
        <c:majorTickMark val="out"/>
        <c:minorTickMark val="none"/>
        <c:tickLblPos val="nextTo"/>
        <c:spPr>
          <a:ln w="2921">
            <a:solidFill>
              <a:srgbClr val="000000"/>
            </a:solidFill>
            <a:prstDash val="solid"/>
          </a:ln>
        </c:spPr>
        <c:txPr>
          <a:bodyPr rot="-5400000" vert="horz"/>
          <a:lstStyle/>
          <a:p>
            <a:pPr>
              <a:defRPr sz="1103" b="1" i="0" u="none" strike="noStrike" baseline="0">
                <a:solidFill>
                  <a:srgbClr val="000000"/>
                </a:solidFill>
                <a:latin typeface="Arial"/>
                <a:ea typeface="Arial"/>
                <a:cs typeface="Arial"/>
              </a:defRPr>
            </a:pPr>
            <a:endParaRPr lang="en-US"/>
          </a:p>
        </c:txPr>
        <c:crossAx val="1"/>
        <c:crosses val="autoZero"/>
        <c:auto val="1"/>
        <c:lblAlgn val="ctr"/>
        <c:lblOffset val="100"/>
        <c:tickMarkSkip val="1"/>
        <c:noMultiLvlLbl val="0"/>
      </c:catAx>
      <c:valAx>
        <c:axId val="1"/>
        <c:scaling>
          <c:orientation val="minMax"/>
        </c:scaling>
        <c:delete val="0"/>
        <c:axPos val="l"/>
        <c:majorGridlines>
          <c:spPr>
            <a:ln w="2921">
              <a:solidFill>
                <a:srgbClr val="000000"/>
              </a:solidFill>
              <a:prstDash val="solid"/>
            </a:ln>
          </c:spPr>
        </c:majorGridlines>
        <c:numFmt formatCode="#,##0" sourceLinked="0"/>
        <c:majorTickMark val="out"/>
        <c:minorTickMark val="none"/>
        <c:tickLblPos val="nextTo"/>
        <c:spPr>
          <a:ln w="2921">
            <a:solidFill>
              <a:srgbClr val="000000"/>
            </a:solidFill>
            <a:prstDash val="solid"/>
          </a:ln>
        </c:spPr>
        <c:txPr>
          <a:bodyPr rot="0" vert="horz"/>
          <a:lstStyle/>
          <a:p>
            <a:pPr>
              <a:defRPr sz="1103" b="1" i="0" u="none" strike="noStrike" baseline="0">
                <a:solidFill>
                  <a:srgbClr val="000000"/>
                </a:solidFill>
                <a:latin typeface="Arial"/>
                <a:ea typeface="Arial"/>
                <a:cs typeface="Arial"/>
              </a:defRPr>
            </a:pPr>
            <a:endParaRPr lang="en-US"/>
          </a:p>
        </c:txPr>
        <c:crossAx val="822544351"/>
        <c:crosses val="autoZero"/>
        <c:crossBetween val="between"/>
      </c:valAx>
      <c:dTable>
        <c:showHorzBorder val="1"/>
        <c:showVertBorder val="1"/>
        <c:showOutline val="1"/>
        <c:showKeys val="1"/>
        <c:spPr>
          <a:ln w="2921">
            <a:solidFill>
              <a:srgbClr val="000000"/>
            </a:solidFill>
            <a:prstDash val="solid"/>
          </a:ln>
        </c:spPr>
        <c:txPr>
          <a:bodyPr/>
          <a:lstStyle/>
          <a:p>
            <a:pPr rtl="0">
              <a:defRPr sz="959" b="0" i="0" u="none" strike="noStrike" baseline="0">
                <a:solidFill>
                  <a:srgbClr val="000000"/>
                </a:solidFill>
                <a:latin typeface="Arial"/>
                <a:ea typeface="Arial"/>
                <a:cs typeface="Arial"/>
              </a:defRPr>
            </a:pPr>
            <a:endParaRPr lang="en-US"/>
          </a:p>
        </c:txPr>
      </c:dTable>
      <c:spPr>
        <a:noFill/>
        <a:ln w="24362">
          <a:noFill/>
        </a:ln>
      </c:spPr>
    </c:plotArea>
    <c:plotVisOnly val="1"/>
    <c:dispBlanksAs val="gap"/>
    <c:showDLblsOverMax val="0"/>
  </c:chart>
  <c:spPr>
    <a:noFill/>
    <a:ln>
      <a:noFill/>
    </a:ln>
  </c:spPr>
  <c:txPr>
    <a:bodyPr/>
    <a:lstStyle/>
    <a:p>
      <a:pPr>
        <a:defRPr sz="1731" b="1" i="0" u="none" strike="noStrike" baseline="0">
          <a:solidFill>
            <a:srgbClr val="000000"/>
          </a:solidFill>
          <a:latin typeface="Arial"/>
          <a:ea typeface="Arial"/>
          <a:cs typeface="Arial"/>
        </a:defRPr>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040" b="0" i="0" u="none" strike="noStrike" baseline="0">
                <a:solidFill>
                  <a:srgbClr val="000000"/>
                </a:solidFill>
                <a:latin typeface="Arial"/>
                <a:ea typeface="Arial"/>
                <a:cs typeface="Arial"/>
              </a:defRPr>
            </a:pPr>
            <a:r>
              <a:rPr lang="en-US"/>
              <a:t>Value of One US Dollar in Local Currency</a:t>
            </a:r>
          </a:p>
        </c:rich>
      </c:tx>
      <c:layout>
        <c:manualLayout>
          <c:xMode val="edge"/>
          <c:yMode val="edge"/>
          <c:x val="0.24225665035113858"/>
          <c:y val="1.9184373052663087E-2"/>
        </c:manualLayout>
      </c:layout>
      <c:overlay val="0"/>
      <c:spPr>
        <a:noFill/>
        <a:ln w="24350">
          <a:noFill/>
        </a:ln>
      </c:spPr>
    </c:title>
    <c:autoTitleDeleted val="0"/>
    <c:view3D>
      <c:rotX val="15"/>
      <c:hPercent val="57"/>
      <c:rotY val="20"/>
      <c:depthPercent val="100"/>
      <c:rAngAx val="1"/>
    </c:view3D>
    <c:floor>
      <c:thickness val="0"/>
      <c:spPr>
        <a:solidFill>
          <a:srgbClr val="C0C0C0"/>
        </a:solidFill>
        <a:ln w="3175">
          <a:solidFill>
            <a:srgbClr val="000000"/>
          </a:solidFill>
          <a:prstDash val="solid"/>
        </a:ln>
      </c:spPr>
    </c:floor>
    <c:sideWall>
      <c:thickness val="0"/>
      <c:spPr>
        <a:noFill/>
        <a:ln w="12700">
          <a:solidFill>
            <a:srgbClr val="000000"/>
          </a:solidFill>
          <a:prstDash val="solid"/>
        </a:ln>
      </c:spPr>
    </c:sideWall>
    <c:backWall>
      <c:thickness val="0"/>
      <c:spPr>
        <a:noFill/>
        <a:ln w="12700">
          <a:solidFill>
            <a:srgbClr val="000000"/>
          </a:solidFill>
          <a:prstDash val="solid"/>
        </a:ln>
      </c:spPr>
    </c:backWall>
    <c:plotArea>
      <c:layout>
        <c:manualLayout>
          <c:layoutTarget val="inner"/>
          <c:xMode val="edge"/>
          <c:yMode val="edge"/>
          <c:x val="7.936507936507943E-2"/>
          <c:y val="0.16546762589928105"/>
          <c:w val="0.90476190476190388"/>
          <c:h val="0.70023980815347919"/>
        </c:manualLayout>
      </c:layout>
      <c:bar3DChart>
        <c:barDir val="col"/>
        <c:grouping val="clustered"/>
        <c:varyColors val="0"/>
        <c:ser>
          <c:idx val="0"/>
          <c:order val="0"/>
          <c:tx>
            <c:strRef>
              <c:f>Sheet1!$A$2</c:f>
              <c:strCache>
                <c:ptCount val="1"/>
                <c:pt idx="0">
                  <c:v>USD</c:v>
                </c:pt>
              </c:strCache>
            </c:strRef>
          </c:tx>
          <c:spPr>
            <a:solidFill>
              <a:srgbClr val="000066"/>
            </a:solidFill>
            <a:ln w="24350">
              <a:noFill/>
            </a:ln>
          </c:spPr>
          <c:invertIfNegative val="0"/>
          <c:dPt>
            <c:idx val="9"/>
            <c:invertIfNegative val="0"/>
            <c:bubble3D val="0"/>
            <c:spPr>
              <a:solidFill>
                <a:srgbClr val="000066"/>
              </a:solidFill>
              <a:ln w="24350">
                <a:noFill/>
              </a:ln>
            </c:spPr>
            <c:extLst>
              <c:ext xmlns:c16="http://schemas.microsoft.com/office/drawing/2014/chart" uri="{C3380CC4-5D6E-409C-BE32-E72D297353CC}">
                <c16:uniqueId val="{00000000-613D-4544-AC09-D5559A406E77}"/>
              </c:ext>
            </c:extLst>
          </c:dPt>
          <c:dPt>
            <c:idx val="10"/>
            <c:invertIfNegative val="0"/>
            <c:bubble3D val="0"/>
            <c:spPr>
              <a:solidFill>
                <a:srgbClr val="000066"/>
              </a:solidFill>
              <a:ln w="24350">
                <a:noFill/>
              </a:ln>
            </c:spPr>
            <c:extLst>
              <c:ext xmlns:c16="http://schemas.microsoft.com/office/drawing/2014/chart" uri="{C3380CC4-5D6E-409C-BE32-E72D297353CC}">
                <c16:uniqueId val="{00000001-613D-4544-AC09-D5559A406E77}"/>
              </c:ext>
            </c:extLst>
          </c:dPt>
          <c:dPt>
            <c:idx val="11"/>
            <c:invertIfNegative val="0"/>
            <c:bubble3D val="0"/>
            <c:spPr>
              <a:solidFill>
                <a:srgbClr val="000066"/>
              </a:solidFill>
              <a:ln w="24350">
                <a:noFill/>
              </a:ln>
            </c:spPr>
            <c:extLst>
              <c:ext xmlns:c16="http://schemas.microsoft.com/office/drawing/2014/chart" uri="{C3380CC4-5D6E-409C-BE32-E72D297353CC}">
                <c16:uniqueId val="{00000002-613D-4544-AC09-D5559A406E77}"/>
              </c:ext>
            </c:extLst>
          </c:dPt>
          <c:dPt>
            <c:idx val="12"/>
            <c:invertIfNegative val="0"/>
            <c:bubble3D val="0"/>
            <c:spPr>
              <a:solidFill>
                <a:srgbClr val="000066"/>
              </a:solidFill>
              <a:ln w="24350">
                <a:noFill/>
              </a:ln>
            </c:spPr>
            <c:extLst>
              <c:ext xmlns:c16="http://schemas.microsoft.com/office/drawing/2014/chart" uri="{C3380CC4-5D6E-409C-BE32-E72D297353CC}">
                <c16:uniqueId val="{00000003-613D-4544-AC09-D5559A406E77}"/>
              </c:ext>
            </c:extLst>
          </c:dPt>
          <c:dPt>
            <c:idx val="13"/>
            <c:invertIfNegative val="0"/>
            <c:bubble3D val="0"/>
            <c:spPr>
              <a:solidFill>
                <a:srgbClr val="000066"/>
              </a:solidFill>
              <a:ln w="24350">
                <a:noFill/>
              </a:ln>
            </c:spPr>
            <c:extLst>
              <c:ext xmlns:c16="http://schemas.microsoft.com/office/drawing/2014/chart" uri="{C3380CC4-5D6E-409C-BE32-E72D297353CC}">
                <c16:uniqueId val="{00000004-613D-4544-AC09-D5559A406E77}"/>
              </c:ext>
            </c:extLst>
          </c:dPt>
          <c:cat>
            <c:numRef>
              <c:f>Sheet1!$B$1:$P$1</c:f>
              <c:numCache>
                <c:formatCode>General</c:formatCode>
                <c:ptCount val="15"/>
                <c:pt idx="0">
                  <c:v>2012</c:v>
                </c:pt>
                <c:pt idx="1">
                  <c:v>2013</c:v>
                </c:pt>
                <c:pt idx="2">
                  <c:v>2014</c:v>
                </c:pt>
                <c:pt idx="3">
                  <c:v>2015</c:v>
                </c:pt>
                <c:pt idx="4">
                  <c:v>2016</c:v>
                </c:pt>
                <c:pt idx="5">
                  <c:v>2017</c:v>
                </c:pt>
                <c:pt idx="6">
                  <c:v>2018</c:v>
                </c:pt>
                <c:pt idx="7">
                  <c:v>2019</c:v>
                </c:pt>
                <c:pt idx="8">
                  <c:v>2020</c:v>
                </c:pt>
                <c:pt idx="9">
                  <c:v>2021</c:v>
                </c:pt>
                <c:pt idx="10">
                  <c:v>2022</c:v>
                </c:pt>
                <c:pt idx="11">
                  <c:v>2023</c:v>
                </c:pt>
                <c:pt idx="12">
                  <c:v>2024</c:v>
                </c:pt>
                <c:pt idx="13">
                  <c:v>2025</c:v>
                </c:pt>
                <c:pt idx="14">
                  <c:v>2026</c:v>
                </c:pt>
              </c:numCache>
            </c:numRef>
          </c:cat>
          <c:val>
            <c:numRef>
              <c:f>Sheet1!$B$2:$P$2</c:f>
              <c:numCache>
                <c:formatCode>0.00</c:formatCode>
                <c:ptCount val="1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numCache>
            </c:numRef>
          </c:val>
          <c:extLst>
            <c:ext xmlns:c16="http://schemas.microsoft.com/office/drawing/2014/chart" uri="{C3380CC4-5D6E-409C-BE32-E72D297353CC}">
              <c16:uniqueId val="{00000005-613D-4544-AC09-D5559A406E77}"/>
            </c:ext>
          </c:extLst>
        </c:ser>
        <c:dLbls>
          <c:showLegendKey val="0"/>
          <c:showVal val="0"/>
          <c:showCatName val="0"/>
          <c:showSerName val="0"/>
          <c:showPercent val="0"/>
          <c:showBubbleSize val="0"/>
        </c:dLbls>
        <c:gapWidth val="150"/>
        <c:gapDepth val="0"/>
        <c:shape val="box"/>
        <c:axId val="904686208"/>
        <c:axId val="1"/>
        <c:axId val="0"/>
      </c:bar3DChart>
      <c:catAx>
        <c:axId val="904686208"/>
        <c:scaling>
          <c:orientation val="minMax"/>
        </c:scaling>
        <c:delete val="0"/>
        <c:axPos val="b"/>
        <c:numFmt formatCode="General" sourceLinked="1"/>
        <c:majorTickMark val="out"/>
        <c:minorTickMark val="none"/>
        <c:tickLblPos val="low"/>
        <c:spPr>
          <a:ln w="3044">
            <a:solidFill>
              <a:srgbClr val="000000"/>
            </a:solidFill>
            <a:prstDash val="solid"/>
          </a:ln>
        </c:spPr>
        <c:txPr>
          <a:bodyPr rot="-5400000" vert="horz"/>
          <a:lstStyle/>
          <a:p>
            <a:pPr>
              <a:defRPr sz="896" b="1" i="0" u="none" strike="noStrike" baseline="0">
                <a:solidFill>
                  <a:srgbClr val="000000"/>
                </a:solidFill>
                <a:latin typeface="Arial"/>
                <a:ea typeface="Arial"/>
                <a:cs typeface="Arial"/>
              </a:defRPr>
            </a:pPr>
            <a:endParaRPr lang="en-US"/>
          </a:p>
        </c:txPr>
        <c:crossAx val="1"/>
        <c:crosses val="autoZero"/>
        <c:auto val="1"/>
        <c:lblAlgn val="ctr"/>
        <c:lblOffset val="100"/>
        <c:tickLblSkip val="1"/>
        <c:tickMarkSkip val="1"/>
        <c:noMultiLvlLbl val="0"/>
      </c:catAx>
      <c:valAx>
        <c:axId val="1"/>
        <c:scaling>
          <c:orientation val="minMax"/>
          <c:max val="1.6"/>
        </c:scaling>
        <c:delete val="0"/>
        <c:axPos val="l"/>
        <c:majorGridlines>
          <c:spPr>
            <a:ln w="3044">
              <a:solidFill>
                <a:srgbClr val="000000"/>
              </a:solidFill>
              <a:prstDash val="solid"/>
            </a:ln>
          </c:spPr>
        </c:majorGridlines>
        <c:numFmt formatCode="0.00" sourceLinked="0"/>
        <c:majorTickMark val="out"/>
        <c:minorTickMark val="none"/>
        <c:tickLblPos val="nextTo"/>
        <c:spPr>
          <a:ln w="3044">
            <a:solidFill>
              <a:srgbClr val="000000"/>
            </a:solidFill>
            <a:prstDash val="solid"/>
          </a:ln>
        </c:spPr>
        <c:txPr>
          <a:bodyPr rot="0" vert="horz"/>
          <a:lstStyle/>
          <a:p>
            <a:pPr>
              <a:defRPr sz="896" b="1" i="0" u="none" strike="noStrike" baseline="0">
                <a:solidFill>
                  <a:srgbClr val="000000"/>
                </a:solidFill>
                <a:latin typeface="Arial"/>
                <a:ea typeface="Arial"/>
                <a:cs typeface="Arial"/>
              </a:defRPr>
            </a:pPr>
            <a:endParaRPr lang="en-US"/>
          </a:p>
        </c:txPr>
        <c:crossAx val="904686208"/>
        <c:crosses val="autoZero"/>
        <c:crossBetween val="between"/>
      </c:valAx>
      <c:spPr>
        <a:noFill/>
        <a:ln w="24350">
          <a:noFill/>
        </a:ln>
      </c:spPr>
    </c:plotArea>
    <c:plotVisOnly val="1"/>
    <c:dispBlanksAs val="gap"/>
    <c:showDLblsOverMax val="0"/>
  </c:chart>
  <c:spPr>
    <a:noFill/>
    <a:ln>
      <a:noFill/>
    </a:ln>
  </c:spPr>
  <c:txPr>
    <a:bodyPr/>
    <a:lstStyle/>
    <a:p>
      <a:pPr>
        <a:defRPr sz="1347" b="1" i="0" u="none" strike="noStrike" baseline="0">
          <a:solidFill>
            <a:srgbClr val="000000"/>
          </a:solidFill>
          <a:latin typeface="Arial"/>
          <a:ea typeface="Arial"/>
          <a:cs typeface="Arial"/>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059" b="0" i="0" u="none" strike="noStrike" baseline="0">
                <a:solidFill>
                  <a:srgbClr val="000000"/>
                </a:solidFill>
                <a:latin typeface="Arial"/>
                <a:ea typeface="Arial"/>
                <a:cs typeface="Arial"/>
              </a:defRPr>
            </a:pPr>
            <a:r>
              <a:rPr lang="en-US"/>
              <a:t>Value of One Euro in Local Currency</a:t>
            </a:r>
          </a:p>
        </c:rich>
      </c:tx>
      <c:layout>
        <c:manualLayout>
          <c:xMode val="edge"/>
          <c:yMode val="edge"/>
          <c:x val="0.26589444562672904"/>
          <c:y val="1.9184373052663087E-2"/>
        </c:manualLayout>
      </c:layout>
      <c:overlay val="0"/>
      <c:spPr>
        <a:noFill/>
        <a:ln w="24350">
          <a:noFill/>
        </a:ln>
      </c:spPr>
    </c:title>
    <c:autoTitleDeleted val="0"/>
    <c:view3D>
      <c:rotX val="15"/>
      <c:hPercent val="57"/>
      <c:rotY val="20"/>
      <c:depthPercent val="100"/>
      <c:rAngAx val="1"/>
    </c:view3D>
    <c:floor>
      <c:thickness val="0"/>
      <c:spPr>
        <a:solidFill>
          <a:srgbClr val="C0C0C0"/>
        </a:solidFill>
        <a:ln w="3175">
          <a:solidFill>
            <a:srgbClr val="000000"/>
          </a:solidFill>
          <a:prstDash val="solid"/>
        </a:ln>
      </c:spPr>
    </c:floor>
    <c:sideWall>
      <c:thickness val="0"/>
      <c:spPr>
        <a:noFill/>
        <a:ln w="12700">
          <a:solidFill>
            <a:srgbClr val="000000"/>
          </a:solidFill>
          <a:prstDash val="solid"/>
        </a:ln>
      </c:spPr>
    </c:sideWall>
    <c:backWall>
      <c:thickness val="0"/>
      <c:spPr>
        <a:noFill/>
        <a:ln w="12700">
          <a:solidFill>
            <a:srgbClr val="000000"/>
          </a:solidFill>
          <a:prstDash val="solid"/>
        </a:ln>
      </c:spPr>
    </c:backWall>
    <c:plotArea>
      <c:layout>
        <c:manualLayout>
          <c:layoutTarget val="inner"/>
          <c:xMode val="edge"/>
          <c:yMode val="edge"/>
          <c:x val="7.936507936507943E-2"/>
          <c:y val="0.16546762589928105"/>
          <c:w val="0.90476190476190388"/>
          <c:h val="0.70023980815347919"/>
        </c:manualLayout>
      </c:layout>
      <c:bar3DChart>
        <c:barDir val="col"/>
        <c:grouping val="clustered"/>
        <c:varyColors val="0"/>
        <c:ser>
          <c:idx val="0"/>
          <c:order val="0"/>
          <c:tx>
            <c:strRef>
              <c:f>Sheet1!$A$2</c:f>
              <c:strCache>
                <c:ptCount val="1"/>
                <c:pt idx="0">
                  <c:v>EUR</c:v>
                </c:pt>
              </c:strCache>
            </c:strRef>
          </c:tx>
          <c:spPr>
            <a:solidFill>
              <a:srgbClr val="000066"/>
            </a:solidFill>
            <a:ln w="24350">
              <a:noFill/>
            </a:ln>
          </c:spPr>
          <c:invertIfNegative val="0"/>
          <c:dPt>
            <c:idx val="9"/>
            <c:invertIfNegative val="0"/>
            <c:bubble3D val="0"/>
            <c:spPr>
              <a:solidFill>
                <a:srgbClr val="000066"/>
              </a:solidFill>
              <a:ln w="24350">
                <a:noFill/>
              </a:ln>
            </c:spPr>
            <c:extLst>
              <c:ext xmlns:c16="http://schemas.microsoft.com/office/drawing/2014/chart" uri="{C3380CC4-5D6E-409C-BE32-E72D297353CC}">
                <c16:uniqueId val="{00000000-34B9-7746-A9F4-C58129DB03C4}"/>
              </c:ext>
            </c:extLst>
          </c:dPt>
          <c:dPt>
            <c:idx val="10"/>
            <c:invertIfNegative val="0"/>
            <c:bubble3D val="0"/>
            <c:spPr>
              <a:solidFill>
                <a:srgbClr val="000066"/>
              </a:solidFill>
              <a:ln w="24350">
                <a:noFill/>
              </a:ln>
            </c:spPr>
            <c:extLst>
              <c:ext xmlns:c16="http://schemas.microsoft.com/office/drawing/2014/chart" uri="{C3380CC4-5D6E-409C-BE32-E72D297353CC}">
                <c16:uniqueId val="{00000001-34B9-7746-A9F4-C58129DB03C4}"/>
              </c:ext>
            </c:extLst>
          </c:dPt>
          <c:dPt>
            <c:idx val="11"/>
            <c:invertIfNegative val="0"/>
            <c:bubble3D val="0"/>
            <c:spPr>
              <a:solidFill>
                <a:srgbClr val="000066"/>
              </a:solidFill>
              <a:ln w="24350">
                <a:noFill/>
              </a:ln>
            </c:spPr>
            <c:extLst>
              <c:ext xmlns:c16="http://schemas.microsoft.com/office/drawing/2014/chart" uri="{C3380CC4-5D6E-409C-BE32-E72D297353CC}">
                <c16:uniqueId val="{00000002-34B9-7746-A9F4-C58129DB03C4}"/>
              </c:ext>
            </c:extLst>
          </c:dPt>
          <c:dPt>
            <c:idx val="12"/>
            <c:invertIfNegative val="0"/>
            <c:bubble3D val="0"/>
            <c:spPr>
              <a:solidFill>
                <a:srgbClr val="000066"/>
              </a:solidFill>
              <a:ln w="24350">
                <a:noFill/>
              </a:ln>
            </c:spPr>
            <c:extLst>
              <c:ext xmlns:c16="http://schemas.microsoft.com/office/drawing/2014/chart" uri="{C3380CC4-5D6E-409C-BE32-E72D297353CC}">
                <c16:uniqueId val="{00000003-34B9-7746-A9F4-C58129DB03C4}"/>
              </c:ext>
            </c:extLst>
          </c:dPt>
          <c:dPt>
            <c:idx val="13"/>
            <c:invertIfNegative val="0"/>
            <c:bubble3D val="0"/>
            <c:spPr>
              <a:solidFill>
                <a:srgbClr val="000066"/>
              </a:solidFill>
              <a:ln w="24350">
                <a:noFill/>
              </a:ln>
            </c:spPr>
            <c:extLst>
              <c:ext xmlns:c16="http://schemas.microsoft.com/office/drawing/2014/chart" uri="{C3380CC4-5D6E-409C-BE32-E72D297353CC}">
                <c16:uniqueId val="{00000004-34B9-7746-A9F4-C58129DB03C4}"/>
              </c:ext>
            </c:extLst>
          </c:dPt>
          <c:cat>
            <c:numRef>
              <c:f>Sheet1!$B$1:$P$1</c:f>
              <c:numCache>
                <c:formatCode>General</c:formatCode>
                <c:ptCount val="15"/>
                <c:pt idx="0">
                  <c:v>2012</c:v>
                </c:pt>
                <c:pt idx="1">
                  <c:v>2013</c:v>
                </c:pt>
                <c:pt idx="2">
                  <c:v>2014</c:v>
                </c:pt>
                <c:pt idx="3">
                  <c:v>2015</c:v>
                </c:pt>
                <c:pt idx="4">
                  <c:v>2016</c:v>
                </c:pt>
                <c:pt idx="5">
                  <c:v>2017</c:v>
                </c:pt>
                <c:pt idx="6">
                  <c:v>2018</c:v>
                </c:pt>
                <c:pt idx="7">
                  <c:v>2019</c:v>
                </c:pt>
                <c:pt idx="8">
                  <c:v>2020</c:v>
                </c:pt>
                <c:pt idx="9">
                  <c:v>2021</c:v>
                </c:pt>
                <c:pt idx="10">
                  <c:v>2022</c:v>
                </c:pt>
                <c:pt idx="11">
                  <c:v>2023</c:v>
                </c:pt>
                <c:pt idx="12">
                  <c:v>2024</c:v>
                </c:pt>
                <c:pt idx="13">
                  <c:v>2025</c:v>
                </c:pt>
                <c:pt idx="14">
                  <c:v>2026</c:v>
                </c:pt>
              </c:numCache>
            </c:numRef>
          </c:cat>
          <c:val>
            <c:numRef>
              <c:f>Sheet1!$B$2:$P$2</c:f>
              <c:numCache>
                <c:formatCode>0.00</c:formatCode>
                <c:ptCount val="15"/>
                <c:pt idx="0">
                  <c:v>1.32</c:v>
                </c:pt>
                <c:pt idx="1">
                  <c:v>1.37</c:v>
                </c:pt>
                <c:pt idx="2">
                  <c:v>1.22</c:v>
                </c:pt>
                <c:pt idx="3">
                  <c:v>1.06</c:v>
                </c:pt>
                <c:pt idx="4">
                  <c:v>1.05</c:v>
                </c:pt>
                <c:pt idx="5">
                  <c:v>1.2</c:v>
                </c:pt>
                <c:pt idx="6">
                  <c:v>1.1399999999999999</c:v>
                </c:pt>
                <c:pt idx="7">
                  <c:v>1.1200000000000001</c:v>
                </c:pt>
                <c:pt idx="8">
                  <c:v>1.22</c:v>
                </c:pt>
                <c:pt idx="9">
                  <c:v>1.1399999999999999</c:v>
                </c:pt>
                <c:pt idx="10">
                  <c:v>1.1000000000000001</c:v>
                </c:pt>
                <c:pt idx="11">
                  <c:v>1.1499999999999999</c:v>
                </c:pt>
                <c:pt idx="12">
                  <c:v>1.1599999999999999</c:v>
                </c:pt>
                <c:pt idx="13">
                  <c:v>1.1299999999999999</c:v>
                </c:pt>
                <c:pt idx="14">
                  <c:v>1.0900000000000001</c:v>
                </c:pt>
              </c:numCache>
            </c:numRef>
          </c:val>
          <c:extLst>
            <c:ext xmlns:c16="http://schemas.microsoft.com/office/drawing/2014/chart" uri="{C3380CC4-5D6E-409C-BE32-E72D297353CC}">
              <c16:uniqueId val="{00000005-34B9-7746-A9F4-C58129DB03C4}"/>
            </c:ext>
          </c:extLst>
        </c:ser>
        <c:dLbls>
          <c:showLegendKey val="0"/>
          <c:showVal val="0"/>
          <c:showCatName val="0"/>
          <c:showSerName val="0"/>
          <c:showPercent val="0"/>
          <c:showBubbleSize val="0"/>
        </c:dLbls>
        <c:gapWidth val="150"/>
        <c:gapDepth val="0"/>
        <c:shape val="box"/>
        <c:axId val="1598939439"/>
        <c:axId val="1"/>
        <c:axId val="0"/>
      </c:bar3DChart>
      <c:catAx>
        <c:axId val="1598939439"/>
        <c:scaling>
          <c:orientation val="minMax"/>
        </c:scaling>
        <c:delete val="0"/>
        <c:axPos val="b"/>
        <c:numFmt formatCode="General" sourceLinked="1"/>
        <c:majorTickMark val="out"/>
        <c:minorTickMark val="none"/>
        <c:tickLblPos val="low"/>
        <c:spPr>
          <a:ln w="3044">
            <a:solidFill>
              <a:srgbClr val="000000"/>
            </a:solidFill>
            <a:prstDash val="solid"/>
          </a:ln>
        </c:spPr>
        <c:txPr>
          <a:bodyPr rot="-5400000" vert="horz"/>
          <a:lstStyle/>
          <a:p>
            <a:pPr>
              <a:defRPr sz="911" b="1" i="0" u="none" strike="noStrike" baseline="0">
                <a:solidFill>
                  <a:srgbClr val="000000"/>
                </a:solidFill>
                <a:latin typeface="Arial"/>
                <a:ea typeface="Arial"/>
                <a:cs typeface="Arial"/>
              </a:defRPr>
            </a:pPr>
            <a:endParaRPr lang="en-US"/>
          </a:p>
        </c:txPr>
        <c:crossAx val="1"/>
        <c:crosses val="autoZero"/>
        <c:auto val="1"/>
        <c:lblAlgn val="ctr"/>
        <c:lblOffset val="100"/>
        <c:tickLblSkip val="1"/>
        <c:tickMarkSkip val="1"/>
        <c:noMultiLvlLbl val="0"/>
      </c:catAx>
      <c:valAx>
        <c:axId val="1"/>
        <c:scaling>
          <c:orientation val="minMax"/>
        </c:scaling>
        <c:delete val="0"/>
        <c:axPos val="l"/>
        <c:majorGridlines>
          <c:spPr>
            <a:ln w="3044">
              <a:solidFill>
                <a:srgbClr val="000000"/>
              </a:solidFill>
              <a:prstDash val="solid"/>
            </a:ln>
          </c:spPr>
        </c:majorGridlines>
        <c:numFmt formatCode="0.00" sourceLinked="1"/>
        <c:majorTickMark val="out"/>
        <c:minorTickMark val="none"/>
        <c:tickLblPos val="nextTo"/>
        <c:spPr>
          <a:ln w="3044">
            <a:solidFill>
              <a:srgbClr val="000000"/>
            </a:solidFill>
            <a:prstDash val="solid"/>
          </a:ln>
        </c:spPr>
        <c:txPr>
          <a:bodyPr rot="0" vert="horz"/>
          <a:lstStyle/>
          <a:p>
            <a:pPr>
              <a:defRPr sz="911" b="1" i="0" u="none" strike="noStrike" baseline="0">
                <a:solidFill>
                  <a:srgbClr val="000000"/>
                </a:solidFill>
                <a:latin typeface="Arial"/>
                <a:ea typeface="Arial"/>
                <a:cs typeface="Arial"/>
              </a:defRPr>
            </a:pPr>
            <a:endParaRPr lang="en-US"/>
          </a:p>
        </c:txPr>
        <c:crossAx val="1598939439"/>
        <c:crosses val="autoZero"/>
        <c:crossBetween val="between"/>
      </c:valAx>
      <c:spPr>
        <a:noFill/>
        <a:ln w="24350">
          <a:noFill/>
        </a:ln>
      </c:spPr>
    </c:plotArea>
    <c:plotVisOnly val="1"/>
    <c:dispBlanksAs val="gap"/>
    <c:showDLblsOverMax val="0"/>
  </c:chart>
  <c:spPr>
    <a:noFill/>
    <a:ln>
      <a:noFill/>
    </a:ln>
  </c:spPr>
  <c:txPr>
    <a:bodyPr/>
    <a:lstStyle/>
    <a:p>
      <a:pPr>
        <a:defRPr sz="1366" b="1" i="0" u="none" strike="noStrike" baseline="0">
          <a:solidFill>
            <a:srgbClr val="000000"/>
          </a:solidFill>
          <a:latin typeface="Arial"/>
          <a:ea typeface="Arial"/>
          <a:cs typeface="Arial"/>
        </a:defRPr>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031" b="0" i="0" u="none" strike="noStrike" baseline="0">
                <a:solidFill>
                  <a:srgbClr val="000000"/>
                </a:solidFill>
                <a:latin typeface="Arial"/>
                <a:ea typeface="Arial"/>
                <a:cs typeface="Arial"/>
              </a:defRPr>
            </a:pPr>
            <a:r>
              <a:rPr lang="en-US"/>
              <a:t>Unemployment Rate (%)</a:t>
            </a:r>
          </a:p>
        </c:rich>
      </c:tx>
      <c:layout>
        <c:manualLayout>
          <c:xMode val="edge"/>
          <c:yMode val="edge"/>
          <c:x val="0.34330663146875429"/>
          <c:y val="1.9184624948197268E-2"/>
        </c:manualLayout>
      </c:layout>
      <c:overlay val="0"/>
      <c:spPr>
        <a:noFill/>
        <a:ln w="24367">
          <a:noFill/>
        </a:ln>
      </c:spPr>
    </c:title>
    <c:autoTitleDeleted val="0"/>
    <c:plotArea>
      <c:layout>
        <c:manualLayout>
          <c:layoutTarget val="inner"/>
          <c:xMode val="edge"/>
          <c:yMode val="edge"/>
          <c:x val="6.8870523415977922E-2"/>
          <c:y val="0.15760869565217403"/>
          <c:w val="0.92286501377410513"/>
          <c:h val="0.71739130434782605"/>
        </c:manualLayout>
      </c:layout>
      <c:barChart>
        <c:barDir val="col"/>
        <c:grouping val="clustered"/>
        <c:varyColors val="0"/>
        <c:ser>
          <c:idx val="0"/>
          <c:order val="0"/>
          <c:tx>
            <c:strRef>
              <c:f>Sheet1!$A$2</c:f>
              <c:strCache>
                <c:ptCount val="1"/>
                <c:pt idx="0">
                  <c:v>%</c:v>
                </c:pt>
              </c:strCache>
            </c:strRef>
          </c:tx>
          <c:spPr>
            <a:solidFill>
              <a:srgbClr val="000066"/>
            </a:solidFill>
            <a:ln w="24367">
              <a:noFill/>
            </a:ln>
          </c:spPr>
          <c:invertIfNegative val="0"/>
          <c:dPt>
            <c:idx val="9"/>
            <c:invertIfNegative val="0"/>
            <c:bubble3D val="0"/>
            <c:spPr>
              <a:solidFill>
                <a:srgbClr val="000066"/>
              </a:solidFill>
              <a:ln w="24367">
                <a:noFill/>
              </a:ln>
            </c:spPr>
            <c:extLst>
              <c:ext xmlns:c16="http://schemas.microsoft.com/office/drawing/2014/chart" uri="{C3380CC4-5D6E-409C-BE32-E72D297353CC}">
                <c16:uniqueId val="{00000000-14A6-7141-BCB7-68F00137295C}"/>
              </c:ext>
            </c:extLst>
          </c:dPt>
          <c:dPt>
            <c:idx val="10"/>
            <c:invertIfNegative val="0"/>
            <c:bubble3D val="0"/>
            <c:spPr>
              <a:solidFill>
                <a:srgbClr val="7F7F7F"/>
              </a:solidFill>
              <a:ln w="24367">
                <a:noFill/>
              </a:ln>
            </c:spPr>
            <c:extLst>
              <c:ext xmlns:c16="http://schemas.microsoft.com/office/drawing/2014/chart" uri="{C3380CC4-5D6E-409C-BE32-E72D297353CC}">
                <c16:uniqueId val="{00000001-14A6-7141-BCB7-68F00137295C}"/>
              </c:ext>
            </c:extLst>
          </c:dPt>
          <c:dPt>
            <c:idx val="11"/>
            <c:invertIfNegative val="0"/>
            <c:bubble3D val="0"/>
            <c:spPr>
              <a:solidFill>
                <a:srgbClr val="7F7F7F"/>
              </a:solidFill>
              <a:ln w="24367">
                <a:noFill/>
              </a:ln>
            </c:spPr>
            <c:extLst>
              <c:ext xmlns:c16="http://schemas.microsoft.com/office/drawing/2014/chart" uri="{C3380CC4-5D6E-409C-BE32-E72D297353CC}">
                <c16:uniqueId val="{00000002-14A6-7141-BCB7-68F00137295C}"/>
              </c:ext>
            </c:extLst>
          </c:dPt>
          <c:dPt>
            <c:idx val="12"/>
            <c:invertIfNegative val="0"/>
            <c:bubble3D val="0"/>
            <c:spPr>
              <a:solidFill>
                <a:srgbClr val="7F7F7F"/>
              </a:solidFill>
              <a:ln w="24367">
                <a:noFill/>
              </a:ln>
            </c:spPr>
            <c:extLst>
              <c:ext xmlns:c16="http://schemas.microsoft.com/office/drawing/2014/chart" uri="{C3380CC4-5D6E-409C-BE32-E72D297353CC}">
                <c16:uniqueId val="{00000003-14A6-7141-BCB7-68F00137295C}"/>
              </c:ext>
            </c:extLst>
          </c:dPt>
          <c:dPt>
            <c:idx val="13"/>
            <c:invertIfNegative val="0"/>
            <c:bubble3D val="0"/>
            <c:spPr>
              <a:solidFill>
                <a:srgbClr val="7F7F7F"/>
              </a:solidFill>
              <a:ln w="24367">
                <a:noFill/>
              </a:ln>
            </c:spPr>
            <c:extLst>
              <c:ext xmlns:c16="http://schemas.microsoft.com/office/drawing/2014/chart" uri="{C3380CC4-5D6E-409C-BE32-E72D297353CC}">
                <c16:uniqueId val="{00000004-14A6-7141-BCB7-68F00137295C}"/>
              </c:ext>
            </c:extLst>
          </c:dPt>
          <c:dPt>
            <c:idx val="14"/>
            <c:invertIfNegative val="0"/>
            <c:bubble3D val="0"/>
            <c:spPr>
              <a:solidFill>
                <a:srgbClr val="7F7F7F"/>
              </a:solidFill>
              <a:ln w="24367">
                <a:noFill/>
              </a:ln>
            </c:spPr>
            <c:extLst>
              <c:ext xmlns:c16="http://schemas.microsoft.com/office/drawing/2014/chart" uri="{C3380CC4-5D6E-409C-BE32-E72D297353CC}">
                <c16:uniqueId val="{00000005-14A6-7141-BCB7-68F00137295C}"/>
              </c:ext>
            </c:extLst>
          </c:dPt>
          <c:cat>
            <c:numRef>
              <c:f>Sheet1!$B$1:$P$1</c:f>
              <c:numCache>
                <c:formatCode>General</c:formatCode>
                <c:ptCount val="15"/>
                <c:pt idx="0">
                  <c:v>2012</c:v>
                </c:pt>
                <c:pt idx="1">
                  <c:v>2013</c:v>
                </c:pt>
                <c:pt idx="2">
                  <c:v>2014</c:v>
                </c:pt>
                <c:pt idx="3">
                  <c:v>2015</c:v>
                </c:pt>
                <c:pt idx="4">
                  <c:v>2016</c:v>
                </c:pt>
                <c:pt idx="5">
                  <c:v>2017</c:v>
                </c:pt>
                <c:pt idx="6">
                  <c:v>2018</c:v>
                </c:pt>
                <c:pt idx="7">
                  <c:v>2019</c:v>
                </c:pt>
                <c:pt idx="8">
                  <c:v>2020</c:v>
                </c:pt>
                <c:pt idx="9">
                  <c:v>2021</c:v>
                </c:pt>
                <c:pt idx="10">
                  <c:v>2022</c:v>
                </c:pt>
                <c:pt idx="11">
                  <c:v>2023</c:v>
                </c:pt>
                <c:pt idx="12">
                  <c:v>2024</c:v>
                </c:pt>
                <c:pt idx="13">
                  <c:v>2025</c:v>
                </c:pt>
                <c:pt idx="14">
                  <c:v>2026</c:v>
                </c:pt>
              </c:numCache>
            </c:numRef>
          </c:cat>
          <c:val>
            <c:numRef>
              <c:f>Sheet1!$B$2:$P$2</c:f>
              <c:numCache>
                <c:formatCode>0.0</c:formatCode>
                <c:ptCount val="15"/>
                <c:pt idx="0">
                  <c:v>8.0749999999999993</c:v>
                </c:pt>
                <c:pt idx="1">
                  <c:v>7.3579999999999997</c:v>
                </c:pt>
                <c:pt idx="2">
                  <c:v>6.1580000000000004</c:v>
                </c:pt>
                <c:pt idx="3">
                  <c:v>5.2750000000000004</c:v>
                </c:pt>
                <c:pt idx="4">
                  <c:v>4.875</c:v>
                </c:pt>
                <c:pt idx="5">
                  <c:v>4.3499999999999996</c:v>
                </c:pt>
                <c:pt idx="6">
                  <c:v>3.8919999999999999</c:v>
                </c:pt>
                <c:pt idx="7">
                  <c:v>3.6829999999999998</c:v>
                </c:pt>
                <c:pt idx="8">
                  <c:v>8.1080000000000005</c:v>
                </c:pt>
                <c:pt idx="9">
                  <c:v>5.2</c:v>
                </c:pt>
                <c:pt idx="10">
                  <c:v>3.2</c:v>
                </c:pt>
                <c:pt idx="11">
                  <c:v>2.9</c:v>
                </c:pt>
                <c:pt idx="12">
                  <c:v>3</c:v>
                </c:pt>
                <c:pt idx="13">
                  <c:v>2.8</c:v>
                </c:pt>
                <c:pt idx="14">
                  <c:v>2.9</c:v>
                </c:pt>
              </c:numCache>
            </c:numRef>
          </c:val>
          <c:extLst>
            <c:ext xmlns:c16="http://schemas.microsoft.com/office/drawing/2014/chart" uri="{C3380CC4-5D6E-409C-BE32-E72D297353CC}">
              <c16:uniqueId val="{00000006-14A6-7141-BCB7-68F00137295C}"/>
            </c:ext>
          </c:extLst>
        </c:ser>
        <c:dLbls>
          <c:showLegendKey val="0"/>
          <c:showVal val="0"/>
          <c:showCatName val="0"/>
          <c:showSerName val="0"/>
          <c:showPercent val="0"/>
          <c:showBubbleSize val="0"/>
        </c:dLbls>
        <c:gapWidth val="100"/>
        <c:axId val="367532176"/>
        <c:axId val="1"/>
      </c:barChart>
      <c:catAx>
        <c:axId val="367532176"/>
        <c:scaling>
          <c:orientation val="minMax"/>
        </c:scaling>
        <c:delete val="0"/>
        <c:axPos val="b"/>
        <c:numFmt formatCode="General" sourceLinked="1"/>
        <c:majorTickMark val="out"/>
        <c:minorTickMark val="none"/>
        <c:tickLblPos val="low"/>
        <c:spPr>
          <a:ln w="3046">
            <a:solidFill>
              <a:srgbClr val="000000"/>
            </a:solidFill>
            <a:prstDash val="solid"/>
          </a:ln>
        </c:spPr>
        <c:txPr>
          <a:bodyPr rot="-5400000" vert="horz"/>
          <a:lstStyle/>
          <a:p>
            <a:pPr>
              <a:defRPr sz="883" b="1" i="0" u="none" strike="noStrike" baseline="0">
                <a:solidFill>
                  <a:srgbClr val="000000"/>
                </a:solidFill>
                <a:latin typeface="Arial"/>
                <a:ea typeface="Arial"/>
                <a:cs typeface="Arial"/>
              </a:defRPr>
            </a:pPr>
            <a:endParaRPr lang="en-US"/>
          </a:p>
        </c:txPr>
        <c:crossAx val="1"/>
        <c:crosses val="autoZero"/>
        <c:auto val="1"/>
        <c:lblAlgn val="ctr"/>
        <c:lblOffset val="100"/>
        <c:tickLblSkip val="1"/>
        <c:tickMarkSkip val="1"/>
        <c:noMultiLvlLbl val="0"/>
      </c:catAx>
      <c:valAx>
        <c:axId val="1"/>
        <c:scaling>
          <c:orientation val="minMax"/>
        </c:scaling>
        <c:delete val="0"/>
        <c:axPos val="l"/>
        <c:majorGridlines>
          <c:spPr>
            <a:ln w="3046">
              <a:solidFill>
                <a:srgbClr val="000000"/>
              </a:solidFill>
              <a:prstDash val="solid"/>
            </a:ln>
          </c:spPr>
        </c:majorGridlines>
        <c:numFmt formatCode="0" sourceLinked="0"/>
        <c:majorTickMark val="out"/>
        <c:minorTickMark val="none"/>
        <c:tickLblPos val="nextTo"/>
        <c:spPr>
          <a:ln w="3046">
            <a:solidFill>
              <a:srgbClr val="000000"/>
            </a:solidFill>
            <a:prstDash val="solid"/>
          </a:ln>
        </c:spPr>
        <c:txPr>
          <a:bodyPr rot="0" vert="horz"/>
          <a:lstStyle/>
          <a:p>
            <a:pPr>
              <a:defRPr sz="883" b="1" i="0" u="none" strike="noStrike" baseline="0">
                <a:solidFill>
                  <a:srgbClr val="000000"/>
                </a:solidFill>
                <a:latin typeface="Arial"/>
                <a:ea typeface="Arial"/>
                <a:cs typeface="Arial"/>
              </a:defRPr>
            </a:pPr>
            <a:endParaRPr lang="en-US"/>
          </a:p>
        </c:txPr>
        <c:crossAx val="367532176"/>
        <c:crosses val="autoZero"/>
        <c:crossBetween val="between"/>
      </c:valAx>
      <c:dTable>
        <c:showHorzBorder val="1"/>
        <c:showVertBorder val="1"/>
        <c:showOutline val="1"/>
        <c:showKeys val="0"/>
        <c:spPr>
          <a:ln w="3046">
            <a:solidFill>
              <a:srgbClr val="000000"/>
            </a:solidFill>
            <a:prstDash val="solid"/>
          </a:ln>
        </c:spPr>
        <c:txPr>
          <a:bodyPr/>
          <a:lstStyle/>
          <a:p>
            <a:pPr rtl="0">
              <a:defRPr sz="604" b="1" i="0" u="none" strike="noStrike" baseline="0">
                <a:solidFill>
                  <a:srgbClr val="000000"/>
                </a:solidFill>
                <a:latin typeface="Arial"/>
                <a:ea typeface="Arial"/>
                <a:cs typeface="Arial"/>
              </a:defRPr>
            </a:pPr>
            <a:endParaRPr lang="en-US"/>
          </a:p>
        </c:txPr>
      </c:dTable>
      <c:spPr>
        <a:noFill/>
        <a:ln w="3046">
          <a:solidFill>
            <a:srgbClr val="000000"/>
          </a:solidFill>
          <a:prstDash val="solid"/>
        </a:ln>
      </c:spPr>
    </c:plotArea>
    <c:plotVisOnly val="1"/>
    <c:dispBlanksAs val="gap"/>
    <c:showDLblsOverMax val="0"/>
  </c:chart>
  <c:spPr>
    <a:noFill/>
    <a:ln>
      <a:noFill/>
    </a:ln>
  </c:spPr>
  <c:txPr>
    <a:bodyPr/>
    <a:lstStyle/>
    <a:p>
      <a:pPr>
        <a:defRPr sz="1338" b="1" i="0" u="none" strike="noStrike" baseline="0">
          <a:solidFill>
            <a:srgbClr val="000000"/>
          </a:solidFill>
          <a:latin typeface="Arial"/>
          <a:ea typeface="Arial"/>
          <a:cs typeface="Arial"/>
        </a:defRPr>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030" b="0" i="0" u="none" strike="noStrike" baseline="0">
                <a:solidFill>
                  <a:srgbClr val="000000"/>
                </a:solidFill>
                <a:latin typeface="Arial"/>
                <a:ea typeface="Arial"/>
                <a:cs typeface="Arial"/>
              </a:defRPr>
            </a:pPr>
            <a:r>
              <a:rPr lang="en-US"/>
              <a:t>Fiscal Balance (% of GDP)</a:t>
            </a:r>
          </a:p>
        </c:rich>
      </c:tx>
      <c:layout>
        <c:manualLayout>
          <c:xMode val="edge"/>
          <c:yMode val="edge"/>
          <c:x val="0.31587296891356786"/>
          <c:y val="1.9184624948197268E-2"/>
        </c:manualLayout>
      </c:layout>
      <c:overlay val="0"/>
      <c:spPr>
        <a:noFill/>
        <a:ln w="24331">
          <a:noFill/>
        </a:ln>
      </c:spPr>
    </c:title>
    <c:autoTitleDeleted val="0"/>
    <c:plotArea>
      <c:layout>
        <c:manualLayout>
          <c:layoutTarget val="inner"/>
          <c:xMode val="edge"/>
          <c:yMode val="edge"/>
          <c:x val="7.7134986225895319E-2"/>
          <c:y val="0.15760869565217403"/>
          <c:w val="0.91460055096418713"/>
          <c:h val="0.71739130434782605"/>
        </c:manualLayout>
      </c:layout>
      <c:barChart>
        <c:barDir val="col"/>
        <c:grouping val="clustered"/>
        <c:varyColors val="0"/>
        <c:ser>
          <c:idx val="0"/>
          <c:order val="0"/>
          <c:tx>
            <c:strRef>
              <c:f>Sheet1!$A$2</c:f>
              <c:strCache>
                <c:ptCount val="1"/>
                <c:pt idx="0">
                  <c:v>%</c:v>
                </c:pt>
              </c:strCache>
            </c:strRef>
          </c:tx>
          <c:spPr>
            <a:solidFill>
              <a:srgbClr val="000066"/>
            </a:solidFill>
            <a:ln w="24331">
              <a:noFill/>
            </a:ln>
          </c:spPr>
          <c:invertIfNegative val="0"/>
          <c:dPt>
            <c:idx val="9"/>
            <c:invertIfNegative val="0"/>
            <c:bubble3D val="0"/>
            <c:spPr>
              <a:solidFill>
                <a:srgbClr val="000066"/>
              </a:solidFill>
              <a:ln w="24331">
                <a:noFill/>
              </a:ln>
            </c:spPr>
            <c:extLst>
              <c:ext xmlns:c16="http://schemas.microsoft.com/office/drawing/2014/chart" uri="{C3380CC4-5D6E-409C-BE32-E72D297353CC}">
                <c16:uniqueId val="{00000000-3B99-2C47-A9C4-0686A34084C2}"/>
              </c:ext>
            </c:extLst>
          </c:dPt>
          <c:dPt>
            <c:idx val="10"/>
            <c:invertIfNegative val="0"/>
            <c:bubble3D val="0"/>
            <c:spPr>
              <a:solidFill>
                <a:srgbClr val="7F7F7F"/>
              </a:solidFill>
              <a:ln w="24331">
                <a:noFill/>
              </a:ln>
            </c:spPr>
            <c:extLst>
              <c:ext xmlns:c16="http://schemas.microsoft.com/office/drawing/2014/chart" uri="{C3380CC4-5D6E-409C-BE32-E72D297353CC}">
                <c16:uniqueId val="{00000001-3B99-2C47-A9C4-0686A34084C2}"/>
              </c:ext>
            </c:extLst>
          </c:dPt>
          <c:dPt>
            <c:idx val="11"/>
            <c:invertIfNegative val="0"/>
            <c:bubble3D val="0"/>
            <c:spPr>
              <a:solidFill>
                <a:srgbClr val="7F7F7F"/>
              </a:solidFill>
              <a:ln w="24331">
                <a:noFill/>
              </a:ln>
            </c:spPr>
            <c:extLst>
              <c:ext xmlns:c16="http://schemas.microsoft.com/office/drawing/2014/chart" uri="{C3380CC4-5D6E-409C-BE32-E72D297353CC}">
                <c16:uniqueId val="{00000002-3B99-2C47-A9C4-0686A34084C2}"/>
              </c:ext>
            </c:extLst>
          </c:dPt>
          <c:dPt>
            <c:idx val="12"/>
            <c:invertIfNegative val="0"/>
            <c:bubble3D val="0"/>
            <c:spPr>
              <a:solidFill>
                <a:srgbClr val="7F7F7F"/>
              </a:solidFill>
              <a:ln w="24331">
                <a:noFill/>
              </a:ln>
            </c:spPr>
            <c:extLst>
              <c:ext xmlns:c16="http://schemas.microsoft.com/office/drawing/2014/chart" uri="{C3380CC4-5D6E-409C-BE32-E72D297353CC}">
                <c16:uniqueId val="{00000003-3B99-2C47-A9C4-0686A34084C2}"/>
              </c:ext>
            </c:extLst>
          </c:dPt>
          <c:dPt>
            <c:idx val="13"/>
            <c:invertIfNegative val="0"/>
            <c:bubble3D val="0"/>
            <c:spPr>
              <a:solidFill>
                <a:srgbClr val="7F7F7F"/>
              </a:solidFill>
              <a:ln w="24331">
                <a:noFill/>
              </a:ln>
            </c:spPr>
            <c:extLst>
              <c:ext xmlns:c16="http://schemas.microsoft.com/office/drawing/2014/chart" uri="{C3380CC4-5D6E-409C-BE32-E72D297353CC}">
                <c16:uniqueId val="{00000004-3B99-2C47-A9C4-0686A34084C2}"/>
              </c:ext>
            </c:extLst>
          </c:dPt>
          <c:dPt>
            <c:idx val="14"/>
            <c:invertIfNegative val="0"/>
            <c:bubble3D val="0"/>
            <c:spPr>
              <a:solidFill>
                <a:srgbClr val="7F7F7F"/>
              </a:solidFill>
              <a:ln w="24331">
                <a:noFill/>
              </a:ln>
            </c:spPr>
            <c:extLst>
              <c:ext xmlns:c16="http://schemas.microsoft.com/office/drawing/2014/chart" uri="{C3380CC4-5D6E-409C-BE32-E72D297353CC}">
                <c16:uniqueId val="{00000005-3B99-2C47-A9C4-0686A34084C2}"/>
              </c:ext>
            </c:extLst>
          </c:dPt>
          <c:cat>
            <c:numRef>
              <c:f>Sheet1!$B$1:$P$1</c:f>
              <c:numCache>
                <c:formatCode>General</c:formatCode>
                <c:ptCount val="15"/>
                <c:pt idx="0">
                  <c:v>2012</c:v>
                </c:pt>
                <c:pt idx="1">
                  <c:v>2013</c:v>
                </c:pt>
                <c:pt idx="2">
                  <c:v>2014</c:v>
                </c:pt>
                <c:pt idx="3">
                  <c:v>2015</c:v>
                </c:pt>
                <c:pt idx="4">
                  <c:v>2016</c:v>
                </c:pt>
                <c:pt idx="5">
                  <c:v>2017</c:v>
                </c:pt>
                <c:pt idx="6">
                  <c:v>2018</c:v>
                </c:pt>
                <c:pt idx="7">
                  <c:v>2019</c:v>
                </c:pt>
                <c:pt idx="8">
                  <c:v>2020</c:v>
                </c:pt>
                <c:pt idx="9">
                  <c:v>2021</c:v>
                </c:pt>
                <c:pt idx="10">
                  <c:v>2022</c:v>
                </c:pt>
                <c:pt idx="11">
                  <c:v>2023</c:v>
                </c:pt>
                <c:pt idx="12">
                  <c:v>2024</c:v>
                </c:pt>
                <c:pt idx="13">
                  <c:v>2025</c:v>
                </c:pt>
                <c:pt idx="14">
                  <c:v>2026</c:v>
                </c:pt>
              </c:numCache>
            </c:numRef>
          </c:cat>
          <c:val>
            <c:numRef>
              <c:f>Sheet1!$B$2:$P$2</c:f>
              <c:numCache>
                <c:formatCode>0.0</c:formatCode>
                <c:ptCount val="15"/>
                <c:pt idx="0">
                  <c:v>-8</c:v>
                </c:pt>
                <c:pt idx="1">
                  <c:v>-4.548</c:v>
                </c:pt>
                <c:pt idx="2">
                  <c:v>-4.0490000000000004</c:v>
                </c:pt>
                <c:pt idx="3">
                  <c:v>-3.532</c:v>
                </c:pt>
                <c:pt idx="4">
                  <c:v>-4.3360000000000003</c:v>
                </c:pt>
                <c:pt idx="5">
                  <c:v>-4.6260000000000003</c:v>
                </c:pt>
                <c:pt idx="6">
                  <c:v>-5.4390000000000001</c:v>
                </c:pt>
                <c:pt idx="7">
                  <c:v>-5.7279999999999998</c:v>
                </c:pt>
                <c:pt idx="8">
                  <c:v>-14.853999999999999</c:v>
                </c:pt>
                <c:pt idx="9">
                  <c:v>-10.7</c:v>
                </c:pt>
                <c:pt idx="10">
                  <c:v>-6.5</c:v>
                </c:pt>
                <c:pt idx="11">
                  <c:v>-5.4</c:v>
                </c:pt>
                <c:pt idx="12">
                  <c:v>-4.9000000000000004</c:v>
                </c:pt>
                <c:pt idx="13">
                  <c:v>-4</c:v>
                </c:pt>
                <c:pt idx="14">
                  <c:v>-4.5999999999999996</c:v>
                </c:pt>
              </c:numCache>
            </c:numRef>
          </c:val>
          <c:extLst>
            <c:ext xmlns:c16="http://schemas.microsoft.com/office/drawing/2014/chart" uri="{C3380CC4-5D6E-409C-BE32-E72D297353CC}">
              <c16:uniqueId val="{00000006-3B99-2C47-A9C4-0686A34084C2}"/>
            </c:ext>
          </c:extLst>
        </c:ser>
        <c:dLbls>
          <c:showLegendKey val="0"/>
          <c:showVal val="0"/>
          <c:showCatName val="0"/>
          <c:showSerName val="0"/>
          <c:showPercent val="0"/>
          <c:showBubbleSize val="0"/>
        </c:dLbls>
        <c:gapWidth val="100"/>
        <c:axId val="1636438224"/>
        <c:axId val="1"/>
      </c:barChart>
      <c:catAx>
        <c:axId val="1636438224"/>
        <c:scaling>
          <c:orientation val="minMax"/>
        </c:scaling>
        <c:delete val="0"/>
        <c:axPos val="b"/>
        <c:numFmt formatCode="General" sourceLinked="1"/>
        <c:majorTickMark val="out"/>
        <c:minorTickMark val="none"/>
        <c:tickLblPos val="low"/>
        <c:spPr>
          <a:ln w="3041">
            <a:solidFill>
              <a:srgbClr val="000000"/>
            </a:solidFill>
            <a:prstDash val="solid"/>
          </a:ln>
        </c:spPr>
        <c:txPr>
          <a:bodyPr rot="-5400000" vert="horz"/>
          <a:lstStyle/>
          <a:p>
            <a:pPr>
              <a:defRPr sz="881" b="1" i="0" u="none" strike="noStrike" baseline="0">
                <a:solidFill>
                  <a:srgbClr val="000000"/>
                </a:solidFill>
                <a:latin typeface="Arial"/>
                <a:ea typeface="Arial"/>
                <a:cs typeface="Arial"/>
              </a:defRPr>
            </a:pPr>
            <a:endParaRPr lang="en-US"/>
          </a:p>
        </c:txPr>
        <c:crossAx val="1"/>
        <c:crosses val="autoZero"/>
        <c:auto val="1"/>
        <c:lblAlgn val="ctr"/>
        <c:lblOffset val="100"/>
        <c:tickLblSkip val="1"/>
        <c:tickMarkSkip val="1"/>
        <c:noMultiLvlLbl val="0"/>
      </c:catAx>
      <c:valAx>
        <c:axId val="1"/>
        <c:scaling>
          <c:orientation val="minMax"/>
        </c:scaling>
        <c:delete val="0"/>
        <c:axPos val="l"/>
        <c:majorGridlines>
          <c:spPr>
            <a:ln w="3041">
              <a:solidFill>
                <a:srgbClr val="000000"/>
              </a:solidFill>
              <a:prstDash val="solid"/>
            </a:ln>
          </c:spPr>
        </c:majorGridlines>
        <c:numFmt formatCode="0" sourceLinked="0"/>
        <c:majorTickMark val="out"/>
        <c:minorTickMark val="none"/>
        <c:tickLblPos val="nextTo"/>
        <c:spPr>
          <a:ln w="3041">
            <a:solidFill>
              <a:srgbClr val="000000"/>
            </a:solidFill>
            <a:prstDash val="solid"/>
          </a:ln>
        </c:spPr>
        <c:txPr>
          <a:bodyPr rot="0" vert="horz"/>
          <a:lstStyle/>
          <a:p>
            <a:pPr>
              <a:defRPr sz="881" b="1" i="0" u="none" strike="noStrike" baseline="0">
                <a:solidFill>
                  <a:srgbClr val="000000"/>
                </a:solidFill>
                <a:latin typeface="Arial"/>
                <a:ea typeface="Arial"/>
                <a:cs typeface="Arial"/>
              </a:defRPr>
            </a:pPr>
            <a:endParaRPr lang="en-US"/>
          </a:p>
        </c:txPr>
        <c:crossAx val="1636438224"/>
        <c:crosses val="autoZero"/>
        <c:crossBetween val="between"/>
      </c:valAx>
      <c:dTable>
        <c:showHorzBorder val="1"/>
        <c:showVertBorder val="1"/>
        <c:showOutline val="1"/>
        <c:showKeys val="0"/>
        <c:spPr>
          <a:ln w="3041">
            <a:solidFill>
              <a:srgbClr val="000000"/>
            </a:solidFill>
            <a:prstDash val="solid"/>
          </a:ln>
        </c:spPr>
        <c:txPr>
          <a:bodyPr/>
          <a:lstStyle/>
          <a:p>
            <a:pPr rtl="0">
              <a:defRPr sz="603" b="1" i="0" u="none" strike="noStrike" baseline="0">
                <a:solidFill>
                  <a:srgbClr val="000000"/>
                </a:solidFill>
                <a:latin typeface="Arial"/>
                <a:ea typeface="Arial"/>
                <a:cs typeface="Arial"/>
              </a:defRPr>
            </a:pPr>
            <a:endParaRPr lang="en-US"/>
          </a:p>
        </c:txPr>
      </c:dTable>
      <c:spPr>
        <a:noFill/>
        <a:ln w="3041">
          <a:solidFill>
            <a:srgbClr val="000000"/>
          </a:solidFill>
          <a:prstDash val="solid"/>
        </a:ln>
      </c:spPr>
    </c:plotArea>
    <c:plotVisOnly val="1"/>
    <c:dispBlanksAs val="gap"/>
    <c:showDLblsOverMax val="0"/>
  </c:chart>
  <c:spPr>
    <a:noFill/>
    <a:ln>
      <a:noFill/>
    </a:ln>
  </c:spPr>
  <c:txPr>
    <a:bodyPr/>
    <a:lstStyle/>
    <a:p>
      <a:pPr>
        <a:defRPr sz="1331" b="1" i="0" u="none" strike="noStrike" baseline="0">
          <a:solidFill>
            <a:srgbClr val="000000"/>
          </a:solidFill>
          <a:latin typeface="Arial"/>
          <a:ea typeface="Arial"/>
          <a:cs typeface="Aria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ctr" rtl="0">
              <a:defRPr sz="1008" b="0" i="0" u="none" strike="noStrike" baseline="0">
                <a:solidFill>
                  <a:srgbClr val="000000"/>
                </a:solidFill>
                <a:latin typeface="Arial"/>
                <a:ea typeface="Arial"/>
                <a:cs typeface="Arial"/>
              </a:defRPr>
            </a:pPr>
            <a:r>
              <a:rPr lang="en-US"/>
              <a:t>Share of Vote in Recent Presidential Elections</a:t>
            </a:r>
          </a:p>
        </c:rich>
      </c:tx>
      <c:layout>
        <c:manualLayout>
          <c:xMode val="edge"/>
          <c:yMode val="edge"/>
          <c:x val="0.18730158375089478"/>
          <c:y val="2.6378631550366547E-2"/>
        </c:manualLayout>
      </c:layout>
      <c:overlay val="0"/>
      <c:spPr>
        <a:noFill/>
        <a:ln w="24384">
          <a:noFill/>
        </a:ln>
      </c:spPr>
    </c:title>
    <c:autoTitleDeleted val="0"/>
    <c:view3D>
      <c:rotX val="15"/>
      <c:hPercent val="58"/>
      <c:rotY val="20"/>
      <c:depthPercent val="100"/>
      <c:rAngAx val="1"/>
    </c:view3D>
    <c:floor>
      <c:thickness val="0"/>
      <c:spPr>
        <a:solidFill>
          <a:srgbClr val="C0C0C0"/>
        </a:solidFill>
        <a:ln w="3175">
          <a:solidFill>
            <a:srgbClr val="000000"/>
          </a:solidFill>
          <a:prstDash val="solid"/>
        </a:ln>
      </c:spPr>
    </c:floor>
    <c:sideWall>
      <c:thickness val="0"/>
      <c:spPr>
        <a:noFill/>
        <a:ln w="12700">
          <a:solidFill>
            <a:srgbClr val="000000"/>
          </a:solidFill>
          <a:prstDash val="solid"/>
        </a:ln>
      </c:spPr>
    </c:sideWall>
    <c:backWall>
      <c:thickness val="0"/>
      <c:spPr>
        <a:noFill/>
        <a:ln w="12700">
          <a:solidFill>
            <a:srgbClr val="000000"/>
          </a:solidFill>
          <a:prstDash val="solid"/>
        </a:ln>
      </c:spPr>
    </c:backWall>
    <c:plotArea>
      <c:layout>
        <c:manualLayout>
          <c:layoutTarget val="inner"/>
          <c:xMode val="edge"/>
          <c:yMode val="edge"/>
          <c:x val="8.7301587301587213E-2"/>
          <c:y val="0.14148681055155901"/>
          <c:w val="0.89682539682539719"/>
          <c:h val="0.72182254196642692"/>
        </c:manualLayout>
      </c:layout>
      <c:bar3DChart>
        <c:barDir val="col"/>
        <c:grouping val="clustered"/>
        <c:varyColors val="0"/>
        <c:ser>
          <c:idx val="0"/>
          <c:order val="0"/>
          <c:tx>
            <c:strRef>
              <c:f>Sheet1!$A$2</c:f>
              <c:strCache>
                <c:ptCount val="1"/>
                <c:pt idx="0">
                  <c:v>%</c:v>
                </c:pt>
              </c:strCache>
            </c:strRef>
          </c:tx>
          <c:spPr>
            <a:solidFill>
              <a:srgbClr val="333333"/>
            </a:solidFill>
            <a:ln w="24384">
              <a:noFill/>
            </a:ln>
          </c:spPr>
          <c:invertIfNegative val="0"/>
          <c:cat>
            <c:numRef>
              <c:f>Sheet1!$B$1:$N$1</c:f>
              <c:numCache>
                <c:formatCode>General</c:formatCode>
                <c:ptCount val="13"/>
                <c:pt idx="0">
                  <c:v>1972</c:v>
                </c:pt>
                <c:pt idx="1">
                  <c:v>1976</c:v>
                </c:pt>
                <c:pt idx="2">
                  <c:v>1980</c:v>
                </c:pt>
                <c:pt idx="3">
                  <c:v>1984</c:v>
                </c:pt>
                <c:pt idx="4">
                  <c:v>1988</c:v>
                </c:pt>
                <c:pt idx="5">
                  <c:v>1992</c:v>
                </c:pt>
                <c:pt idx="6">
                  <c:v>1996</c:v>
                </c:pt>
                <c:pt idx="7">
                  <c:v>2000</c:v>
                </c:pt>
                <c:pt idx="8">
                  <c:v>2004</c:v>
                </c:pt>
                <c:pt idx="9">
                  <c:v>2008</c:v>
                </c:pt>
                <c:pt idx="10">
                  <c:v>2012</c:v>
                </c:pt>
                <c:pt idx="11">
                  <c:v>2016</c:v>
                </c:pt>
                <c:pt idx="12">
                  <c:v>2020</c:v>
                </c:pt>
              </c:numCache>
            </c:numRef>
          </c:cat>
          <c:val>
            <c:numRef>
              <c:f>Sheet1!$B$2:$N$2</c:f>
              <c:numCache>
                <c:formatCode>0.0%</c:formatCode>
                <c:ptCount val="13"/>
                <c:pt idx="0">
                  <c:v>0.373</c:v>
                </c:pt>
                <c:pt idx="1">
                  <c:v>0.501</c:v>
                </c:pt>
                <c:pt idx="2">
                  <c:v>0.41</c:v>
                </c:pt>
                <c:pt idx="3">
                  <c:v>0.40500000000000003</c:v>
                </c:pt>
                <c:pt idx="4">
                  <c:v>0.45600000000000002</c:v>
                </c:pt>
                <c:pt idx="5">
                  <c:v>0.43</c:v>
                </c:pt>
                <c:pt idx="6">
                  <c:v>0.49199999999999999</c:v>
                </c:pt>
                <c:pt idx="7">
                  <c:v>0.48399999999999999</c:v>
                </c:pt>
                <c:pt idx="8">
                  <c:v>0.48</c:v>
                </c:pt>
                <c:pt idx="9">
                  <c:v>0.52800000000000002</c:v>
                </c:pt>
                <c:pt idx="10">
                  <c:v>0.51100000000000001</c:v>
                </c:pt>
                <c:pt idx="11">
                  <c:v>0.48199999999999998</c:v>
                </c:pt>
                <c:pt idx="12">
                  <c:v>0.51</c:v>
                </c:pt>
              </c:numCache>
            </c:numRef>
          </c:val>
          <c:extLst>
            <c:ext xmlns:c16="http://schemas.microsoft.com/office/drawing/2014/chart" uri="{C3380CC4-5D6E-409C-BE32-E72D297353CC}">
              <c16:uniqueId val="{00000000-BD1C-3547-97DA-58BF00221A07}"/>
            </c:ext>
          </c:extLst>
        </c:ser>
        <c:dLbls>
          <c:showLegendKey val="0"/>
          <c:showVal val="0"/>
          <c:showCatName val="0"/>
          <c:showSerName val="0"/>
          <c:showPercent val="0"/>
          <c:showBubbleSize val="0"/>
        </c:dLbls>
        <c:gapWidth val="150"/>
        <c:gapDepth val="0"/>
        <c:shape val="box"/>
        <c:axId val="1351806176"/>
        <c:axId val="1"/>
        <c:axId val="0"/>
      </c:bar3DChart>
      <c:catAx>
        <c:axId val="1351806176"/>
        <c:scaling>
          <c:orientation val="minMax"/>
        </c:scaling>
        <c:delete val="0"/>
        <c:axPos val="b"/>
        <c:numFmt formatCode="General" sourceLinked="1"/>
        <c:majorTickMark val="out"/>
        <c:minorTickMark val="none"/>
        <c:tickLblPos val="low"/>
        <c:spPr>
          <a:ln w="3048">
            <a:solidFill>
              <a:srgbClr val="000000"/>
            </a:solidFill>
            <a:prstDash val="solid"/>
          </a:ln>
        </c:spPr>
        <c:txPr>
          <a:bodyPr rot="-5400000" vert="horz"/>
          <a:lstStyle/>
          <a:p>
            <a:pPr>
              <a:defRPr sz="864" b="1" i="0" u="none" strike="noStrike" baseline="0">
                <a:solidFill>
                  <a:srgbClr val="000000"/>
                </a:solidFill>
                <a:latin typeface="Arial"/>
                <a:ea typeface="Arial"/>
                <a:cs typeface="Arial"/>
              </a:defRPr>
            </a:pPr>
            <a:endParaRPr lang="en-US"/>
          </a:p>
        </c:txPr>
        <c:crossAx val="1"/>
        <c:crosses val="autoZero"/>
        <c:auto val="1"/>
        <c:lblAlgn val="ctr"/>
        <c:lblOffset val="100"/>
        <c:tickLblSkip val="1"/>
        <c:tickMarkSkip val="1"/>
        <c:noMultiLvlLbl val="0"/>
      </c:catAx>
      <c:valAx>
        <c:axId val="1"/>
        <c:scaling>
          <c:orientation val="minMax"/>
          <c:min val="0"/>
        </c:scaling>
        <c:delete val="0"/>
        <c:axPos val="l"/>
        <c:majorGridlines>
          <c:spPr>
            <a:ln w="3048">
              <a:solidFill>
                <a:srgbClr val="000000"/>
              </a:solidFill>
              <a:prstDash val="solid"/>
            </a:ln>
          </c:spPr>
        </c:majorGridlines>
        <c:numFmt formatCode="0%" sourceLinked="0"/>
        <c:majorTickMark val="out"/>
        <c:minorTickMark val="none"/>
        <c:tickLblPos val="nextTo"/>
        <c:spPr>
          <a:ln w="3048">
            <a:solidFill>
              <a:srgbClr val="000000"/>
            </a:solidFill>
            <a:prstDash val="solid"/>
          </a:ln>
        </c:spPr>
        <c:txPr>
          <a:bodyPr rot="0" vert="horz"/>
          <a:lstStyle/>
          <a:p>
            <a:pPr>
              <a:defRPr sz="864" b="1" i="0" u="none" strike="noStrike" baseline="0">
                <a:solidFill>
                  <a:srgbClr val="000000"/>
                </a:solidFill>
                <a:latin typeface="Arial"/>
                <a:ea typeface="Arial"/>
                <a:cs typeface="Arial"/>
              </a:defRPr>
            </a:pPr>
            <a:endParaRPr lang="en-US"/>
          </a:p>
        </c:txPr>
        <c:crossAx val="1351806176"/>
        <c:crosses val="autoZero"/>
        <c:crossBetween val="between"/>
      </c:valAx>
      <c:spPr>
        <a:noFill/>
        <a:ln w="24384">
          <a:noFill/>
        </a:ln>
      </c:spPr>
    </c:plotArea>
    <c:plotVisOnly val="1"/>
    <c:dispBlanksAs val="gap"/>
    <c:showDLblsOverMax val="0"/>
  </c:chart>
  <c:spPr>
    <a:noFill/>
    <a:ln>
      <a:noFill/>
    </a:ln>
  </c:spPr>
  <c:txPr>
    <a:bodyPr/>
    <a:lstStyle/>
    <a:p>
      <a:pPr>
        <a:defRPr sz="1296" b="1" i="0" u="none" strike="noStrike" baseline="0">
          <a:solidFill>
            <a:srgbClr val="000000"/>
          </a:solidFill>
          <a:latin typeface="Arial"/>
          <a:ea typeface="Arial"/>
          <a:cs typeface="Arial"/>
        </a:defRPr>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745" b="1" i="0" u="none" strike="noStrike" baseline="0">
                <a:solidFill>
                  <a:srgbClr val="000000"/>
                </a:solidFill>
                <a:latin typeface="Arial"/>
                <a:ea typeface="Arial"/>
                <a:cs typeface="Arial"/>
              </a:defRPr>
            </a:pPr>
            <a:r>
              <a:rPr lang="en-US" sz="1414" b="1" i="0" u="none" strike="noStrike" baseline="0">
                <a:solidFill>
                  <a:srgbClr val="000000"/>
                </a:solidFill>
                <a:latin typeface="Arial" charset="0"/>
                <a:cs typeface="Arial" charset="0"/>
              </a:rPr>
              <a:t>Top Ten Companies by Turnover </a:t>
            </a:r>
          </a:p>
          <a:p>
            <a:pPr>
              <a:defRPr sz="1745" b="1" i="0" u="none" strike="noStrike" baseline="0">
                <a:solidFill>
                  <a:srgbClr val="000000"/>
                </a:solidFill>
                <a:latin typeface="Arial"/>
                <a:ea typeface="Arial"/>
                <a:cs typeface="Arial"/>
              </a:defRPr>
            </a:pPr>
            <a:r>
              <a:rPr lang="en-US" sz="1414" b="1" i="0" u="none" strike="noStrike" baseline="0">
                <a:solidFill>
                  <a:srgbClr val="000000"/>
                </a:solidFill>
                <a:latin typeface="Arial" charset="0"/>
                <a:cs typeface="Arial" charset="0"/>
              </a:rPr>
              <a:t>(US$ bil.)</a:t>
            </a:r>
          </a:p>
        </c:rich>
      </c:tx>
      <c:layout>
        <c:manualLayout>
          <c:xMode val="edge"/>
          <c:yMode val="edge"/>
          <c:x val="0.14027154105736783"/>
          <c:y val="4.7945267648460368E-2"/>
        </c:manualLayout>
      </c:layout>
      <c:overlay val="0"/>
      <c:spPr>
        <a:noFill/>
        <a:ln w="24345">
          <a:noFill/>
        </a:ln>
      </c:spPr>
    </c:title>
    <c:autoTitleDeleted val="0"/>
    <c:view3D>
      <c:rotX val="15"/>
      <c:hPercent val="113"/>
      <c:rotY val="20"/>
      <c:depthPercent val="100"/>
      <c:rAngAx val="1"/>
    </c:view3D>
    <c:floor>
      <c:thickness val="0"/>
      <c:spPr>
        <a:solidFill>
          <a:srgbClr val="C0C0C0"/>
        </a:solidFill>
        <a:ln w="3175">
          <a:solidFill>
            <a:srgbClr val="000000"/>
          </a:solidFill>
          <a:prstDash val="solid"/>
        </a:ln>
      </c:spPr>
    </c:floor>
    <c:sideWall>
      <c:thickness val="0"/>
      <c:spPr>
        <a:noFill/>
        <a:ln w="12700">
          <a:solidFill>
            <a:srgbClr val="000000"/>
          </a:solidFill>
          <a:prstDash val="solid"/>
        </a:ln>
      </c:spPr>
    </c:sideWall>
    <c:backWall>
      <c:thickness val="0"/>
      <c:spPr>
        <a:noFill/>
        <a:ln w="12700">
          <a:solidFill>
            <a:srgbClr val="000000"/>
          </a:solidFill>
          <a:prstDash val="solid"/>
        </a:ln>
      </c:spPr>
    </c:backWall>
    <c:plotArea>
      <c:layout>
        <c:manualLayout>
          <c:layoutTarget val="inner"/>
          <c:xMode val="edge"/>
          <c:yMode val="edge"/>
          <c:x val="0.25113122171945701"/>
          <c:y val="2.2197850226412703E-2"/>
          <c:w val="0.71266968325791902"/>
          <c:h val="0.90886723678358117"/>
        </c:manualLayout>
      </c:layout>
      <c:bar3DChart>
        <c:barDir val="bar"/>
        <c:grouping val="clustered"/>
        <c:varyColors val="0"/>
        <c:ser>
          <c:idx val="0"/>
          <c:order val="0"/>
          <c:tx>
            <c:strRef>
              <c:f>Sheet1!$A$2</c:f>
              <c:strCache>
                <c:ptCount val="1"/>
                <c:pt idx="0">
                  <c:v>US$ Bil.</c:v>
                </c:pt>
              </c:strCache>
            </c:strRef>
          </c:tx>
          <c:spPr>
            <a:solidFill>
              <a:srgbClr val="808080"/>
            </a:solidFill>
            <a:ln w="24345">
              <a:noFill/>
            </a:ln>
          </c:spPr>
          <c:invertIfNegative val="0"/>
          <c:cat>
            <c:strRef>
              <c:f>Sheet1!$B$1:$K$1</c:f>
              <c:strCache>
                <c:ptCount val="10"/>
                <c:pt idx="0">
                  <c:v>Costco</c:v>
                </c:pt>
                <c:pt idx="1">
                  <c:v>Alphabet</c:v>
                </c:pt>
                <c:pt idx="2">
                  <c:v>AmerisourceBergen</c:v>
                </c:pt>
                <c:pt idx="3">
                  <c:v>McKesson</c:v>
                </c:pt>
                <c:pt idx="4">
                  <c:v>Berkshire Hathaway</c:v>
                </c:pt>
                <c:pt idx="5">
                  <c:v>UnitedHealth</c:v>
                </c:pt>
                <c:pt idx="6">
                  <c:v>CVS</c:v>
                </c:pt>
                <c:pt idx="7">
                  <c:v>Apple</c:v>
                </c:pt>
                <c:pt idx="8">
                  <c:v>Amazon</c:v>
                </c:pt>
                <c:pt idx="9">
                  <c:v>Wal-Mart</c:v>
                </c:pt>
              </c:strCache>
            </c:strRef>
          </c:cat>
          <c:val>
            <c:numRef>
              <c:f>Sheet1!$B$2:$K$2</c:f>
              <c:numCache>
                <c:formatCode>0.0</c:formatCode>
                <c:ptCount val="10"/>
                <c:pt idx="0">
                  <c:v>178.6</c:v>
                </c:pt>
                <c:pt idx="1">
                  <c:v>182.4</c:v>
                </c:pt>
                <c:pt idx="2">
                  <c:v>194.5</c:v>
                </c:pt>
                <c:pt idx="3">
                  <c:v>237.6</c:v>
                </c:pt>
                <c:pt idx="4">
                  <c:v>245.5</c:v>
                </c:pt>
                <c:pt idx="5">
                  <c:v>262.89999999999998</c:v>
                </c:pt>
                <c:pt idx="6">
                  <c:v>268.7</c:v>
                </c:pt>
                <c:pt idx="7">
                  <c:v>294</c:v>
                </c:pt>
                <c:pt idx="8">
                  <c:v>386.1</c:v>
                </c:pt>
                <c:pt idx="9">
                  <c:v>559.20000000000005</c:v>
                </c:pt>
              </c:numCache>
            </c:numRef>
          </c:val>
          <c:extLst>
            <c:ext xmlns:c16="http://schemas.microsoft.com/office/drawing/2014/chart" uri="{C3380CC4-5D6E-409C-BE32-E72D297353CC}">
              <c16:uniqueId val="{00000000-2AB2-6041-9E9D-1CEAA350987D}"/>
            </c:ext>
          </c:extLst>
        </c:ser>
        <c:dLbls>
          <c:showLegendKey val="0"/>
          <c:showVal val="0"/>
          <c:showCatName val="0"/>
          <c:showSerName val="0"/>
          <c:showPercent val="0"/>
          <c:showBubbleSize val="0"/>
        </c:dLbls>
        <c:gapWidth val="150"/>
        <c:gapDepth val="0"/>
        <c:shape val="box"/>
        <c:axId val="68167328"/>
        <c:axId val="1"/>
        <c:axId val="0"/>
      </c:bar3DChart>
      <c:catAx>
        <c:axId val="68167328"/>
        <c:scaling>
          <c:orientation val="minMax"/>
        </c:scaling>
        <c:delete val="0"/>
        <c:axPos val="l"/>
        <c:numFmt formatCode="General" sourceLinked="1"/>
        <c:majorTickMark val="out"/>
        <c:minorTickMark val="none"/>
        <c:tickLblPos val="low"/>
        <c:spPr>
          <a:ln w="3043">
            <a:solidFill>
              <a:srgbClr val="000000"/>
            </a:solidFill>
            <a:prstDash val="solid"/>
          </a:ln>
        </c:spPr>
        <c:txPr>
          <a:bodyPr rot="0" vert="horz"/>
          <a:lstStyle/>
          <a:p>
            <a:pPr>
              <a:defRPr sz="958" b="0" i="0" u="none" strike="noStrike" baseline="0">
                <a:solidFill>
                  <a:srgbClr val="000000"/>
                </a:solidFill>
                <a:latin typeface="Arial"/>
                <a:ea typeface="Arial"/>
                <a:cs typeface="Arial"/>
              </a:defRPr>
            </a:pPr>
            <a:endParaRPr lang="en-US"/>
          </a:p>
        </c:txPr>
        <c:crossAx val="1"/>
        <c:crosses val="autoZero"/>
        <c:auto val="1"/>
        <c:lblAlgn val="ctr"/>
        <c:lblOffset val="100"/>
        <c:tickLblSkip val="1"/>
        <c:tickMarkSkip val="1"/>
        <c:noMultiLvlLbl val="0"/>
      </c:catAx>
      <c:valAx>
        <c:axId val="1"/>
        <c:scaling>
          <c:orientation val="minMax"/>
        </c:scaling>
        <c:delete val="0"/>
        <c:axPos val="b"/>
        <c:majorGridlines>
          <c:spPr>
            <a:ln w="3043">
              <a:solidFill>
                <a:srgbClr val="000000"/>
              </a:solidFill>
              <a:prstDash val="solid"/>
            </a:ln>
          </c:spPr>
        </c:majorGridlines>
        <c:numFmt formatCode="0" sourceLinked="0"/>
        <c:majorTickMark val="out"/>
        <c:minorTickMark val="none"/>
        <c:tickLblPos val="nextTo"/>
        <c:spPr>
          <a:ln w="3043">
            <a:solidFill>
              <a:srgbClr val="000000"/>
            </a:solidFill>
            <a:prstDash val="solid"/>
          </a:ln>
        </c:spPr>
        <c:txPr>
          <a:bodyPr rot="0" vert="horz"/>
          <a:lstStyle/>
          <a:p>
            <a:pPr>
              <a:defRPr sz="1165" b="0" i="0" u="none" strike="noStrike" baseline="0">
                <a:solidFill>
                  <a:srgbClr val="000000"/>
                </a:solidFill>
                <a:latin typeface="Arial"/>
                <a:ea typeface="Arial"/>
                <a:cs typeface="Arial"/>
              </a:defRPr>
            </a:pPr>
            <a:endParaRPr lang="en-US"/>
          </a:p>
        </c:txPr>
        <c:crossAx val="68167328"/>
        <c:crosses val="autoZero"/>
        <c:crossBetween val="between"/>
      </c:valAx>
      <c:spPr>
        <a:noFill/>
        <a:ln w="24345">
          <a:noFill/>
        </a:ln>
      </c:spPr>
    </c:plotArea>
    <c:plotVisOnly val="1"/>
    <c:dispBlanksAs val="gap"/>
    <c:showDLblsOverMax val="0"/>
  </c:chart>
  <c:spPr>
    <a:noFill/>
    <a:ln>
      <a:noFill/>
    </a:ln>
  </c:spPr>
  <c:txPr>
    <a:bodyPr/>
    <a:lstStyle/>
    <a:p>
      <a:pPr>
        <a:defRPr sz="1821" b="1" i="0" u="none" strike="noStrike" baseline="0">
          <a:solidFill>
            <a:srgbClr val="000000"/>
          </a:solidFill>
          <a:latin typeface="Arial"/>
          <a:ea typeface="Arial"/>
          <a:cs typeface="Arial"/>
        </a:defRPr>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b="1" i="0" u="none" strike="noStrike" baseline="0">
                <a:solidFill>
                  <a:srgbClr val="000000"/>
                </a:solidFill>
                <a:latin typeface="Arial"/>
                <a:ea typeface="Arial"/>
                <a:cs typeface="Arial"/>
              </a:defRPr>
            </a:pPr>
            <a:r>
              <a:rPr lang="en-US" sz="1200"/>
              <a:t>Average</a:t>
            </a:r>
            <a:r>
              <a:rPr lang="en-US" sz="1200" baseline="0"/>
              <a:t> Annual </a:t>
            </a:r>
            <a:r>
              <a:rPr lang="en-US" sz="1200"/>
              <a:t>GDP Growth Rates</a:t>
            </a:r>
            <a:r>
              <a:rPr lang="en-US" sz="1200" baseline="0"/>
              <a:t> </a:t>
            </a:r>
          </a:p>
          <a:p>
            <a:pPr>
              <a:defRPr sz="1200" b="1" i="0" u="none" strike="noStrike" baseline="0">
                <a:solidFill>
                  <a:srgbClr val="000000"/>
                </a:solidFill>
                <a:latin typeface="Arial"/>
                <a:ea typeface="Arial"/>
                <a:cs typeface="Arial"/>
              </a:defRPr>
            </a:pPr>
            <a:r>
              <a:rPr lang="en-US" sz="1200" baseline="0"/>
              <a:t>Since 1990</a:t>
            </a:r>
            <a:endParaRPr lang="en-US" sz="1200"/>
          </a:p>
        </c:rich>
      </c:tx>
      <c:layout>
        <c:manualLayout>
          <c:xMode val="edge"/>
          <c:yMode val="edge"/>
          <c:x val="0.20103188005826764"/>
          <c:y val="3.1781405764646385E-3"/>
        </c:manualLayout>
      </c:layout>
      <c:overlay val="0"/>
      <c:spPr>
        <a:noFill/>
        <a:ln w="30302">
          <a:noFill/>
        </a:ln>
      </c:spPr>
    </c:title>
    <c:autoTitleDeleted val="0"/>
    <c:plotArea>
      <c:layout>
        <c:manualLayout>
          <c:layoutTarget val="inner"/>
          <c:xMode val="edge"/>
          <c:yMode val="edge"/>
          <c:x val="0.14864864864864899"/>
          <c:y val="0.17591201329191652"/>
          <c:w val="0.85585585585585611"/>
          <c:h val="0.71582063136603336"/>
        </c:manualLayout>
      </c:layout>
      <c:barChart>
        <c:barDir val="bar"/>
        <c:grouping val="clustered"/>
        <c:varyColors val="0"/>
        <c:ser>
          <c:idx val="0"/>
          <c:order val="0"/>
          <c:tx>
            <c:strRef>
              <c:f>Sheet1!$A$2</c:f>
              <c:strCache>
                <c:ptCount val="1"/>
                <c:pt idx="0">
                  <c:v>1990-2018</c:v>
                </c:pt>
              </c:strCache>
            </c:strRef>
          </c:tx>
          <c:spPr>
            <a:solidFill>
              <a:srgbClr val="002060"/>
            </a:solidFill>
            <a:ln w="30302">
              <a:noFill/>
            </a:ln>
          </c:spPr>
          <c:invertIfNegative val="0"/>
          <c:dPt>
            <c:idx val="8"/>
            <c:invertIfNegative val="0"/>
            <c:bubble3D val="0"/>
            <c:extLst>
              <c:ext xmlns:c16="http://schemas.microsoft.com/office/drawing/2014/chart" uri="{C3380CC4-5D6E-409C-BE32-E72D297353CC}">
                <c16:uniqueId val="{00000000-EC2F-4746-B2B2-FDA794373A2A}"/>
              </c:ext>
            </c:extLst>
          </c:dPt>
          <c:dPt>
            <c:idx val="9"/>
            <c:invertIfNegative val="0"/>
            <c:bubble3D val="0"/>
            <c:extLst>
              <c:ext xmlns:c16="http://schemas.microsoft.com/office/drawing/2014/chart" uri="{C3380CC4-5D6E-409C-BE32-E72D297353CC}">
                <c16:uniqueId val="{00000001-EC2F-4746-B2B2-FDA794373A2A}"/>
              </c:ext>
            </c:extLst>
          </c:dPt>
          <c:cat>
            <c:strRef>
              <c:f>Sheet1!$B$1:$I$1</c:f>
              <c:strCache>
                <c:ptCount val="8"/>
                <c:pt idx="0">
                  <c:v>Italy</c:v>
                </c:pt>
                <c:pt idx="1">
                  <c:v>Japan</c:v>
                </c:pt>
                <c:pt idx="2">
                  <c:v>France</c:v>
                </c:pt>
                <c:pt idx="3">
                  <c:v>Germany</c:v>
                </c:pt>
                <c:pt idx="4">
                  <c:v>UK</c:v>
                </c:pt>
                <c:pt idx="5">
                  <c:v>Canada</c:v>
                </c:pt>
                <c:pt idx="6">
                  <c:v>USA</c:v>
                </c:pt>
                <c:pt idx="7">
                  <c:v>Australia</c:v>
                </c:pt>
              </c:strCache>
            </c:strRef>
          </c:cat>
          <c:val>
            <c:numRef>
              <c:f>Sheet1!$B$2:$I$2</c:f>
              <c:numCache>
                <c:formatCode>0.0%</c:formatCode>
                <c:ptCount val="8"/>
                <c:pt idx="0">
                  <c:v>8.0000000000000002E-3</c:v>
                </c:pt>
                <c:pt idx="1">
                  <c:v>1.0999999999999999E-2</c:v>
                </c:pt>
                <c:pt idx="2">
                  <c:v>1.6E-2</c:v>
                </c:pt>
                <c:pt idx="3">
                  <c:v>1.7000000000000001E-2</c:v>
                </c:pt>
                <c:pt idx="4">
                  <c:v>0.02</c:v>
                </c:pt>
                <c:pt idx="5">
                  <c:v>2.1999999999999999E-2</c:v>
                </c:pt>
                <c:pt idx="6">
                  <c:v>2.5000000000000001E-2</c:v>
                </c:pt>
                <c:pt idx="7">
                  <c:v>0.03</c:v>
                </c:pt>
              </c:numCache>
            </c:numRef>
          </c:val>
          <c:extLst>
            <c:ext xmlns:c16="http://schemas.microsoft.com/office/drawing/2014/chart" uri="{C3380CC4-5D6E-409C-BE32-E72D297353CC}">
              <c16:uniqueId val="{00000002-EC2F-4746-B2B2-FDA794373A2A}"/>
            </c:ext>
          </c:extLst>
        </c:ser>
        <c:dLbls>
          <c:showLegendKey val="0"/>
          <c:showVal val="0"/>
          <c:showCatName val="0"/>
          <c:showSerName val="0"/>
          <c:showPercent val="0"/>
          <c:showBubbleSize val="0"/>
        </c:dLbls>
        <c:gapWidth val="100"/>
        <c:axId val="141660752"/>
        <c:axId val="1"/>
      </c:barChart>
      <c:catAx>
        <c:axId val="141660752"/>
        <c:scaling>
          <c:orientation val="minMax"/>
        </c:scaling>
        <c:delete val="0"/>
        <c:axPos val="l"/>
        <c:numFmt formatCode="General" sourceLinked="1"/>
        <c:majorTickMark val="out"/>
        <c:minorTickMark val="none"/>
        <c:tickLblPos val="low"/>
        <c:spPr>
          <a:ln w="3788">
            <a:solidFill>
              <a:srgbClr val="000000"/>
            </a:solidFill>
            <a:prstDash val="solid"/>
          </a:ln>
        </c:spPr>
        <c:txPr>
          <a:bodyPr rot="0" vert="horz"/>
          <a:lstStyle/>
          <a:p>
            <a:pPr>
              <a:defRPr sz="1000" b="1" i="0" u="none" strike="noStrike" baseline="0">
                <a:solidFill>
                  <a:srgbClr val="000000"/>
                </a:solidFill>
                <a:latin typeface="Arial"/>
                <a:ea typeface="Arial"/>
                <a:cs typeface="Arial"/>
              </a:defRPr>
            </a:pPr>
            <a:endParaRPr lang="en-US"/>
          </a:p>
        </c:txPr>
        <c:crossAx val="1"/>
        <c:crosses val="autoZero"/>
        <c:auto val="1"/>
        <c:lblAlgn val="ctr"/>
        <c:lblOffset val="100"/>
        <c:noMultiLvlLbl val="0"/>
      </c:catAx>
      <c:valAx>
        <c:axId val="1"/>
        <c:scaling>
          <c:orientation val="minMax"/>
        </c:scaling>
        <c:delete val="0"/>
        <c:axPos val="b"/>
        <c:majorGridlines>
          <c:spPr>
            <a:ln w="3788">
              <a:solidFill>
                <a:srgbClr val="000000"/>
              </a:solidFill>
              <a:prstDash val="solid"/>
            </a:ln>
          </c:spPr>
        </c:majorGridlines>
        <c:numFmt formatCode="0.0%" sourceLinked="0"/>
        <c:majorTickMark val="out"/>
        <c:minorTickMark val="none"/>
        <c:tickLblPos val="low"/>
        <c:spPr>
          <a:ln w="3788">
            <a:solidFill>
              <a:srgbClr val="000000"/>
            </a:solidFill>
            <a:prstDash val="solid"/>
          </a:ln>
        </c:spPr>
        <c:txPr>
          <a:bodyPr rot="0" vert="horz"/>
          <a:lstStyle/>
          <a:p>
            <a:pPr>
              <a:defRPr sz="1000" b="1" i="0" u="none" strike="noStrike" baseline="0">
                <a:solidFill>
                  <a:srgbClr val="000000"/>
                </a:solidFill>
                <a:latin typeface="Arial"/>
                <a:ea typeface="Arial"/>
                <a:cs typeface="Arial"/>
              </a:defRPr>
            </a:pPr>
            <a:endParaRPr lang="en-US"/>
          </a:p>
        </c:txPr>
        <c:crossAx val="141660752"/>
        <c:crosses val="autoZero"/>
        <c:crossBetween val="between"/>
      </c:valAx>
      <c:spPr>
        <a:noFill/>
        <a:ln w="3788">
          <a:solidFill>
            <a:srgbClr val="000000"/>
          </a:solidFill>
          <a:prstDash val="solid"/>
        </a:ln>
      </c:spPr>
    </c:plotArea>
    <c:plotVisOnly val="1"/>
    <c:dispBlanksAs val="gap"/>
    <c:showDLblsOverMax val="0"/>
  </c:chart>
  <c:spPr>
    <a:noFill/>
    <a:ln>
      <a:noFill/>
    </a:ln>
  </c:spPr>
  <c:txPr>
    <a:bodyPr/>
    <a:lstStyle/>
    <a:p>
      <a:pPr>
        <a:defRPr sz="453" b="1" i="0" u="none" strike="noStrike" baseline="0">
          <a:solidFill>
            <a:srgbClr val="000000"/>
          </a:solidFill>
          <a:latin typeface="Arial"/>
          <a:ea typeface="Arial"/>
          <a:cs typeface="Arial"/>
        </a:defRPr>
      </a:pPr>
      <a:endParaRPr lang="en-US"/>
    </a:p>
  </c:txPr>
  <c:externalData r:id="rId1">
    <c:autoUpdate val="0"/>
  </c:externalData>
  <c:userShapes r:id="rId2"/>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b="1" i="0" u="none" strike="noStrike" baseline="0">
                <a:solidFill>
                  <a:srgbClr val="000000"/>
                </a:solidFill>
                <a:latin typeface="Arial"/>
                <a:ea typeface="Arial"/>
                <a:cs typeface="Arial"/>
              </a:defRPr>
            </a:pPr>
            <a:r>
              <a:rPr lang="en-US" sz="1200"/>
              <a:t>Disposable</a:t>
            </a:r>
            <a:r>
              <a:rPr lang="en-US" sz="1200" baseline="0"/>
              <a:t> Income Per Household</a:t>
            </a:r>
          </a:p>
          <a:p>
            <a:pPr>
              <a:defRPr sz="1200" b="1" i="0" u="none" strike="noStrike" baseline="0">
                <a:solidFill>
                  <a:srgbClr val="000000"/>
                </a:solidFill>
                <a:latin typeface="Arial"/>
                <a:ea typeface="Arial"/>
                <a:cs typeface="Arial"/>
              </a:defRPr>
            </a:pPr>
            <a:r>
              <a:rPr lang="en-US" sz="1200" baseline="0"/>
              <a:t>(US$)</a:t>
            </a:r>
            <a:endParaRPr lang="en-US" sz="1200"/>
          </a:p>
        </c:rich>
      </c:tx>
      <c:layout>
        <c:manualLayout>
          <c:xMode val="edge"/>
          <c:yMode val="edge"/>
          <c:x val="0.20103188005826764"/>
          <c:y val="3.1781405764646385E-3"/>
        </c:manualLayout>
      </c:layout>
      <c:overlay val="0"/>
      <c:spPr>
        <a:noFill/>
        <a:ln w="30302">
          <a:noFill/>
        </a:ln>
      </c:spPr>
    </c:title>
    <c:autoTitleDeleted val="0"/>
    <c:plotArea>
      <c:layout>
        <c:manualLayout>
          <c:layoutTarget val="inner"/>
          <c:xMode val="edge"/>
          <c:yMode val="edge"/>
          <c:x val="0.14864864864864899"/>
          <c:y val="0.17591201329191652"/>
          <c:w val="0.85585585585585611"/>
          <c:h val="0.71582063136603336"/>
        </c:manualLayout>
      </c:layout>
      <c:barChart>
        <c:barDir val="bar"/>
        <c:grouping val="clustered"/>
        <c:varyColors val="0"/>
        <c:ser>
          <c:idx val="0"/>
          <c:order val="0"/>
          <c:tx>
            <c:strRef>
              <c:f>Sheet1!$A$2</c:f>
              <c:strCache>
                <c:ptCount val="1"/>
                <c:pt idx="0">
                  <c:v>US$</c:v>
                </c:pt>
              </c:strCache>
            </c:strRef>
          </c:tx>
          <c:spPr>
            <a:solidFill>
              <a:srgbClr val="002060"/>
            </a:solidFill>
            <a:ln w="30302">
              <a:noFill/>
            </a:ln>
          </c:spPr>
          <c:invertIfNegative val="0"/>
          <c:dPt>
            <c:idx val="8"/>
            <c:invertIfNegative val="0"/>
            <c:bubble3D val="0"/>
            <c:extLst>
              <c:ext xmlns:c16="http://schemas.microsoft.com/office/drawing/2014/chart" uri="{C3380CC4-5D6E-409C-BE32-E72D297353CC}">
                <c16:uniqueId val="{00000000-31EC-4240-B963-FE8411941510}"/>
              </c:ext>
            </c:extLst>
          </c:dPt>
          <c:dPt>
            <c:idx val="9"/>
            <c:invertIfNegative val="0"/>
            <c:bubble3D val="0"/>
            <c:extLst>
              <c:ext xmlns:c16="http://schemas.microsoft.com/office/drawing/2014/chart" uri="{C3380CC4-5D6E-409C-BE32-E72D297353CC}">
                <c16:uniqueId val="{00000001-31EC-4240-B963-FE8411941510}"/>
              </c:ext>
            </c:extLst>
          </c:dPt>
          <c:cat>
            <c:strRef>
              <c:f>Sheet1!$B$1:$I$1</c:f>
              <c:strCache>
                <c:ptCount val="8"/>
                <c:pt idx="0">
                  <c:v>India</c:v>
                </c:pt>
                <c:pt idx="1">
                  <c:v>China</c:v>
                </c:pt>
                <c:pt idx="2">
                  <c:v>Mexico</c:v>
                </c:pt>
                <c:pt idx="3">
                  <c:v>UK</c:v>
                </c:pt>
                <c:pt idx="4">
                  <c:v>Japan</c:v>
                </c:pt>
                <c:pt idx="5">
                  <c:v>Canada</c:v>
                </c:pt>
                <c:pt idx="6">
                  <c:v>Germany</c:v>
                </c:pt>
                <c:pt idx="7">
                  <c:v>USA</c:v>
                </c:pt>
              </c:strCache>
            </c:strRef>
          </c:cat>
          <c:val>
            <c:numRef>
              <c:f>Sheet1!$B$2:$I$2</c:f>
              <c:numCache>
                <c:formatCode>"$"#,##0</c:formatCode>
                <c:ptCount val="8"/>
                <c:pt idx="0">
                  <c:v>5842</c:v>
                </c:pt>
                <c:pt idx="1">
                  <c:v>10957</c:v>
                </c:pt>
                <c:pt idx="2">
                  <c:v>17128</c:v>
                </c:pt>
                <c:pt idx="3">
                  <c:v>31549</c:v>
                </c:pt>
                <c:pt idx="4">
                  <c:v>33262</c:v>
                </c:pt>
                <c:pt idx="5">
                  <c:v>33603</c:v>
                </c:pt>
                <c:pt idx="6">
                  <c:v>38711</c:v>
                </c:pt>
                <c:pt idx="7">
                  <c:v>51046</c:v>
                </c:pt>
              </c:numCache>
            </c:numRef>
          </c:val>
          <c:extLst>
            <c:ext xmlns:c16="http://schemas.microsoft.com/office/drawing/2014/chart" uri="{C3380CC4-5D6E-409C-BE32-E72D297353CC}">
              <c16:uniqueId val="{00000002-31EC-4240-B963-FE8411941510}"/>
            </c:ext>
          </c:extLst>
        </c:ser>
        <c:dLbls>
          <c:showLegendKey val="0"/>
          <c:showVal val="0"/>
          <c:showCatName val="0"/>
          <c:showSerName val="0"/>
          <c:showPercent val="0"/>
          <c:showBubbleSize val="0"/>
        </c:dLbls>
        <c:gapWidth val="100"/>
        <c:axId val="141660752"/>
        <c:axId val="1"/>
      </c:barChart>
      <c:catAx>
        <c:axId val="141660752"/>
        <c:scaling>
          <c:orientation val="minMax"/>
        </c:scaling>
        <c:delete val="0"/>
        <c:axPos val="l"/>
        <c:numFmt formatCode="General" sourceLinked="1"/>
        <c:majorTickMark val="out"/>
        <c:minorTickMark val="none"/>
        <c:tickLblPos val="low"/>
        <c:spPr>
          <a:ln w="3788">
            <a:solidFill>
              <a:srgbClr val="000000"/>
            </a:solidFill>
            <a:prstDash val="solid"/>
          </a:ln>
        </c:spPr>
        <c:txPr>
          <a:bodyPr rot="0" vert="horz"/>
          <a:lstStyle/>
          <a:p>
            <a:pPr>
              <a:defRPr sz="1000" b="1" i="0" u="none" strike="noStrike" baseline="0">
                <a:solidFill>
                  <a:srgbClr val="000000"/>
                </a:solidFill>
                <a:latin typeface="Arial"/>
                <a:ea typeface="Arial"/>
                <a:cs typeface="Arial"/>
              </a:defRPr>
            </a:pPr>
            <a:endParaRPr lang="en-US"/>
          </a:p>
        </c:txPr>
        <c:crossAx val="1"/>
        <c:crosses val="autoZero"/>
        <c:auto val="1"/>
        <c:lblAlgn val="ctr"/>
        <c:lblOffset val="100"/>
        <c:noMultiLvlLbl val="0"/>
      </c:catAx>
      <c:valAx>
        <c:axId val="1"/>
        <c:scaling>
          <c:orientation val="minMax"/>
        </c:scaling>
        <c:delete val="0"/>
        <c:axPos val="b"/>
        <c:majorGridlines>
          <c:spPr>
            <a:ln w="3788">
              <a:solidFill>
                <a:srgbClr val="000000"/>
              </a:solidFill>
              <a:prstDash val="solid"/>
            </a:ln>
          </c:spPr>
        </c:majorGridlines>
        <c:numFmt formatCode="&quot;$&quot;#,##0" sourceLinked="0"/>
        <c:majorTickMark val="out"/>
        <c:minorTickMark val="none"/>
        <c:tickLblPos val="low"/>
        <c:spPr>
          <a:ln w="3788">
            <a:solidFill>
              <a:srgbClr val="000000"/>
            </a:solidFill>
            <a:prstDash val="solid"/>
          </a:ln>
        </c:spPr>
        <c:txPr>
          <a:bodyPr rot="0" vert="horz"/>
          <a:lstStyle/>
          <a:p>
            <a:pPr>
              <a:defRPr sz="1000" b="1" i="0" u="none" strike="noStrike" baseline="0">
                <a:solidFill>
                  <a:srgbClr val="000000"/>
                </a:solidFill>
                <a:latin typeface="Arial"/>
                <a:ea typeface="Arial"/>
                <a:cs typeface="Arial"/>
              </a:defRPr>
            </a:pPr>
            <a:endParaRPr lang="en-US"/>
          </a:p>
        </c:txPr>
        <c:crossAx val="141660752"/>
        <c:crosses val="autoZero"/>
        <c:crossBetween val="between"/>
      </c:valAx>
      <c:spPr>
        <a:noFill/>
        <a:ln w="3788">
          <a:solidFill>
            <a:srgbClr val="000000"/>
          </a:solidFill>
          <a:prstDash val="solid"/>
        </a:ln>
      </c:spPr>
    </c:plotArea>
    <c:plotVisOnly val="1"/>
    <c:dispBlanksAs val="gap"/>
    <c:showDLblsOverMax val="0"/>
  </c:chart>
  <c:spPr>
    <a:noFill/>
    <a:ln>
      <a:noFill/>
    </a:ln>
  </c:spPr>
  <c:txPr>
    <a:bodyPr/>
    <a:lstStyle/>
    <a:p>
      <a:pPr>
        <a:defRPr sz="453" b="1" i="0" u="none" strike="noStrike" baseline="0">
          <a:solidFill>
            <a:srgbClr val="000000"/>
          </a:solidFill>
          <a:latin typeface="Arial"/>
          <a:ea typeface="Arial"/>
          <a:cs typeface="Arial"/>
        </a:defRPr>
      </a:pPr>
      <a:endParaRPr lang="en-US"/>
    </a:p>
  </c:txPr>
  <c:externalData r:id="rId1">
    <c:autoUpdate val="0"/>
  </c:externalData>
  <c:userShapes r:id="rId2"/>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b="1" i="0" u="none" strike="noStrike" baseline="0">
                <a:solidFill>
                  <a:srgbClr val="000000"/>
                </a:solidFill>
                <a:latin typeface="Arial"/>
                <a:ea typeface="Arial"/>
                <a:cs typeface="Arial"/>
              </a:defRPr>
            </a:pPr>
            <a:r>
              <a:rPr lang="en-US" sz="1200"/>
              <a:t>Per</a:t>
            </a:r>
            <a:r>
              <a:rPr lang="en-US" sz="1200" baseline="0"/>
              <a:t> Capita </a:t>
            </a:r>
            <a:r>
              <a:rPr lang="en-US" sz="1200"/>
              <a:t>CO2</a:t>
            </a:r>
            <a:r>
              <a:rPr lang="en-US" sz="1200" baseline="0"/>
              <a:t> Emissions</a:t>
            </a:r>
          </a:p>
          <a:p>
            <a:pPr>
              <a:defRPr sz="1200" b="1" i="0" u="none" strike="noStrike" baseline="0">
                <a:solidFill>
                  <a:srgbClr val="000000"/>
                </a:solidFill>
                <a:latin typeface="Arial"/>
                <a:ea typeface="Arial"/>
                <a:cs typeface="Arial"/>
              </a:defRPr>
            </a:pPr>
            <a:r>
              <a:rPr lang="en-US" sz="1200" baseline="0"/>
              <a:t>(metric tons)</a:t>
            </a:r>
            <a:endParaRPr lang="en-US" sz="1200"/>
          </a:p>
        </c:rich>
      </c:tx>
      <c:layout>
        <c:manualLayout>
          <c:xMode val="edge"/>
          <c:yMode val="edge"/>
          <c:x val="0.28557557590637805"/>
          <c:y val="3.1781405764646385E-3"/>
        </c:manualLayout>
      </c:layout>
      <c:overlay val="0"/>
      <c:spPr>
        <a:noFill/>
        <a:ln w="30302">
          <a:noFill/>
        </a:ln>
      </c:spPr>
    </c:title>
    <c:autoTitleDeleted val="0"/>
    <c:plotArea>
      <c:layout>
        <c:manualLayout>
          <c:layoutTarget val="inner"/>
          <c:xMode val="edge"/>
          <c:yMode val="edge"/>
          <c:x val="0.14864864864864899"/>
          <c:y val="0.17591201329191652"/>
          <c:w val="0.85585585585585611"/>
          <c:h val="0.71582063136603336"/>
        </c:manualLayout>
      </c:layout>
      <c:barChart>
        <c:barDir val="bar"/>
        <c:grouping val="clustered"/>
        <c:varyColors val="0"/>
        <c:ser>
          <c:idx val="0"/>
          <c:order val="0"/>
          <c:tx>
            <c:strRef>
              <c:f>Sheet1!$A$2</c:f>
              <c:strCache>
                <c:ptCount val="1"/>
                <c:pt idx="0">
                  <c:v>2014</c:v>
                </c:pt>
              </c:strCache>
            </c:strRef>
          </c:tx>
          <c:spPr>
            <a:solidFill>
              <a:srgbClr val="002060"/>
            </a:solidFill>
            <a:ln w="30302">
              <a:noFill/>
            </a:ln>
          </c:spPr>
          <c:invertIfNegative val="0"/>
          <c:dPt>
            <c:idx val="8"/>
            <c:invertIfNegative val="0"/>
            <c:bubble3D val="0"/>
            <c:extLst>
              <c:ext xmlns:c16="http://schemas.microsoft.com/office/drawing/2014/chart" uri="{C3380CC4-5D6E-409C-BE32-E72D297353CC}">
                <c16:uniqueId val="{00000000-2D37-E248-BED4-AF0332426BA8}"/>
              </c:ext>
            </c:extLst>
          </c:dPt>
          <c:dPt>
            <c:idx val="9"/>
            <c:invertIfNegative val="0"/>
            <c:bubble3D val="0"/>
            <c:extLst>
              <c:ext xmlns:c16="http://schemas.microsoft.com/office/drawing/2014/chart" uri="{C3380CC4-5D6E-409C-BE32-E72D297353CC}">
                <c16:uniqueId val="{00000001-2D37-E248-BED4-AF0332426BA8}"/>
              </c:ext>
            </c:extLst>
          </c:dPt>
          <c:cat>
            <c:strRef>
              <c:f>Sheet1!$B$1:$I$1</c:f>
              <c:strCache>
                <c:ptCount val="8"/>
                <c:pt idx="0">
                  <c:v>India</c:v>
                </c:pt>
                <c:pt idx="1">
                  <c:v>China</c:v>
                </c:pt>
                <c:pt idx="2">
                  <c:v>Germany</c:v>
                </c:pt>
                <c:pt idx="3">
                  <c:v>Japan</c:v>
                </c:pt>
                <c:pt idx="4">
                  <c:v>Russia</c:v>
                </c:pt>
                <c:pt idx="5">
                  <c:v>Canada</c:v>
                </c:pt>
                <c:pt idx="6">
                  <c:v>Australia</c:v>
                </c:pt>
                <c:pt idx="7">
                  <c:v>USA</c:v>
                </c:pt>
              </c:strCache>
            </c:strRef>
          </c:cat>
          <c:val>
            <c:numRef>
              <c:f>Sheet1!$B$2:$I$2</c:f>
              <c:numCache>
                <c:formatCode>0.0</c:formatCode>
                <c:ptCount val="8"/>
                <c:pt idx="0">
                  <c:v>1.7</c:v>
                </c:pt>
                <c:pt idx="1">
                  <c:v>7.5</c:v>
                </c:pt>
                <c:pt idx="2">
                  <c:v>8.9</c:v>
                </c:pt>
                <c:pt idx="3">
                  <c:v>9.5</c:v>
                </c:pt>
                <c:pt idx="4">
                  <c:v>11.9</c:v>
                </c:pt>
                <c:pt idx="5">
                  <c:v>15.2</c:v>
                </c:pt>
                <c:pt idx="6">
                  <c:v>15.4</c:v>
                </c:pt>
                <c:pt idx="7">
                  <c:v>16.5</c:v>
                </c:pt>
              </c:numCache>
            </c:numRef>
          </c:val>
          <c:extLst>
            <c:ext xmlns:c16="http://schemas.microsoft.com/office/drawing/2014/chart" uri="{C3380CC4-5D6E-409C-BE32-E72D297353CC}">
              <c16:uniqueId val="{00000002-2D37-E248-BED4-AF0332426BA8}"/>
            </c:ext>
          </c:extLst>
        </c:ser>
        <c:dLbls>
          <c:showLegendKey val="0"/>
          <c:showVal val="0"/>
          <c:showCatName val="0"/>
          <c:showSerName val="0"/>
          <c:showPercent val="0"/>
          <c:showBubbleSize val="0"/>
        </c:dLbls>
        <c:gapWidth val="100"/>
        <c:axId val="141660752"/>
        <c:axId val="1"/>
      </c:barChart>
      <c:catAx>
        <c:axId val="141660752"/>
        <c:scaling>
          <c:orientation val="minMax"/>
        </c:scaling>
        <c:delete val="0"/>
        <c:axPos val="l"/>
        <c:numFmt formatCode="General" sourceLinked="1"/>
        <c:majorTickMark val="out"/>
        <c:minorTickMark val="none"/>
        <c:tickLblPos val="low"/>
        <c:spPr>
          <a:ln w="3788">
            <a:solidFill>
              <a:srgbClr val="000000"/>
            </a:solidFill>
            <a:prstDash val="solid"/>
          </a:ln>
        </c:spPr>
        <c:txPr>
          <a:bodyPr rot="0" vert="horz"/>
          <a:lstStyle/>
          <a:p>
            <a:pPr>
              <a:defRPr sz="1000" b="1" i="0" u="none" strike="noStrike" baseline="0">
                <a:solidFill>
                  <a:srgbClr val="000000"/>
                </a:solidFill>
                <a:latin typeface="Arial"/>
                <a:ea typeface="Arial"/>
                <a:cs typeface="Arial"/>
              </a:defRPr>
            </a:pPr>
            <a:endParaRPr lang="en-US"/>
          </a:p>
        </c:txPr>
        <c:crossAx val="1"/>
        <c:crosses val="autoZero"/>
        <c:auto val="1"/>
        <c:lblAlgn val="ctr"/>
        <c:lblOffset val="100"/>
        <c:noMultiLvlLbl val="0"/>
      </c:catAx>
      <c:valAx>
        <c:axId val="1"/>
        <c:scaling>
          <c:orientation val="minMax"/>
        </c:scaling>
        <c:delete val="0"/>
        <c:axPos val="b"/>
        <c:majorGridlines>
          <c:spPr>
            <a:ln w="3788">
              <a:solidFill>
                <a:srgbClr val="000000"/>
              </a:solidFill>
              <a:prstDash val="solid"/>
            </a:ln>
          </c:spPr>
        </c:majorGridlines>
        <c:numFmt formatCode="#,##0" sourceLinked="0"/>
        <c:majorTickMark val="out"/>
        <c:minorTickMark val="none"/>
        <c:tickLblPos val="low"/>
        <c:spPr>
          <a:ln w="3788">
            <a:solidFill>
              <a:srgbClr val="000000"/>
            </a:solidFill>
            <a:prstDash val="solid"/>
          </a:ln>
        </c:spPr>
        <c:txPr>
          <a:bodyPr rot="0" vert="horz"/>
          <a:lstStyle/>
          <a:p>
            <a:pPr>
              <a:defRPr sz="1000" b="1" i="0" u="none" strike="noStrike" baseline="0">
                <a:solidFill>
                  <a:srgbClr val="000000"/>
                </a:solidFill>
                <a:latin typeface="Arial"/>
                <a:ea typeface="Arial"/>
                <a:cs typeface="Arial"/>
              </a:defRPr>
            </a:pPr>
            <a:endParaRPr lang="en-US"/>
          </a:p>
        </c:txPr>
        <c:crossAx val="141660752"/>
        <c:crosses val="autoZero"/>
        <c:crossBetween val="between"/>
      </c:valAx>
      <c:spPr>
        <a:noFill/>
        <a:ln w="3788">
          <a:solidFill>
            <a:srgbClr val="000000"/>
          </a:solidFill>
          <a:prstDash val="solid"/>
        </a:ln>
      </c:spPr>
    </c:plotArea>
    <c:plotVisOnly val="1"/>
    <c:dispBlanksAs val="gap"/>
    <c:showDLblsOverMax val="0"/>
  </c:chart>
  <c:spPr>
    <a:noFill/>
    <a:ln>
      <a:noFill/>
    </a:ln>
  </c:spPr>
  <c:txPr>
    <a:bodyPr/>
    <a:lstStyle/>
    <a:p>
      <a:pPr>
        <a:defRPr sz="453" b="1" i="0" u="none" strike="noStrike" baseline="0">
          <a:solidFill>
            <a:srgbClr val="000000"/>
          </a:solidFill>
          <a:latin typeface="Arial"/>
          <a:ea typeface="Arial"/>
          <a:cs typeface="Arial"/>
        </a:defRPr>
      </a:pPr>
      <a:endParaRPr lang="en-US"/>
    </a:p>
  </c:txPr>
  <c:externalData r:id="rId1">
    <c:autoUpdate val="0"/>
  </c:externalData>
  <c:userShapes r:id="rId2"/>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ctr" rtl="0">
              <a:defRPr sz="1200" b="1" i="0" u="none" strike="noStrike" baseline="0">
                <a:solidFill>
                  <a:srgbClr val="000000"/>
                </a:solidFill>
                <a:latin typeface="Arial"/>
                <a:ea typeface="Arial"/>
                <a:cs typeface="Arial"/>
              </a:defRPr>
            </a:pPr>
            <a:r>
              <a:rPr lang="en-US" sz="1200"/>
              <a:t>Risk Measurements</a:t>
            </a:r>
          </a:p>
        </c:rich>
      </c:tx>
      <c:layout>
        <c:manualLayout>
          <c:xMode val="edge"/>
          <c:yMode val="edge"/>
          <c:x val="0.36332967967072299"/>
          <c:y val="7.340701522529941E-2"/>
        </c:manualLayout>
      </c:layout>
      <c:overlay val="0"/>
      <c:spPr>
        <a:noFill/>
        <a:ln w="24384">
          <a:noFill/>
        </a:ln>
      </c:spPr>
    </c:title>
    <c:autoTitleDeleted val="0"/>
    <c:view3D>
      <c:rotX val="15"/>
      <c:hPercent val="158"/>
      <c:rotY val="20"/>
      <c:depthPercent val="100"/>
      <c:rAngAx val="1"/>
    </c:view3D>
    <c:floor>
      <c:thickness val="0"/>
      <c:spPr>
        <a:solidFill>
          <a:srgbClr val="C0C0C0"/>
        </a:solidFill>
        <a:ln w="3175">
          <a:solidFill>
            <a:srgbClr val="000000"/>
          </a:solidFill>
          <a:prstDash val="solid"/>
        </a:ln>
      </c:spPr>
    </c:floor>
    <c:sideWall>
      <c:thickness val="0"/>
      <c:spPr>
        <a:noFill/>
        <a:ln w="12700">
          <a:solidFill>
            <a:srgbClr val="000000"/>
          </a:solidFill>
          <a:prstDash val="solid"/>
        </a:ln>
      </c:spPr>
    </c:sideWall>
    <c:backWall>
      <c:thickness val="0"/>
      <c:spPr>
        <a:noFill/>
        <a:ln w="12700">
          <a:solidFill>
            <a:srgbClr val="000000"/>
          </a:solidFill>
          <a:prstDash val="solid"/>
        </a:ln>
      </c:spPr>
    </c:backWall>
    <c:plotArea>
      <c:layout>
        <c:manualLayout>
          <c:layoutTarget val="inner"/>
          <c:xMode val="edge"/>
          <c:yMode val="edge"/>
          <c:x val="0.30476198997852505"/>
          <c:y val="9.730229566741791E-2"/>
          <c:w val="0.65873009126700111"/>
          <c:h val="0.82595892520593706"/>
        </c:manualLayout>
      </c:layout>
      <c:bar3DChart>
        <c:barDir val="bar"/>
        <c:grouping val="clustered"/>
        <c:varyColors val="0"/>
        <c:ser>
          <c:idx val="0"/>
          <c:order val="0"/>
          <c:tx>
            <c:strRef>
              <c:f>Sheet1!$A$2</c:f>
              <c:strCache>
                <c:ptCount val="1"/>
                <c:pt idx="0">
                  <c:v>Rating</c:v>
                </c:pt>
              </c:strCache>
            </c:strRef>
          </c:tx>
          <c:spPr>
            <a:solidFill>
              <a:srgbClr val="969696"/>
            </a:solidFill>
            <a:ln w="24384">
              <a:noFill/>
            </a:ln>
          </c:spPr>
          <c:invertIfNegative val="0"/>
          <c:cat>
            <c:strRef>
              <c:f>Sheet1!$B$1:$K$1</c:f>
              <c:strCache>
                <c:ptCount val="10"/>
                <c:pt idx="0">
                  <c:v>Budget Risk</c:v>
                </c:pt>
                <c:pt idx="1">
                  <c:v>Trade Risk</c:v>
                </c:pt>
                <c:pt idx="2">
                  <c:v>Regulatory Risk</c:v>
                </c:pt>
                <c:pt idx="3">
                  <c:v>Credit Risk</c:v>
                </c:pt>
                <c:pt idx="4">
                  <c:v>Sector Risk</c:v>
                </c:pt>
                <c:pt idx="5">
                  <c:v>Investment Risk</c:v>
                </c:pt>
                <c:pt idx="6">
                  <c:v>Labor Risk</c:v>
                </c:pt>
                <c:pt idx="7">
                  <c:v>Currency Risk</c:v>
                </c:pt>
                <c:pt idx="8">
                  <c:v>Inflation/Deflation Risk</c:v>
                </c:pt>
                <c:pt idx="9">
                  <c:v>Recession Risk</c:v>
                </c:pt>
              </c:strCache>
            </c:strRef>
          </c:cat>
          <c:val>
            <c:numRef>
              <c:f>Sheet1!$B$2:$K$2</c:f>
              <c:numCache>
                <c:formatCode>0.0</c:formatCode>
                <c:ptCount val="10"/>
                <c:pt idx="0">
                  <c:v>8</c:v>
                </c:pt>
                <c:pt idx="1">
                  <c:v>5.5</c:v>
                </c:pt>
                <c:pt idx="2">
                  <c:v>1</c:v>
                </c:pt>
                <c:pt idx="3">
                  <c:v>0.5</c:v>
                </c:pt>
                <c:pt idx="4">
                  <c:v>8</c:v>
                </c:pt>
                <c:pt idx="5">
                  <c:v>1</c:v>
                </c:pt>
                <c:pt idx="6">
                  <c:v>6.5</c:v>
                </c:pt>
                <c:pt idx="7">
                  <c:v>1</c:v>
                </c:pt>
                <c:pt idx="8">
                  <c:v>7</c:v>
                </c:pt>
                <c:pt idx="9">
                  <c:v>4.5</c:v>
                </c:pt>
              </c:numCache>
            </c:numRef>
          </c:val>
          <c:extLst>
            <c:ext xmlns:c16="http://schemas.microsoft.com/office/drawing/2014/chart" uri="{C3380CC4-5D6E-409C-BE32-E72D297353CC}">
              <c16:uniqueId val="{00000000-2CFE-404A-A0E1-77BD09599D5B}"/>
            </c:ext>
          </c:extLst>
        </c:ser>
        <c:dLbls>
          <c:showLegendKey val="0"/>
          <c:showVal val="0"/>
          <c:showCatName val="0"/>
          <c:showSerName val="0"/>
          <c:showPercent val="0"/>
          <c:showBubbleSize val="0"/>
        </c:dLbls>
        <c:gapWidth val="150"/>
        <c:gapDepth val="0"/>
        <c:shape val="box"/>
        <c:axId val="291852143"/>
        <c:axId val="1"/>
        <c:axId val="0"/>
      </c:bar3DChart>
      <c:catAx>
        <c:axId val="291852143"/>
        <c:scaling>
          <c:orientation val="minMax"/>
        </c:scaling>
        <c:delete val="0"/>
        <c:axPos val="l"/>
        <c:numFmt formatCode="General" sourceLinked="1"/>
        <c:majorTickMark val="out"/>
        <c:minorTickMark val="none"/>
        <c:tickLblPos val="low"/>
        <c:spPr>
          <a:ln w="3048">
            <a:solidFill>
              <a:srgbClr val="000000"/>
            </a:solidFill>
            <a:prstDash val="solid"/>
          </a:ln>
        </c:spPr>
        <c:txPr>
          <a:bodyPr rot="0" vert="horz"/>
          <a:lstStyle/>
          <a:p>
            <a:pPr>
              <a:defRPr sz="900" b="1" i="0" u="none" strike="noStrike" baseline="0">
                <a:solidFill>
                  <a:srgbClr val="000000"/>
                </a:solidFill>
                <a:latin typeface="Arial"/>
                <a:ea typeface="Arial"/>
                <a:cs typeface="Arial"/>
              </a:defRPr>
            </a:pPr>
            <a:endParaRPr lang="en-US"/>
          </a:p>
        </c:txPr>
        <c:crossAx val="1"/>
        <c:crosses val="autoZero"/>
        <c:auto val="1"/>
        <c:lblAlgn val="ctr"/>
        <c:lblOffset val="100"/>
        <c:tickLblSkip val="1"/>
        <c:tickMarkSkip val="1"/>
        <c:noMultiLvlLbl val="0"/>
      </c:catAx>
      <c:valAx>
        <c:axId val="1"/>
        <c:scaling>
          <c:orientation val="minMax"/>
          <c:max val="10"/>
          <c:min val="0"/>
        </c:scaling>
        <c:delete val="0"/>
        <c:axPos val="b"/>
        <c:majorGridlines>
          <c:spPr>
            <a:ln w="3048">
              <a:solidFill>
                <a:srgbClr val="000000"/>
              </a:solidFill>
              <a:prstDash val="solid"/>
            </a:ln>
          </c:spPr>
        </c:majorGridlines>
        <c:numFmt formatCode="0" sourceLinked="0"/>
        <c:majorTickMark val="out"/>
        <c:minorTickMark val="none"/>
        <c:tickLblPos val="nextTo"/>
        <c:spPr>
          <a:ln w="3048">
            <a:solidFill>
              <a:srgbClr val="000000"/>
            </a:solidFill>
            <a:prstDash val="solid"/>
          </a:ln>
        </c:spPr>
        <c:txPr>
          <a:bodyPr rot="0" vert="horz"/>
          <a:lstStyle/>
          <a:p>
            <a:pPr>
              <a:defRPr sz="900" b="1" i="0" u="none" strike="noStrike" baseline="0">
                <a:solidFill>
                  <a:srgbClr val="000000"/>
                </a:solidFill>
                <a:latin typeface="Arial"/>
                <a:ea typeface="Arial"/>
                <a:cs typeface="Arial"/>
              </a:defRPr>
            </a:pPr>
            <a:endParaRPr lang="en-US"/>
          </a:p>
        </c:txPr>
        <c:crossAx val="291852143"/>
        <c:crosses val="autoZero"/>
        <c:crossBetween val="between"/>
        <c:majorUnit val="1"/>
      </c:valAx>
      <c:spPr>
        <a:noFill/>
        <a:ln w="24384">
          <a:noFill/>
        </a:ln>
      </c:spPr>
    </c:plotArea>
    <c:plotVisOnly val="1"/>
    <c:dispBlanksAs val="gap"/>
    <c:showDLblsOverMax val="0"/>
  </c:chart>
  <c:spPr>
    <a:noFill/>
    <a:ln>
      <a:noFill/>
    </a:ln>
  </c:spPr>
  <c:txPr>
    <a:bodyPr/>
    <a:lstStyle/>
    <a:p>
      <a:pPr>
        <a:defRPr sz="1296" b="1" i="0" u="none" strike="noStrike" baseline="0">
          <a:solidFill>
            <a:srgbClr val="000000"/>
          </a:solidFill>
          <a:latin typeface="Arial"/>
          <a:ea typeface="Arial"/>
          <a:cs typeface="Arial"/>
        </a:defRPr>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96" b="1" i="0" u="none" strike="noStrike" baseline="0">
                <a:solidFill>
                  <a:srgbClr val="000000"/>
                </a:solidFill>
                <a:latin typeface="Arial"/>
                <a:ea typeface="Arial"/>
                <a:cs typeface="Arial"/>
              </a:defRPr>
            </a:pPr>
            <a:r>
              <a:rPr lang="en-US"/>
              <a:t>Total Population</a:t>
            </a:r>
          </a:p>
        </c:rich>
      </c:tx>
      <c:layout>
        <c:manualLayout>
          <c:xMode val="edge"/>
          <c:yMode val="edge"/>
          <c:x val="0.33836858006042297"/>
          <c:y val="2.1341463414634148E-2"/>
        </c:manualLayout>
      </c:layout>
      <c:overlay val="0"/>
      <c:spPr>
        <a:noFill/>
        <a:ln w="25325">
          <a:noFill/>
        </a:ln>
      </c:spPr>
    </c:title>
    <c:autoTitleDeleted val="0"/>
    <c:view3D>
      <c:rotX val="15"/>
      <c:hPercent val="87"/>
      <c:rotY val="20"/>
      <c:depthPercent val="100"/>
      <c:rAngAx val="1"/>
    </c:view3D>
    <c:floor>
      <c:thickness val="0"/>
      <c:spPr>
        <a:solidFill>
          <a:srgbClr val="C0C0C0"/>
        </a:solidFill>
        <a:ln w="3175">
          <a:solidFill>
            <a:srgbClr val="000000"/>
          </a:solidFill>
          <a:prstDash val="solid"/>
        </a:ln>
      </c:spPr>
    </c:floor>
    <c:sideWall>
      <c:thickness val="0"/>
      <c:spPr>
        <a:noFill/>
        <a:ln w="12700">
          <a:solidFill>
            <a:srgbClr val="000000"/>
          </a:solidFill>
          <a:prstDash val="solid"/>
        </a:ln>
      </c:spPr>
    </c:sideWall>
    <c:backWall>
      <c:thickness val="0"/>
      <c:spPr>
        <a:noFill/>
        <a:ln w="12700">
          <a:solidFill>
            <a:srgbClr val="000000"/>
          </a:solidFill>
          <a:prstDash val="solid"/>
        </a:ln>
      </c:spPr>
    </c:backWall>
    <c:plotArea>
      <c:layout>
        <c:manualLayout>
          <c:layoutTarget val="inner"/>
          <c:xMode val="edge"/>
          <c:yMode val="edge"/>
          <c:x val="0.20543806646525681"/>
          <c:y val="0.15548780487804878"/>
          <c:w val="0.77039274924471302"/>
          <c:h val="0.75609756097560976"/>
        </c:manualLayout>
      </c:layout>
      <c:bar3DChart>
        <c:barDir val="col"/>
        <c:grouping val="clustered"/>
        <c:varyColors val="0"/>
        <c:ser>
          <c:idx val="0"/>
          <c:order val="0"/>
          <c:tx>
            <c:strRef>
              <c:f>Sheet1!$A$2</c:f>
              <c:strCache>
                <c:ptCount val="1"/>
                <c:pt idx="0">
                  <c:v>Pop.</c:v>
                </c:pt>
              </c:strCache>
            </c:strRef>
          </c:tx>
          <c:spPr>
            <a:solidFill>
              <a:srgbClr val="333333"/>
            </a:solidFill>
            <a:ln w="25325">
              <a:noFill/>
            </a:ln>
          </c:spPr>
          <c:invertIfNegative val="0"/>
          <c:cat>
            <c:numRef>
              <c:f>Sheet1!$B$1:$L$1</c:f>
              <c:numCache>
                <c:formatCode>General</c:formatCode>
                <c:ptCount val="11"/>
                <c:pt idx="0">
                  <c:v>1970</c:v>
                </c:pt>
                <c:pt idx="1">
                  <c:v>1980</c:v>
                </c:pt>
                <c:pt idx="2">
                  <c:v>1990</c:v>
                </c:pt>
                <c:pt idx="3">
                  <c:v>2000</c:v>
                </c:pt>
                <c:pt idx="4">
                  <c:v>2010</c:v>
                </c:pt>
                <c:pt idx="5">
                  <c:v>2020</c:v>
                </c:pt>
                <c:pt idx="6">
                  <c:v>2030</c:v>
                </c:pt>
                <c:pt idx="7">
                  <c:v>2040</c:v>
                </c:pt>
                <c:pt idx="8">
                  <c:v>2050</c:v>
                </c:pt>
                <c:pt idx="9">
                  <c:v>2060</c:v>
                </c:pt>
                <c:pt idx="10">
                  <c:v>2070</c:v>
                </c:pt>
              </c:numCache>
            </c:numRef>
          </c:cat>
          <c:val>
            <c:numRef>
              <c:f>Sheet1!$B$2:$L$2</c:f>
              <c:numCache>
                <c:formatCode>#,##0</c:formatCode>
                <c:ptCount val="11"/>
                <c:pt idx="0">
                  <c:v>209513000</c:v>
                </c:pt>
                <c:pt idx="1">
                  <c:v>229476000</c:v>
                </c:pt>
                <c:pt idx="2">
                  <c:v>252120000</c:v>
                </c:pt>
                <c:pt idx="3">
                  <c:v>281711000</c:v>
                </c:pt>
                <c:pt idx="4">
                  <c:v>309011000</c:v>
                </c:pt>
                <c:pt idx="5">
                  <c:v>331003000</c:v>
                </c:pt>
                <c:pt idx="6">
                  <c:v>349642000</c:v>
                </c:pt>
                <c:pt idx="7">
                  <c:v>366572000</c:v>
                </c:pt>
                <c:pt idx="8">
                  <c:v>379419000</c:v>
                </c:pt>
                <c:pt idx="9">
                  <c:v>391495000</c:v>
                </c:pt>
                <c:pt idx="10">
                  <c:v>404174000</c:v>
                </c:pt>
              </c:numCache>
            </c:numRef>
          </c:val>
          <c:extLst>
            <c:ext xmlns:c16="http://schemas.microsoft.com/office/drawing/2014/chart" uri="{C3380CC4-5D6E-409C-BE32-E72D297353CC}">
              <c16:uniqueId val="{00000000-6E70-534F-84E7-E48752552DDB}"/>
            </c:ext>
          </c:extLst>
        </c:ser>
        <c:dLbls>
          <c:showLegendKey val="0"/>
          <c:showVal val="0"/>
          <c:showCatName val="0"/>
          <c:showSerName val="0"/>
          <c:showPercent val="0"/>
          <c:showBubbleSize val="0"/>
        </c:dLbls>
        <c:gapWidth val="150"/>
        <c:gapDepth val="0"/>
        <c:shape val="box"/>
        <c:axId val="577568991"/>
        <c:axId val="1"/>
        <c:axId val="0"/>
      </c:bar3DChart>
      <c:catAx>
        <c:axId val="577568991"/>
        <c:scaling>
          <c:orientation val="minMax"/>
        </c:scaling>
        <c:delete val="0"/>
        <c:axPos val="b"/>
        <c:numFmt formatCode="General" sourceLinked="1"/>
        <c:majorTickMark val="out"/>
        <c:minorTickMark val="none"/>
        <c:tickLblPos val="low"/>
        <c:spPr>
          <a:ln w="3166">
            <a:solidFill>
              <a:srgbClr val="000000"/>
            </a:solidFill>
            <a:prstDash val="solid"/>
          </a:ln>
        </c:spPr>
        <c:txPr>
          <a:bodyPr rot="0" vert="horz"/>
          <a:lstStyle/>
          <a:p>
            <a:pPr>
              <a:defRPr sz="800" b="1" i="0" u="none" strike="noStrike" baseline="0">
                <a:solidFill>
                  <a:srgbClr val="000000"/>
                </a:solidFill>
                <a:latin typeface="Arial"/>
                <a:ea typeface="Arial"/>
                <a:cs typeface="Arial"/>
              </a:defRPr>
            </a:pPr>
            <a:endParaRPr lang="en-US"/>
          </a:p>
        </c:txPr>
        <c:crossAx val="1"/>
        <c:crosses val="autoZero"/>
        <c:auto val="1"/>
        <c:lblAlgn val="ctr"/>
        <c:lblOffset val="100"/>
        <c:tickMarkSkip val="1"/>
        <c:noMultiLvlLbl val="0"/>
      </c:catAx>
      <c:valAx>
        <c:axId val="1"/>
        <c:scaling>
          <c:orientation val="minMax"/>
          <c:min val="0"/>
        </c:scaling>
        <c:delete val="0"/>
        <c:axPos val="l"/>
        <c:majorGridlines>
          <c:spPr>
            <a:ln w="3166">
              <a:solidFill>
                <a:srgbClr val="000000"/>
              </a:solidFill>
              <a:prstDash val="solid"/>
            </a:ln>
          </c:spPr>
        </c:majorGridlines>
        <c:numFmt formatCode="#,##0" sourceLinked="1"/>
        <c:majorTickMark val="out"/>
        <c:minorTickMark val="none"/>
        <c:tickLblPos val="nextTo"/>
        <c:spPr>
          <a:ln w="3166">
            <a:solidFill>
              <a:srgbClr val="000000"/>
            </a:solidFill>
            <a:prstDash val="solid"/>
          </a:ln>
        </c:spPr>
        <c:txPr>
          <a:bodyPr rot="0" vert="horz"/>
          <a:lstStyle/>
          <a:p>
            <a:pPr>
              <a:defRPr sz="1097" b="1" i="0" u="none" strike="noStrike" baseline="0">
                <a:solidFill>
                  <a:srgbClr val="000000"/>
                </a:solidFill>
                <a:latin typeface="Arial"/>
                <a:ea typeface="Arial"/>
                <a:cs typeface="Arial"/>
              </a:defRPr>
            </a:pPr>
            <a:endParaRPr lang="en-US"/>
          </a:p>
        </c:txPr>
        <c:crossAx val="577568991"/>
        <c:crosses val="autoZero"/>
        <c:crossBetween val="between"/>
      </c:valAx>
      <c:spPr>
        <a:noFill/>
        <a:ln w="25325">
          <a:noFill/>
        </a:ln>
      </c:spPr>
    </c:plotArea>
    <c:plotVisOnly val="1"/>
    <c:dispBlanksAs val="gap"/>
    <c:showDLblsOverMax val="0"/>
  </c:chart>
  <c:spPr>
    <a:noFill/>
    <a:ln>
      <a:noFill/>
    </a:ln>
  </c:spPr>
  <c:txPr>
    <a:bodyPr/>
    <a:lstStyle/>
    <a:p>
      <a:pPr>
        <a:defRPr sz="1795" b="1" i="0" u="none" strike="noStrike" baseline="0">
          <a:solidFill>
            <a:srgbClr val="000000"/>
          </a:solidFill>
          <a:latin typeface="Arial"/>
          <a:ea typeface="Arial"/>
          <a:cs typeface="Arial"/>
        </a:defRPr>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96" b="1" i="0" u="none" strike="noStrike" baseline="0">
                <a:solidFill>
                  <a:srgbClr val="000000"/>
                </a:solidFill>
                <a:latin typeface="Arial"/>
                <a:ea typeface="Arial"/>
                <a:cs typeface="Arial"/>
              </a:defRPr>
            </a:pPr>
            <a:r>
              <a:rPr lang="en-US"/>
              <a:t>Working-Age Population</a:t>
            </a:r>
          </a:p>
        </c:rich>
      </c:tx>
      <c:layout>
        <c:manualLayout>
          <c:xMode val="edge"/>
          <c:yMode val="edge"/>
          <c:x val="0.27190332326283989"/>
          <c:y val="2.1341361741547011E-2"/>
        </c:manualLayout>
      </c:layout>
      <c:overlay val="0"/>
      <c:spPr>
        <a:noFill/>
        <a:ln w="25325">
          <a:noFill/>
        </a:ln>
      </c:spPr>
    </c:title>
    <c:autoTitleDeleted val="0"/>
    <c:view3D>
      <c:rotX val="15"/>
      <c:hPercent val="87"/>
      <c:rotY val="20"/>
      <c:depthPercent val="100"/>
      <c:rAngAx val="1"/>
    </c:view3D>
    <c:floor>
      <c:thickness val="0"/>
      <c:spPr>
        <a:solidFill>
          <a:srgbClr val="C0C0C0"/>
        </a:solidFill>
        <a:ln w="3175">
          <a:solidFill>
            <a:srgbClr val="000000"/>
          </a:solidFill>
          <a:prstDash val="solid"/>
        </a:ln>
      </c:spPr>
    </c:floor>
    <c:sideWall>
      <c:thickness val="0"/>
      <c:spPr>
        <a:noFill/>
        <a:ln w="12700">
          <a:solidFill>
            <a:srgbClr val="000000"/>
          </a:solidFill>
          <a:prstDash val="solid"/>
        </a:ln>
      </c:spPr>
    </c:sideWall>
    <c:backWall>
      <c:thickness val="0"/>
      <c:spPr>
        <a:noFill/>
        <a:ln w="12700">
          <a:solidFill>
            <a:srgbClr val="000000"/>
          </a:solidFill>
          <a:prstDash val="solid"/>
        </a:ln>
      </c:spPr>
    </c:backWall>
    <c:plotArea>
      <c:layout>
        <c:manualLayout>
          <c:layoutTarget val="inner"/>
          <c:xMode val="edge"/>
          <c:yMode val="edge"/>
          <c:x val="0.20543806646525681"/>
          <c:y val="0.15548780487804878"/>
          <c:w val="0.77039274924471302"/>
          <c:h val="0.75609756097560976"/>
        </c:manualLayout>
      </c:layout>
      <c:bar3DChart>
        <c:barDir val="col"/>
        <c:grouping val="clustered"/>
        <c:varyColors val="0"/>
        <c:ser>
          <c:idx val="0"/>
          <c:order val="0"/>
          <c:tx>
            <c:strRef>
              <c:f>Sheet1!$A$2</c:f>
              <c:strCache>
                <c:ptCount val="1"/>
                <c:pt idx="0">
                  <c:v>Working-Age</c:v>
                </c:pt>
              </c:strCache>
            </c:strRef>
          </c:tx>
          <c:spPr>
            <a:solidFill>
              <a:srgbClr val="333333"/>
            </a:solidFill>
            <a:ln w="25325">
              <a:noFill/>
            </a:ln>
          </c:spPr>
          <c:invertIfNegative val="0"/>
          <c:cat>
            <c:numRef>
              <c:f>Sheet1!$B$1:$I$1</c:f>
              <c:numCache>
                <c:formatCode>General</c:formatCode>
                <c:ptCount val="8"/>
                <c:pt idx="0">
                  <c:v>2000</c:v>
                </c:pt>
                <c:pt idx="1">
                  <c:v>2010</c:v>
                </c:pt>
                <c:pt idx="2">
                  <c:v>2020</c:v>
                </c:pt>
                <c:pt idx="3">
                  <c:v>2030</c:v>
                </c:pt>
                <c:pt idx="4">
                  <c:v>2040</c:v>
                </c:pt>
                <c:pt idx="5">
                  <c:v>2050</c:v>
                </c:pt>
                <c:pt idx="6">
                  <c:v>2060</c:v>
                </c:pt>
                <c:pt idx="7">
                  <c:v>2070</c:v>
                </c:pt>
              </c:numCache>
            </c:numRef>
          </c:cat>
          <c:val>
            <c:numRef>
              <c:f>Sheet1!$B$2:$I$2</c:f>
              <c:numCache>
                <c:formatCode>#,##0</c:formatCode>
                <c:ptCount val="8"/>
                <c:pt idx="0">
                  <c:v>165891000</c:v>
                </c:pt>
                <c:pt idx="1">
                  <c:v>184264000</c:v>
                </c:pt>
                <c:pt idx="2">
                  <c:v>193900000</c:v>
                </c:pt>
                <c:pt idx="3">
                  <c:v>197026000</c:v>
                </c:pt>
                <c:pt idx="4">
                  <c:v>203180000</c:v>
                </c:pt>
                <c:pt idx="5">
                  <c:v>210049000</c:v>
                </c:pt>
                <c:pt idx="6">
                  <c:v>211937000</c:v>
                </c:pt>
                <c:pt idx="7">
                  <c:v>213898000</c:v>
                </c:pt>
              </c:numCache>
            </c:numRef>
          </c:val>
          <c:extLst>
            <c:ext xmlns:c16="http://schemas.microsoft.com/office/drawing/2014/chart" uri="{C3380CC4-5D6E-409C-BE32-E72D297353CC}">
              <c16:uniqueId val="{00000000-B0E4-0547-A54F-731F676075DA}"/>
            </c:ext>
          </c:extLst>
        </c:ser>
        <c:ser>
          <c:idx val="1"/>
          <c:order val="1"/>
          <c:tx>
            <c:strRef>
              <c:f>Sheet1!$A$3</c:f>
              <c:strCache>
                <c:ptCount val="1"/>
                <c:pt idx="0">
                  <c:v>Non-Working-Age</c:v>
                </c:pt>
              </c:strCache>
            </c:strRef>
          </c:tx>
          <c:invertIfNegative val="0"/>
          <c:cat>
            <c:numRef>
              <c:f>Sheet1!$B$1:$I$1</c:f>
              <c:numCache>
                <c:formatCode>General</c:formatCode>
                <c:ptCount val="8"/>
                <c:pt idx="0">
                  <c:v>2000</c:v>
                </c:pt>
                <c:pt idx="1">
                  <c:v>2010</c:v>
                </c:pt>
                <c:pt idx="2">
                  <c:v>2020</c:v>
                </c:pt>
                <c:pt idx="3">
                  <c:v>2030</c:v>
                </c:pt>
                <c:pt idx="4">
                  <c:v>2040</c:v>
                </c:pt>
                <c:pt idx="5">
                  <c:v>2050</c:v>
                </c:pt>
                <c:pt idx="6">
                  <c:v>2060</c:v>
                </c:pt>
                <c:pt idx="7">
                  <c:v>2070</c:v>
                </c:pt>
              </c:numCache>
            </c:numRef>
          </c:cat>
          <c:val>
            <c:numRef>
              <c:f>Sheet1!$B$3:$I$3</c:f>
              <c:numCache>
                <c:formatCode>#,##0</c:formatCode>
                <c:ptCount val="8"/>
                <c:pt idx="0">
                  <c:v>115819000</c:v>
                </c:pt>
                <c:pt idx="1">
                  <c:v>124746000</c:v>
                </c:pt>
                <c:pt idx="2">
                  <c:v>137102000</c:v>
                </c:pt>
                <c:pt idx="3">
                  <c:v>152614000</c:v>
                </c:pt>
                <c:pt idx="4">
                  <c:v>163392000</c:v>
                </c:pt>
                <c:pt idx="5">
                  <c:v>169369000</c:v>
                </c:pt>
                <c:pt idx="6">
                  <c:v>179561000</c:v>
                </c:pt>
                <c:pt idx="7">
                  <c:v>190274000</c:v>
                </c:pt>
              </c:numCache>
            </c:numRef>
          </c:val>
          <c:extLst>
            <c:ext xmlns:c16="http://schemas.microsoft.com/office/drawing/2014/chart" uri="{C3380CC4-5D6E-409C-BE32-E72D297353CC}">
              <c16:uniqueId val="{00000001-B0E4-0547-A54F-731F676075DA}"/>
            </c:ext>
          </c:extLst>
        </c:ser>
        <c:dLbls>
          <c:showLegendKey val="0"/>
          <c:showVal val="0"/>
          <c:showCatName val="0"/>
          <c:showSerName val="0"/>
          <c:showPercent val="0"/>
          <c:showBubbleSize val="0"/>
        </c:dLbls>
        <c:gapWidth val="150"/>
        <c:gapDepth val="0"/>
        <c:shape val="box"/>
        <c:axId val="577568991"/>
        <c:axId val="1"/>
        <c:axId val="0"/>
      </c:bar3DChart>
      <c:catAx>
        <c:axId val="577568991"/>
        <c:scaling>
          <c:orientation val="minMax"/>
        </c:scaling>
        <c:delete val="0"/>
        <c:axPos val="b"/>
        <c:numFmt formatCode="General" sourceLinked="1"/>
        <c:majorTickMark val="out"/>
        <c:minorTickMark val="none"/>
        <c:tickLblPos val="low"/>
        <c:spPr>
          <a:ln w="3166">
            <a:solidFill>
              <a:srgbClr val="000000"/>
            </a:solidFill>
            <a:prstDash val="solid"/>
          </a:ln>
        </c:spPr>
        <c:txPr>
          <a:bodyPr rot="0" vert="horz"/>
          <a:lstStyle/>
          <a:p>
            <a:pPr>
              <a:defRPr sz="800" b="1" i="0" u="none" strike="noStrike" baseline="0">
                <a:solidFill>
                  <a:srgbClr val="000000"/>
                </a:solidFill>
                <a:latin typeface="Arial"/>
                <a:ea typeface="Arial"/>
                <a:cs typeface="Arial"/>
              </a:defRPr>
            </a:pPr>
            <a:endParaRPr lang="en-US"/>
          </a:p>
        </c:txPr>
        <c:crossAx val="1"/>
        <c:crosses val="autoZero"/>
        <c:auto val="1"/>
        <c:lblAlgn val="ctr"/>
        <c:lblOffset val="100"/>
        <c:tickMarkSkip val="1"/>
        <c:noMultiLvlLbl val="0"/>
      </c:catAx>
      <c:valAx>
        <c:axId val="1"/>
        <c:scaling>
          <c:orientation val="minMax"/>
        </c:scaling>
        <c:delete val="0"/>
        <c:axPos val="l"/>
        <c:majorGridlines>
          <c:spPr>
            <a:ln w="3166">
              <a:solidFill>
                <a:srgbClr val="000000"/>
              </a:solidFill>
              <a:prstDash val="solid"/>
            </a:ln>
          </c:spPr>
        </c:majorGridlines>
        <c:numFmt formatCode="#,##0" sourceLinked="1"/>
        <c:majorTickMark val="out"/>
        <c:minorTickMark val="none"/>
        <c:tickLblPos val="nextTo"/>
        <c:spPr>
          <a:ln w="3166">
            <a:solidFill>
              <a:srgbClr val="000000"/>
            </a:solidFill>
            <a:prstDash val="solid"/>
          </a:ln>
        </c:spPr>
        <c:txPr>
          <a:bodyPr rot="0" vert="horz"/>
          <a:lstStyle/>
          <a:p>
            <a:pPr>
              <a:defRPr sz="1097" b="1" i="0" u="none" strike="noStrike" baseline="0">
                <a:solidFill>
                  <a:srgbClr val="000000"/>
                </a:solidFill>
                <a:latin typeface="Arial"/>
                <a:ea typeface="Arial"/>
                <a:cs typeface="Arial"/>
              </a:defRPr>
            </a:pPr>
            <a:endParaRPr lang="en-US"/>
          </a:p>
        </c:txPr>
        <c:crossAx val="577568991"/>
        <c:crosses val="autoZero"/>
        <c:crossBetween val="between"/>
      </c:valAx>
      <c:spPr>
        <a:noFill/>
        <a:ln w="25325">
          <a:noFill/>
        </a:ln>
      </c:spPr>
    </c:plotArea>
    <c:legend>
      <c:legendPos val="r"/>
      <c:layout>
        <c:manualLayout>
          <c:xMode val="edge"/>
          <c:yMode val="edge"/>
          <c:x val="0.35635202321764153"/>
          <c:y val="0.80744286375967711"/>
          <c:w val="0.58926731212979055"/>
          <c:h val="7.1013299808112218E-2"/>
        </c:manualLayout>
      </c:layout>
      <c:overlay val="0"/>
      <c:spPr>
        <a:solidFill>
          <a:schemeClr val="bg1"/>
        </a:solidFill>
        <a:ln>
          <a:solidFill>
            <a:srgbClr val="000000"/>
          </a:solidFill>
        </a:ln>
      </c:spPr>
      <c:txPr>
        <a:bodyPr/>
        <a:lstStyle/>
        <a:p>
          <a:pPr>
            <a:defRPr sz="1000"/>
          </a:pPr>
          <a:endParaRPr lang="en-US"/>
        </a:p>
      </c:txPr>
    </c:legend>
    <c:plotVisOnly val="1"/>
    <c:dispBlanksAs val="gap"/>
    <c:showDLblsOverMax val="0"/>
  </c:chart>
  <c:spPr>
    <a:noFill/>
    <a:ln>
      <a:noFill/>
    </a:ln>
  </c:spPr>
  <c:txPr>
    <a:bodyPr/>
    <a:lstStyle/>
    <a:p>
      <a:pPr>
        <a:defRPr sz="1795" b="1" i="0" u="none" strike="noStrike" baseline="0">
          <a:solidFill>
            <a:srgbClr val="000000"/>
          </a:solidFill>
          <a:latin typeface="Arial"/>
          <a:ea typeface="Arial"/>
          <a:cs typeface="Arial"/>
        </a:defRPr>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1" i="0" u="none" strike="noStrike" baseline="0">
                <a:solidFill>
                  <a:srgbClr val="000000"/>
                </a:solidFill>
                <a:latin typeface="Arial"/>
                <a:ea typeface="Arial"/>
                <a:cs typeface="Arial"/>
              </a:defRPr>
            </a:pPr>
            <a:r>
              <a:rPr lang="en-US" sz="1400" dirty="0"/>
              <a:t>Metropolitan Area Populations</a:t>
            </a:r>
          </a:p>
        </c:rich>
      </c:tx>
      <c:layout>
        <c:manualLayout>
          <c:xMode val="edge"/>
          <c:yMode val="edge"/>
          <c:x val="0.34491280614463071"/>
          <c:y val="0"/>
        </c:manualLayout>
      </c:layout>
      <c:overlay val="0"/>
      <c:spPr>
        <a:noFill/>
        <a:ln w="24366">
          <a:noFill/>
        </a:ln>
      </c:spPr>
    </c:title>
    <c:autoTitleDeleted val="0"/>
    <c:plotArea>
      <c:layout>
        <c:manualLayout>
          <c:layoutTarget val="inner"/>
          <c:xMode val="edge"/>
          <c:yMode val="edge"/>
          <c:x val="0.11683848797250902"/>
          <c:y val="0.14147727272727273"/>
          <c:w val="0.85567010309278313"/>
          <c:h val="0.69886363636363635"/>
        </c:manualLayout>
      </c:layout>
      <c:barChart>
        <c:barDir val="col"/>
        <c:grouping val="clustered"/>
        <c:varyColors val="0"/>
        <c:ser>
          <c:idx val="2"/>
          <c:order val="0"/>
          <c:tx>
            <c:strRef>
              <c:f>Sheet1!$A$2</c:f>
              <c:strCache>
                <c:ptCount val="1"/>
                <c:pt idx="0">
                  <c:v>1950</c:v>
                </c:pt>
              </c:strCache>
            </c:strRef>
          </c:tx>
          <c:spPr>
            <a:solidFill>
              <a:srgbClr val="666699"/>
            </a:solidFill>
            <a:ln w="24366">
              <a:noFill/>
            </a:ln>
          </c:spPr>
          <c:invertIfNegative val="0"/>
          <c:cat>
            <c:strRef>
              <c:f>Sheet1!$B$1:$K$1</c:f>
              <c:strCache>
                <c:ptCount val="10"/>
                <c:pt idx="0">
                  <c:v>Los Angeles</c:v>
                </c:pt>
                <c:pt idx="1">
                  <c:v>San Francisco</c:v>
                </c:pt>
                <c:pt idx="2">
                  <c:v>Seattle</c:v>
                </c:pt>
                <c:pt idx="3">
                  <c:v>Phoenix</c:v>
                </c:pt>
                <c:pt idx="4">
                  <c:v>San Diego</c:v>
                </c:pt>
                <c:pt idx="5">
                  <c:v>Denver</c:v>
                </c:pt>
                <c:pt idx="6">
                  <c:v>Portland</c:v>
                </c:pt>
                <c:pt idx="7">
                  <c:v>Salt Lake City</c:v>
                </c:pt>
                <c:pt idx="8">
                  <c:v>Sacramento</c:v>
                </c:pt>
                <c:pt idx="9">
                  <c:v>Las Vegas</c:v>
                </c:pt>
              </c:strCache>
            </c:strRef>
          </c:cat>
          <c:val>
            <c:numRef>
              <c:f>Sheet1!$B$2:$K$2</c:f>
              <c:numCache>
                <c:formatCode>#,##0</c:formatCode>
                <c:ptCount val="10"/>
                <c:pt idx="0">
                  <c:v>4820000</c:v>
                </c:pt>
                <c:pt idx="1">
                  <c:v>2531000</c:v>
                </c:pt>
                <c:pt idx="2">
                  <c:v>1120000</c:v>
                </c:pt>
                <c:pt idx="3">
                  <c:v>332000</c:v>
                </c:pt>
                <c:pt idx="4">
                  <c:v>557000</c:v>
                </c:pt>
                <c:pt idx="5">
                  <c:v>612000</c:v>
                </c:pt>
                <c:pt idx="6">
                  <c:v>705000</c:v>
                </c:pt>
                <c:pt idx="7">
                  <c:v>358000</c:v>
                </c:pt>
                <c:pt idx="8">
                  <c:v>277000</c:v>
                </c:pt>
                <c:pt idx="9">
                  <c:v>48000</c:v>
                </c:pt>
              </c:numCache>
            </c:numRef>
          </c:val>
          <c:extLst>
            <c:ext xmlns:c16="http://schemas.microsoft.com/office/drawing/2014/chart" uri="{C3380CC4-5D6E-409C-BE32-E72D297353CC}">
              <c16:uniqueId val="{00000000-E631-A047-914A-A0293AD95E1C}"/>
            </c:ext>
          </c:extLst>
        </c:ser>
        <c:ser>
          <c:idx val="3"/>
          <c:order val="1"/>
          <c:tx>
            <c:strRef>
              <c:f>Sheet1!$A$3</c:f>
              <c:strCache>
                <c:ptCount val="1"/>
                <c:pt idx="0">
                  <c:v>2020</c:v>
                </c:pt>
              </c:strCache>
            </c:strRef>
          </c:tx>
          <c:spPr>
            <a:solidFill>
              <a:srgbClr val="969696"/>
            </a:solidFill>
            <a:ln w="24366">
              <a:noFill/>
            </a:ln>
          </c:spPr>
          <c:invertIfNegative val="0"/>
          <c:cat>
            <c:strRef>
              <c:f>Sheet1!$B$1:$K$1</c:f>
              <c:strCache>
                <c:ptCount val="10"/>
                <c:pt idx="0">
                  <c:v>Los Angeles</c:v>
                </c:pt>
                <c:pt idx="1">
                  <c:v>San Francisco</c:v>
                </c:pt>
                <c:pt idx="2">
                  <c:v>Seattle</c:v>
                </c:pt>
                <c:pt idx="3">
                  <c:v>Phoenix</c:v>
                </c:pt>
                <c:pt idx="4">
                  <c:v>San Diego</c:v>
                </c:pt>
                <c:pt idx="5">
                  <c:v>Denver</c:v>
                </c:pt>
                <c:pt idx="6">
                  <c:v>Portland</c:v>
                </c:pt>
                <c:pt idx="7">
                  <c:v>Salt Lake City</c:v>
                </c:pt>
                <c:pt idx="8">
                  <c:v>Sacramento</c:v>
                </c:pt>
                <c:pt idx="9">
                  <c:v>Las Vegas</c:v>
                </c:pt>
              </c:strCache>
            </c:strRef>
          </c:cat>
          <c:val>
            <c:numRef>
              <c:f>Sheet1!$B$3:$K$3</c:f>
              <c:numCache>
                <c:formatCode>#,##0</c:formatCode>
                <c:ptCount val="10"/>
                <c:pt idx="0">
                  <c:v>18644700</c:v>
                </c:pt>
                <c:pt idx="1">
                  <c:v>9714000</c:v>
                </c:pt>
                <c:pt idx="2">
                  <c:v>4953400</c:v>
                </c:pt>
                <c:pt idx="3">
                  <c:v>4899100</c:v>
                </c:pt>
                <c:pt idx="4">
                  <c:v>3650000</c:v>
                </c:pt>
                <c:pt idx="5">
                  <c:v>3623600</c:v>
                </c:pt>
                <c:pt idx="6">
                  <c:v>3280700</c:v>
                </c:pt>
                <c:pt idx="7">
                  <c:v>2701100</c:v>
                </c:pt>
                <c:pt idx="8">
                  <c:v>2680800</c:v>
                </c:pt>
                <c:pt idx="9">
                  <c:v>2317100</c:v>
                </c:pt>
              </c:numCache>
            </c:numRef>
          </c:val>
          <c:extLst>
            <c:ext xmlns:c16="http://schemas.microsoft.com/office/drawing/2014/chart" uri="{C3380CC4-5D6E-409C-BE32-E72D297353CC}">
              <c16:uniqueId val="{00000001-E631-A047-914A-A0293AD95E1C}"/>
            </c:ext>
          </c:extLst>
        </c:ser>
        <c:dLbls>
          <c:showLegendKey val="0"/>
          <c:showVal val="0"/>
          <c:showCatName val="0"/>
          <c:showSerName val="0"/>
          <c:showPercent val="0"/>
          <c:showBubbleSize val="0"/>
        </c:dLbls>
        <c:gapWidth val="150"/>
        <c:axId val="1668017136"/>
        <c:axId val="1"/>
      </c:barChart>
      <c:catAx>
        <c:axId val="1668017136"/>
        <c:scaling>
          <c:orientation val="minMax"/>
        </c:scaling>
        <c:delete val="0"/>
        <c:axPos val="b"/>
        <c:numFmt formatCode="General" sourceLinked="1"/>
        <c:majorTickMark val="out"/>
        <c:minorTickMark val="none"/>
        <c:tickLblPos val="nextTo"/>
        <c:spPr>
          <a:ln w="3046">
            <a:solidFill>
              <a:srgbClr val="000000"/>
            </a:solidFill>
            <a:prstDash val="solid"/>
          </a:ln>
        </c:spPr>
        <c:txPr>
          <a:bodyPr rot="0" vert="horz"/>
          <a:lstStyle/>
          <a:p>
            <a:pPr>
              <a:defRPr sz="863" b="1" i="0" u="none" strike="noStrike" baseline="0">
                <a:solidFill>
                  <a:srgbClr val="000000"/>
                </a:solidFill>
                <a:latin typeface="Arial"/>
                <a:ea typeface="Arial"/>
                <a:cs typeface="Arial"/>
              </a:defRPr>
            </a:pPr>
            <a:endParaRPr lang="en-US"/>
          </a:p>
        </c:txPr>
        <c:crossAx val="1"/>
        <c:crosses val="autoZero"/>
        <c:auto val="1"/>
        <c:lblAlgn val="ctr"/>
        <c:lblOffset val="100"/>
        <c:tickLblSkip val="1"/>
        <c:tickMarkSkip val="1"/>
        <c:noMultiLvlLbl val="0"/>
      </c:catAx>
      <c:valAx>
        <c:axId val="1"/>
        <c:scaling>
          <c:orientation val="minMax"/>
        </c:scaling>
        <c:delete val="0"/>
        <c:axPos val="l"/>
        <c:majorGridlines>
          <c:spPr>
            <a:ln w="3046">
              <a:solidFill>
                <a:srgbClr val="000000"/>
              </a:solidFill>
              <a:prstDash val="solid"/>
            </a:ln>
          </c:spPr>
        </c:majorGridlines>
        <c:numFmt formatCode="#,##0" sourceLinked="1"/>
        <c:majorTickMark val="out"/>
        <c:minorTickMark val="none"/>
        <c:tickLblPos val="nextTo"/>
        <c:spPr>
          <a:ln w="3046">
            <a:solidFill>
              <a:srgbClr val="000000"/>
            </a:solidFill>
            <a:prstDash val="solid"/>
          </a:ln>
        </c:spPr>
        <c:txPr>
          <a:bodyPr rot="0" vert="horz"/>
          <a:lstStyle/>
          <a:p>
            <a:pPr>
              <a:defRPr sz="959" b="1" i="0" u="none" strike="noStrike" baseline="0">
                <a:solidFill>
                  <a:srgbClr val="000000"/>
                </a:solidFill>
                <a:latin typeface="Arial"/>
                <a:ea typeface="Arial"/>
                <a:cs typeface="Arial"/>
              </a:defRPr>
            </a:pPr>
            <a:endParaRPr lang="en-US"/>
          </a:p>
        </c:txPr>
        <c:crossAx val="1668017136"/>
        <c:crosses val="autoZero"/>
        <c:crossBetween val="between"/>
      </c:valAx>
      <c:spPr>
        <a:noFill/>
        <a:ln w="3046">
          <a:solidFill>
            <a:srgbClr val="000000"/>
          </a:solidFill>
          <a:prstDash val="solid"/>
        </a:ln>
      </c:spPr>
    </c:plotArea>
    <c:legend>
      <c:legendPos val="r"/>
      <c:layout>
        <c:manualLayout>
          <c:xMode val="edge"/>
          <c:yMode val="edge"/>
          <c:x val="0.86683324477078416"/>
          <c:y val="0.15198863636363635"/>
          <c:w val="9.0211463214337484E-2"/>
          <c:h val="0.11732954545454544"/>
        </c:manualLayout>
      </c:layout>
      <c:overlay val="0"/>
      <c:spPr>
        <a:solidFill>
          <a:srgbClr val="F2F2F2"/>
        </a:solidFill>
        <a:ln w="3046">
          <a:solidFill>
            <a:srgbClr val="000000"/>
          </a:solidFill>
          <a:prstDash val="solid"/>
        </a:ln>
      </c:spPr>
      <c:txPr>
        <a:bodyPr/>
        <a:lstStyle/>
        <a:p>
          <a:pPr>
            <a:defRPr sz="969" b="1" i="0" u="none" strike="noStrike" baseline="0">
              <a:solidFill>
                <a:srgbClr val="000000"/>
              </a:solidFill>
              <a:latin typeface="Arial"/>
              <a:ea typeface="Arial"/>
              <a:cs typeface="Arial"/>
            </a:defRPr>
          </a:pPr>
          <a:endParaRPr lang="en-US"/>
        </a:p>
      </c:txPr>
    </c:legend>
    <c:plotVisOnly val="1"/>
    <c:dispBlanksAs val="gap"/>
    <c:showDLblsOverMax val="0"/>
  </c:chart>
  <c:spPr>
    <a:noFill/>
    <a:ln>
      <a:noFill/>
    </a:ln>
  </c:spPr>
  <c:txPr>
    <a:bodyPr/>
    <a:lstStyle/>
    <a:p>
      <a:pPr>
        <a:defRPr sz="1223" b="1" i="0" u="none" strike="noStrike" baseline="0">
          <a:solidFill>
            <a:srgbClr val="000000"/>
          </a:solidFill>
          <a:latin typeface="Arial"/>
          <a:ea typeface="Arial"/>
          <a:cs typeface="Arial"/>
        </a:defRPr>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1" i="0" u="none" strike="noStrike" baseline="0">
                <a:solidFill>
                  <a:srgbClr val="000000"/>
                </a:solidFill>
                <a:latin typeface="Arial"/>
                <a:ea typeface="Arial"/>
                <a:cs typeface="Arial"/>
              </a:defRPr>
            </a:pPr>
            <a:r>
              <a:rPr lang="en-US" sz="1400" dirty="0"/>
              <a:t>Metropolitan Area Populations</a:t>
            </a:r>
          </a:p>
        </c:rich>
      </c:tx>
      <c:layout>
        <c:manualLayout>
          <c:xMode val="edge"/>
          <c:yMode val="edge"/>
          <c:x val="0.33877783681947732"/>
          <c:y val="6.2500000000000012E-3"/>
        </c:manualLayout>
      </c:layout>
      <c:overlay val="0"/>
      <c:spPr>
        <a:noFill/>
        <a:ln w="24366">
          <a:noFill/>
        </a:ln>
      </c:spPr>
    </c:title>
    <c:autoTitleDeleted val="0"/>
    <c:plotArea>
      <c:layout>
        <c:manualLayout>
          <c:layoutTarget val="inner"/>
          <c:xMode val="edge"/>
          <c:yMode val="edge"/>
          <c:x val="0.10996563573883203"/>
          <c:y val="0.12443181818181819"/>
          <c:w val="0.86254295532645997"/>
          <c:h val="0.70994318181818183"/>
        </c:manualLayout>
      </c:layout>
      <c:barChart>
        <c:barDir val="col"/>
        <c:grouping val="clustered"/>
        <c:varyColors val="0"/>
        <c:ser>
          <c:idx val="2"/>
          <c:order val="0"/>
          <c:tx>
            <c:strRef>
              <c:f>Sheet1!$A$2</c:f>
              <c:strCache>
                <c:ptCount val="1"/>
                <c:pt idx="0">
                  <c:v>1950</c:v>
                </c:pt>
              </c:strCache>
            </c:strRef>
          </c:tx>
          <c:spPr>
            <a:solidFill>
              <a:srgbClr val="666699"/>
            </a:solidFill>
            <a:ln w="24366">
              <a:noFill/>
            </a:ln>
          </c:spPr>
          <c:invertIfNegative val="0"/>
          <c:cat>
            <c:strRef>
              <c:f>Sheet1!$B$1:$K$1</c:f>
              <c:strCache>
                <c:ptCount val="10"/>
                <c:pt idx="0">
                  <c:v>Dallas</c:v>
                </c:pt>
                <c:pt idx="1">
                  <c:v>Houston</c:v>
                </c:pt>
                <c:pt idx="2">
                  <c:v>Atlanta</c:v>
                </c:pt>
                <c:pt idx="3">
                  <c:v>Miami</c:v>
                </c:pt>
                <c:pt idx="4">
                  <c:v>Orlando</c:v>
                </c:pt>
                <c:pt idx="5">
                  <c:v>Tampa</c:v>
                </c:pt>
                <c:pt idx="6">
                  <c:v>Charlotte</c:v>
                </c:pt>
                <c:pt idx="7">
                  <c:v>San Antonio-Austin</c:v>
                </c:pt>
                <c:pt idx="8">
                  <c:v>Nashville</c:v>
                </c:pt>
                <c:pt idx="9">
                  <c:v>Raleigh-Durham</c:v>
                </c:pt>
              </c:strCache>
            </c:strRef>
          </c:cat>
          <c:val>
            <c:numRef>
              <c:f>Sheet1!$B$2:$K$2</c:f>
              <c:numCache>
                <c:formatCode>#,##0</c:formatCode>
                <c:ptCount val="10"/>
                <c:pt idx="0">
                  <c:v>1136000</c:v>
                </c:pt>
                <c:pt idx="1">
                  <c:v>920000</c:v>
                </c:pt>
                <c:pt idx="2">
                  <c:v>727000</c:v>
                </c:pt>
                <c:pt idx="3">
                  <c:v>579000</c:v>
                </c:pt>
                <c:pt idx="4">
                  <c:v>142000</c:v>
                </c:pt>
                <c:pt idx="5">
                  <c:v>409000</c:v>
                </c:pt>
                <c:pt idx="6">
                  <c:v>197000</c:v>
                </c:pt>
                <c:pt idx="7">
                  <c:v>161000</c:v>
                </c:pt>
                <c:pt idx="8">
                  <c:v>322000</c:v>
                </c:pt>
                <c:pt idx="9">
                  <c:v>305000</c:v>
                </c:pt>
              </c:numCache>
            </c:numRef>
          </c:val>
          <c:extLst>
            <c:ext xmlns:c16="http://schemas.microsoft.com/office/drawing/2014/chart" uri="{C3380CC4-5D6E-409C-BE32-E72D297353CC}">
              <c16:uniqueId val="{00000000-8A05-9841-A268-760B208B4F38}"/>
            </c:ext>
          </c:extLst>
        </c:ser>
        <c:ser>
          <c:idx val="3"/>
          <c:order val="1"/>
          <c:tx>
            <c:strRef>
              <c:f>Sheet1!$A$3</c:f>
              <c:strCache>
                <c:ptCount val="1"/>
                <c:pt idx="0">
                  <c:v>2020</c:v>
                </c:pt>
              </c:strCache>
            </c:strRef>
          </c:tx>
          <c:spPr>
            <a:solidFill>
              <a:srgbClr val="969696"/>
            </a:solidFill>
            <a:ln w="24366">
              <a:noFill/>
            </a:ln>
          </c:spPr>
          <c:invertIfNegative val="0"/>
          <c:cat>
            <c:strRef>
              <c:f>Sheet1!$B$1:$K$1</c:f>
              <c:strCache>
                <c:ptCount val="10"/>
                <c:pt idx="0">
                  <c:v>Dallas</c:v>
                </c:pt>
                <c:pt idx="1">
                  <c:v>Houston</c:v>
                </c:pt>
                <c:pt idx="2">
                  <c:v>Atlanta</c:v>
                </c:pt>
                <c:pt idx="3">
                  <c:v>Miami</c:v>
                </c:pt>
                <c:pt idx="4">
                  <c:v>Orlando</c:v>
                </c:pt>
                <c:pt idx="5">
                  <c:v>Tampa</c:v>
                </c:pt>
                <c:pt idx="6">
                  <c:v>Charlotte</c:v>
                </c:pt>
                <c:pt idx="7">
                  <c:v>San Antonio-Austin</c:v>
                </c:pt>
                <c:pt idx="8">
                  <c:v>Nashville</c:v>
                </c:pt>
                <c:pt idx="9">
                  <c:v>Raleigh-Durham</c:v>
                </c:pt>
              </c:strCache>
            </c:strRef>
          </c:cat>
          <c:val>
            <c:numRef>
              <c:f>Sheet1!$B$3:$K$3</c:f>
              <c:numCache>
                <c:formatCode>#,##0</c:formatCode>
                <c:ptCount val="10"/>
                <c:pt idx="0">
                  <c:v>8121100</c:v>
                </c:pt>
                <c:pt idx="1">
                  <c:v>7312300</c:v>
                </c:pt>
                <c:pt idx="2">
                  <c:v>6930400</c:v>
                </c:pt>
                <c:pt idx="3">
                  <c:v>6868700</c:v>
                </c:pt>
                <c:pt idx="4">
                  <c:v>4222400</c:v>
                </c:pt>
                <c:pt idx="5">
                  <c:v>3850000</c:v>
                </c:pt>
                <c:pt idx="6">
                  <c:v>2822400</c:v>
                </c:pt>
                <c:pt idx="7">
                  <c:v>2576600</c:v>
                </c:pt>
                <c:pt idx="8">
                  <c:v>2118200</c:v>
                </c:pt>
                <c:pt idx="9">
                  <c:v>2106500</c:v>
                </c:pt>
              </c:numCache>
            </c:numRef>
          </c:val>
          <c:extLst>
            <c:ext xmlns:c16="http://schemas.microsoft.com/office/drawing/2014/chart" uri="{C3380CC4-5D6E-409C-BE32-E72D297353CC}">
              <c16:uniqueId val="{00000001-8A05-9841-A268-760B208B4F38}"/>
            </c:ext>
          </c:extLst>
        </c:ser>
        <c:dLbls>
          <c:showLegendKey val="0"/>
          <c:showVal val="0"/>
          <c:showCatName val="0"/>
          <c:showSerName val="0"/>
          <c:showPercent val="0"/>
          <c:showBubbleSize val="0"/>
        </c:dLbls>
        <c:gapWidth val="150"/>
        <c:axId val="1703739552"/>
        <c:axId val="1"/>
      </c:barChart>
      <c:catAx>
        <c:axId val="1703739552"/>
        <c:scaling>
          <c:orientation val="minMax"/>
        </c:scaling>
        <c:delete val="0"/>
        <c:axPos val="b"/>
        <c:numFmt formatCode="General" sourceLinked="1"/>
        <c:majorTickMark val="out"/>
        <c:minorTickMark val="none"/>
        <c:tickLblPos val="nextTo"/>
        <c:spPr>
          <a:ln w="3046">
            <a:solidFill>
              <a:srgbClr val="000000"/>
            </a:solidFill>
            <a:prstDash val="solid"/>
          </a:ln>
        </c:spPr>
        <c:txPr>
          <a:bodyPr rot="0" vert="horz"/>
          <a:lstStyle/>
          <a:p>
            <a:pPr>
              <a:defRPr sz="863" b="1" i="0" u="none" strike="noStrike" baseline="0">
                <a:solidFill>
                  <a:srgbClr val="000000"/>
                </a:solidFill>
                <a:latin typeface="Arial"/>
                <a:ea typeface="Arial"/>
                <a:cs typeface="Arial"/>
              </a:defRPr>
            </a:pPr>
            <a:endParaRPr lang="en-US"/>
          </a:p>
        </c:txPr>
        <c:crossAx val="1"/>
        <c:crosses val="autoZero"/>
        <c:auto val="1"/>
        <c:lblAlgn val="ctr"/>
        <c:lblOffset val="100"/>
        <c:tickLblSkip val="1"/>
        <c:tickMarkSkip val="1"/>
        <c:noMultiLvlLbl val="0"/>
      </c:catAx>
      <c:valAx>
        <c:axId val="1"/>
        <c:scaling>
          <c:orientation val="minMax"/>
        </c:scaling>
        <c:delete val="0"/>
        <c:axPos val="l"/>
        <c:majorGridlines>
          <c:spPr>
            <a:ln w="3046">
              <a:solidFill>
                <a:srgbClr val="000000"/>
              </a:solidFill>
              <a:prstDash val="solid"/>
            </a:ln>
          </c:spPr>
        </c:majorGridlines>
        <c:numFmt formatCode="#,##0" sourceLinked="1"/>
        <c:majorTickMark val="out"/>
        <c:minorTickMark val="none"/>
        <c:tickLblPos val="nextTo"/>
        <c:spPr>
          <a:ln w="3046">
            <a:solidFill>
              <a:srgbClr val="000000"/>
            </a:solidFill>
            <a:prstDash val="solid"/>
          </a:ln>
        </c:spPr>
        <c:txPr>
          <a:bodyPr rot="0" vert="horz"/>
          <a:lstStyle/>
          <a:p>
            <a:pPr>
              <a:defRPr sz="959" b="1" i="0" u="none" strike="noStrike" baseline="0">
                <a:solidFill>
                  <a:srgbClr val="000000"/>
                </a:solidFill>
                <a:latin typeface="Arial"/>
                <a:ea typeface="Arial"/>
                <a:cs typeface="Arial"/>
              </a:defRPr>
            </a:pPr>
            <a:endParaRPr lang="en-US"/>
          </a:p>
        </c:txPr>
        <c:crossAx val="1703739552"/>
        <c:crosses val="autoZero"/>
        <c:crossBetween val="between"/>
      </c:valAx>
      <c:spPr>
        <a:noFill/>
        <a:ln w="3046">
          <a:solidFill>
            <a:srgbClr val="000000"/>
          </a:solidFill>
          <a:prstDash val="solid"/>
        </a:ln>
      </c:spPr>
    </c:plotArea>
    <c:legend>
      <c:legendPos val="r"/>
      <c:layout>
        <c:manualLayout>
          <c:xMode val="edge"/>
          <c:yMode val="edge"/>
          <c:x val="0.87505531133761649"/>
          <c:y val="0.14119318181818183"/>
          <c:w val="8.7143978551760815E-2"/>
          <c:h val="0.12982954545454548"/>
        </c:manualLayout>
      </c:layout>
      <c:overlay val="0"/>
      <c:spPr>
        <a:solidFill>
          <a:srgbClr val="F2F2F2"/>
        </a:solidFill>
        <a:ln w="3046">
          <a:solidFill>
            <a:srgbClr val="000000"/>
          </a:solidFill>
          <a:prstDash val="solid"/>
        </a:ln>
      </c:spPr>
      <c:txPr>
        <a:bodyPr/>
        <a:lstStyle/>
        <a:p>
          <a:pPr>
            <a:defRPr sz="969" b="1" i="0" u="none" strike="noStrike" baseline="0">
              <a:solidFill>
                <a:srgbClr val="000000"/>
              </a:solidFill>
              <a:latin typeface="Arial"/>
              <a:ea typeface="Arial"/>
              <a:cs typeface="Arial"/>
            </a:defRPr>
          </a:pPr>
          <a:endParaRPr lang="en-US"/>
        </a:p>
      </c:txPr>
    </c:legend>
    <c:plotVisOnly val="1"/>
    <c:dispBlanksAs val="gap"/>
    <c:showDLblsOverMax val="0"/>
  </c:chart>
  <c:spPr>
    <a:noFill/>
    <a:ln>
      <a:noFill/>
    </a:ln>
  </c:spPr>
  <c:txPr>
    <a:bodyPr/>
    <a:lstStyle/>
    <a:p>
      <a:pPr>
        <a:defRPr sz="1223" b="1" i="0" u="none" strike="noStrike" baseline="0">
          <a:solidFill>
            <a:srgbClr val="000000"/>
          </a:solidFill>
          <a:latin typeface="Arial"/>
          <a:ea typeface="Arial"/>
          <a:cs typeface="Arial"/>
        </a:defRPr>
      </a:pPr>
      <a:endParaRPr lang="en-US"/>
    </a:p>
  </c:txPr>
  <c:externalData r:id="rId1">
    <c:autoUpdate val="0"/>
  </c:externalData>
  <c:userShapes r:id="rId2"/>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1" i="0" u="none" strike="noStrike" baseline="0">
                <a:solidFill>
                  <a:srgbClr val="000000"/>
                </a:solidFill>
                <a:latin typeface="Arial"/>
                <a:ea typeface="Arial"/>
                <a:cs typeface="Arial"/>
              </a:defRPr>
            </a:pPr>
            <a:r>
              <a:rPr lang="en-US" sz="1400" dirty="0"/>
              <a:t>Metropolitan Area Populations</a:t>
            </a:r>
          </a:p>
        </c:rich>
      </c:tx>
      <c:layout>
        <c:manualLayout>
          <c:xMode val="edge"/>
          <c:yMode val="edge"/>
          <c:x val="0.35147879329500992"/>
          <c:y val="3.3542859699355761E-3"/>
        </c:manualLayout>
      </c:layout>
      <c:overlay val="0"/>
      <c:spPr>
        <a:noFill/>
        <a:ln w="24366">
          <a:noFill/>
        </a:ln>
      </c:spPr>
    </c:title>
    <c:autoTitleDeleted val="0"/>
    <c:plotArea>
      <c:layout>
        <c:manualLayout>
          <c:layoutTarget val="inner"/>
          <c:xMode val="edge"/>
          <c:yMode val="edge"/>
          <c:x val="0.11940298507462702"/>
          <c:y val="0.12393902111667859"/>
          <c:w val="0.85240464344942013"/>
          <c:h val="0.71612182355046528"/>
        </c:manualLayout>
      </c:layout>
      <c:barChart>
        <c:barDir val="col"/>
        <c:grouping val="clustered"/>
        <c:varyColors val="0"/>
        <c:ser>
          <c:idx val="2"/>
          <c:order val="0"/>
          <c:tx>
            <c:strRef>
              <c:f>Sheet1!$A$2</c:f>
              <c:strCache>
                <c:ptCount val="1"/>
                <c:pt idx="0">
                  <c:v>1950</c:v>
                </c:pt>
              </c:strCache>
            </c:strRef>
          </c:tx>
          <c:spPr>
            <a:solidFill>
              <a:srgbClr val="666699"/>
            </a:solidFill>
            <a:ln w="24366">
              <a:noFill/>
            </a:ln>
          </c:spPr>
          <c:invertIfNegative val="0"/>
          <c:cat>
            <c:strRef>
              <c:f>Sheet1!$B$1:$K$1</c:f>
              <c:strCache>
                <c:ptCount val="10"/>
                <c:pt idx="0">
                  <c:v>Chicago</c:v>
                </c:pt>
                <c:pt idx="1">
                  <c:v>Detroit</c:v>
                </c:pt>
                <c:pt idx="2">
                  <c:v>Minneapolis</c:v>
                </c:pt>
                <c:pt idx="3">
                  <c:v>Cleveland</c:v>
                </c:pt>
                <c:pt idx="4">
                  <c:v>St. Louis</c:v>
                </c:pt>
                <c:pt idx="5">
                  <c:v>Pittsburgh</c:v>
                </c:pt>
                <c:pt idx="6">
                  <c:v>Columbus</c:v>
                </c:pt>
                <c:pt idx="7">
                  <c:v>Kansas City</c:v>
                </c:pt>
                <c:pt idx="8">
                  <c:v>Indianapolis</c:v>
                </c:pt>
                <c:pt idx="9">
                  <c:v>Cincinnati</c:v>
                </c:pt>
              </c:strCache>
            </c:strRef>
          </c:cat>
          <c:val>
            <c:numRef>
              <c:f>Sheet1!$B$2:$K$2</c:f>
              <c:numCache>
                <c:formatCode>#,##0</c:formatCode>
                <c:ptCount val="10"/>
                <c:pt idx="0">
                  <c:v>6870000</c:v>
                </c:pt>
                <c:pt idx="1">
                  <c:v>3422000</c:v>
                </c:pt>
                <c:pt idx="2">
                  <c:v>1151000</c:v>
                </c:pt>
                <c:pt idx="3">
                  <c:v>1466000</c:v>
                </c:pt>
                <c:pt idx="4">
                  <c:v>1719000</c:v>
                </c:pt>
                <c:pt idx="5">
                  <c:v>2213000</c:v>
                </c:pt>
                <c:pt idx="6">
                  <c:v>750000</c:v>
                </c:pt>
                <c:pt idx="7">
                  <c:v>972000</c:v>
                </c:pt>
                <c:pt idx="8">
                  <c:v>552000</c:v>
                </c:pt>
                <c:pt idx="9">
                  <c:v>1052000</c:v>
                </c:pt>
              </c:numCache>
            </c:numRef>
          </c:val>
          <c:extLst>
            <c:ext xmlns:c16="http://schemas.microsoft.com/office/drawing/2014/chart" uri="{C3380CC4-5D6E-409C-BE32-E72D297353CC}">
              <c16:uniqueId val="{00000000-A816-8E4B-B154-06F41440D1AA}"/>
            </c:ext>
          </c:extLst>
        </c:ser>
        <c:ser>
          <c:idx val="3"/>
          <c:order val="1"/>
          <c:tx>
            <c:strRef>
              <c:f>Sheet1!$A$3</c:f>
              <c:strCache>
                <c:ptCount val="1"/>
                <c:pt idx="0">
                  <c:v>2020</c:v>
                </c:pt>
              </c:strCache>
            </c:strRef>
          </c:tx>
          <c:spPr>
            <a:solidFill>
              <a:srgbClr val="969696"/>
            </a:solidFill>
            <a:ln w="24366">
              <a:noFill/>
            </a:ln>
          </c:spPr>
          <c:invertIfNegative val="0"/>
          <c:cat>
            <c:strRef>
              <c:f>Sheet1!$B$1:$K$1</c:f>
              <c:strCache>
                <c:ptCount val="10"/>
                <c:pt idx="0">
                  <c:v>Chicago</c:v>
                </c:pt>
                <c:pt idx="1">
                  <c:v>Detroit</c:v>
                </c:pt>
                <c:pt idx="2">
                  <c:v>Minneapolis</c:v>
                </c:pt>
                <c:pt idx="3">
                  <c:v>Cleveland</c:v>
                </c:pt>
                <c:pt idx="4">
                  <c:v>St. Louis</c:v>
                </c:pt>
                <c:pt idx="5">
                  <c:v>Pittsburgh</c:v>
                </c:pt>
                <c:pt idx="6">
                  <c:v>Columbus</c:v>
                </c:pt>
                <c:pt idx="7">
                  <c:v>Kansas City</c:v>
                </c:pt>
                <c:pt idx="8">
                  <c:v>Indianapolis</c:v>
                </c:pt>
                <c:pt idx="9">
                  <c:v>Cincinnati</c:v>
                </c:pt>
              </c:strCache>
            </c:strRef>
          </c:cat>
          <c:val>
            <c:numRef>
              <c:f>Sheet1!$B$3:$K$3</c:f>
              <c:numCache>
                <c:formatCode>#,##0</c:formatCode>
                <c:ptCount val="10"/>
                <c:pt idx="0">
                  <c:v>9987000</c:v>
                </c:pt>
                <c:pt idx="1">
                  <c:v>5424700</c:v>
                </c:pt>
                <c:pt idx="2">
                  <c:v>4078800</c:v>
                </c:pt>
                <c:pt idx="3">
                  <c:v>3634000</c:v>
                </c:pt>
                <c:pt idx="4">
                  <c:v>2924900</c:v>
                </c:pt>
                <c:pt idx="5">
                  <c:v>2657100</c:v>
                </c:pt>
                <c:pt idx="6">
                  <c:v>2544000</c:v>
                </c:pt>
                <c:pt idx="7">
                  <c:v>2528600</c:v>
                </c:pt>
                <c:pt idx="8">
                  <c:v>2492500</c:v>
                </c:pt>
                <c:pt idx="9">
                  <c:v>2316000</c:v>
                </c:pt>
              </c:numCache>
            </c:numRef>
          </c:val>
          <c:extLst>
            <c:ext xmlns:c16="http://schemas.microsoft.com/office/drawing/2014/chart" uri="{C3380CC4-5D6E-409C-BE32-E72D297353CC}">
              <c16:uniqueId val="{00000001-A816-8E4B-B154-06F41440D1AA}"/>
            </c:ext>
          </c:extLst>
        </c:ser>
        <c:dLbls>
          <c:showLegendKey val="0"/>
          <c:showVal val="0"/>
          <c:showCatName val="0"/>
          <c:showSerName val="0"/>
          <c:showPercent val="0"/>
          <c:showBubbleSize val="0"/>
        </c:dLbls>
        <c:gapWidth val="150"/>
        <c:axId val="1746567568"/>
        <c:axId val="1"/>
      </c:barChart>
      <c:catAx>
        <c:axId val="1746567568"/>
        <c:scaling>
          <c:orientation val="minMax"/>
        </c:scaling>
        <c:delete val="0"/>
        <c:axPos val="b"/>
        <c:numFmt formatCode="General" sourceLinked="1"/>
        <c:majorTickMark val="out"/>
        <c:minorTickMark val="none"/>
        <c:tickLblPos val="nextTo"/>
        <c:spPr>
          <a:ln w="3046">
            <a:solidFill>
              <a:srgbClr val="000000"/>
            </a:solidFill>
            <a:prstDash val="solid"/>
          </a:ln>
        </c:spPr>
        <c:txPr>
          <a:bodyPr rot="0" vert="horz"/>
          <a:lstStyle/>
          <a:p>
            <a:pPr>
              <a:defRPr sz="863" b="1" i="0" u="none" strike="noStrike" baseline="0">
                <a:solidFill>
                  <a:srgbClr val="000000"/>
                </a:solidFill>
                <a:latin typeface="Arial"/>
                <a:ea typeface="Arial"/>
                <a:cs typeface="Arial"/>
              </a:defRPr>
            </a:pPr>
            <a:endParaRPr lang="en-US"/>
          </a:p>
        </c:txPr>
        <c:crossAx val="1"/>
        <c:crosses val="autoZero"/>
        <c:auto val="1"/>
        <c:lblAlgn val="ctr"/>
        <c:lblOffset val="100"/>
        <c:tickLblSkip val="1"/>
        <c:tickMarkSkip val="1"/>
        <c:noMultiLvlLbl val="0"/>
      </c:catAx>
      <c:valAx>
        <c:axId val="1"/>
        <c:scaling>
          <c:orientation val="minMax"/>
          <c:max val="10000000"/>
        </c:scaling>
        <c:delete val="0"/>
        <c:axPos val="l"/>
        <c:majorGridlines>
          <c:spPr>
            <a:ln w="3046">
              <a:solidFill>
                <a:srgbClr val="000000"/>
              </a:solidFill>
              <a:prstDash val="solid"/>
            </a:ln>
          </c:spPr>
        </c:majorGridlines>
        <c:numFmt formatCode="#,##0" sourceLinked="1"/>
        <c:majorTickMark val="out"/>
        <c:minorTickMark val="none"/>
        <c:tickLblPos val="nextTo"/>
        <c:spPr>
          <a:ln w="3046">
            <a:solidFill>
              <a:srgbClr val="000000"/>
            </a:solidFill>
            <a:prstDash val="solid"/>
          </a:ln>
        </c:spPr>
        <c:txPr>
          <a:bodyPr rot="0" vert="horz"/>
          <a:lstStyle/>
          <a:p>
            <a:pPr>
              <a:defRPr sz="959" b="1" i="0" u="none" strike="noStrike" baseline="0">
                <a:solidFill>
                  <a:srgbClr val="000000"/>
                </a:solidFill>
                <a:latin typeface="Arial"/>
                <a:ea typeface="Arial"/>
                <a:cs typeface="Arial"/>
              </a:defRPr>
            </a:pPr>
            <a:endParaRPr lang="en-US"/>
          </a:p>
        </c:txPr>
        <c:crossAx val="1746567568"/>
        <c:crosses val="autoZero"/>
        <c:crossBetween val="between"/>
      </c:valAx>
      <c:spPr>
        <a:noFill/>
        <a:ln w="3046">
          <a:solidFill>
            <a:srgbClr val="000000"/>
          </a:solidFill>
          <a:prstDash val="solid"/>
        </a:ln>
      </c:spPr>
    </c:plotArea>
    <c:legend>
      <c:legendPos val="r"/>
      <c:layout>
        <c:manualLayout>
          <c:xMode val="edge"/>
          <c:yMode val="edge"/>
          <c:x val="0.87450014492053529"/>
          <c:y val="0.14320910880458124"/>
          <c:w val="8.3254432153036073E-2"/>
          <c:h val="0.11264383500357909"/>
        </c:manualLayout>
      </c:layout>
      <c:overlay val="0"/>
      <c:spPr>
        <a:solidFill>
          <a:srgbClr val="F2F2F2"/>
        </a:solidFill>
        <a:ln w="3046">
          <a:solidFill>
            <a:srgbClr val="000000"/>
          </a:solidFill>
          <a:prstDash val="solid"/>
        </a:ln>
      </c:spPr>
      <c:txPr>
        <a:bodyPr/>
        <a:lstStyle/>
        <a:p>
          <a:pPr>
            <a:defRPr sz="969" b="1" i="0" u="none" strike="noStrike" baseline="0">
              <a:solidFill>
                <a:srgbClr val="000000"/>
              </a:solidFill>
              <a:latin typeface="Arial"/>
              <a:ea typeface="Arial"/>
              <a:cs typeface="Arial"/>
            </a:defRPr>
          </a:pPr>
          <a:endParaRPr lang="en-US"/>
        </a:p>
      </c:txPr>
    </c:legend>
    <c:plotVisOnly val="1"/>
    <c:dispBlanksAs val="gap"/>
    <c:showDLblsOverMax val="0"/>
  </c:chart>
  <c:spPr>
    <a:noFill/>
    <a:ln>
      <a:noFill/>
    </a:ln>
  </c:spPr>
  <c:txPr>
    <a:bodyPr/>
    <a:lstStyle/>
    <a:p>
      <a:pPr>
        <a:defRPr sz="1266" b="1" i="0" u="none" strike="noStrike" baseline="0">
          <a:solidFill>
            <a:srgbClr val="000000"/>
          </a:solidFill>
          <a:latin typeface="Arial"/>
          <a:ea typeface="Arial"/>
          <a:cs typeface="Aria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ctr" rtl="0">
              <a:defRPr sz="1008" b="0" i="0" u="none" strike="noStrike" baseline="0">
                <a:solidFill>
                  <a:srgbClr val="000000"/>
                </a:solidFill>
                <a:latin typeface="Arial"/>
                <a:ea typeface="Arial"/>
                <a:cs typeface="Arial"/>
              </a:defRPr>
            </a:pPr>
            <a:r>
              <a:rPr lang="en-US"/>
              <a:t>Share of Vote in Recent Presidential Elections</a:t>
            </a:r>
          </a:p>
        </c:rich>
      </c:tx>
      <c:layout>
        <c:manualLayout>
          <c:xMode val="edge"/>
          <c:yMode val="edge"/>
          <c:x val="0.18730158375089478"/>
          <c:y val="2.6378631550366547E-2"/>
        </c:manualLayout>
      </c:layout>
      <c:overlay val="0"/>
      <c:spPr>
        <a:noFill/>
        <a:ln w="24384">
          <a:noFill/>
        </a:ln>
      </c:spPr>
    </c:title>
    <c:autoTitleDeleted val="0"/>
    <c:view3D>
      <c:rotX val="15"/>
      <c:hPercent val="58"/>
      <c:rotY val="20"/>
      <c:depthPercent val="100"/>
      <c:rAngAx val="1"/>
    </c:view3D>
    <c:floor>
      <c:thickness val="0"/>
      <c:spPr>
        <a:solidFill>
          <a:srgbClr val="C0C0C0"/>
        </a:solidFill>
        <a:ln w="3175">
          <a:solidFill>
            <a:srgbClr val="000000"/>
          </a:solidFill>
          <a:prstDash val="solid"/>
        </a:ln>
      </c:spPr>
    </c:floor>
    <c:sideWall>
      <c:thickness val="0"/>
      <c:spPr>
        <a:noFill/>
        <a:ln w="12700">
          <a:solidFill>
            <a:srgbClr val="000000"/>
          </a:solidFill>
          <a:prstDash val="solid"/>
        </a:ln>
      </c:spPr>
    </c:sideWall>
    <c:backWall>
      <c:thickness val="0"/>
      <c:spPr>
        <a:noFill/>
        <a:ln w="12700">
          <a:solidFill>
            <a:srgbClr val="000000"/>
          </a:solidFill>
          <a:prstDash val="solid"/>
        </a:ln>
      </c:spPr>
    </c:backWall>
    <c:plotArea>
      <c:layout>
        <c:manualLayout>
          <c:layoutTarget val="inner"/>
          <c:xMode val="edge"/>
          <c:yMode val="edge"/>
          <c:x val="8.7301587301587213E-2"/>
          <c:y val="0.14148681055155901"/>
          <c:w val="0.89682539682539719"/>
          <c:h val="0.72182254196642692"/>
        </c:manualLayout>
      </c:layout>
      <c:bar3DChart>
        <c:barDir val="col"/>
        <c:grouping val="clustered"/>
        <c:varyColors val="0"/>
        <c:ser>
          <c:idx val="0"/>
          <c:order val="0"/>
          <c:tx>
            <c:strRef>
              <c:f>Sheet1!$A$2</c:f>
              <c:strCache>
                <c:ptCount val="1"/>
                <c:pt idx="0">
                  <c:v>%</c:v>
                </c:pt>
              </c:strCache>
            </c:strRef>
          </c:tx>
          <c:spPr>
            <a:solidFill>
              <a:srgbClr val="333333"/>
            </a:solidFill>
            <a:ln w="24384">
              <a:noFill/>
            </a:ln>
          </c:spPr>
          <c:invertIfNegative val="0"/>
          <c:cat>
            <c:numRef>
              <c:f>Sheet1!$B$1:$N$1</c:f>
              <c:numCache>
                <c:formatCode>General</c:formatCode>
                <c:ptCount val="13"/>
                <c:pt idx="0">
                  <c:v>1972</c:v>
                </c:pt>
                <c:pt idx="1">
                  <c:v>1976</c:v>
                </c:pt>
                <c:pt idx="2">
                  <c:v>1980</c:v>
                </c:pt>
                <c:pt idx="3">
                  <c:v>1984</c:v>
                </c:pt>
                <c:pt idx="4">
                  <c:v>1988</c:v>
                </c:pt>
                <c:pt idx="5">
                  <c:v>1992</c:v>
                </c:pt>
                <c:pt idx="6">
                  <c:v>1996</c:v>
                </c:pt>
                <c:pt idx="7">
                  <c:v>2000</c:v>
                </c:pt>
                <c:pt idx="8">
                  <c:v>2004</c:v>
                </c:pt>
                <c:pt idx="9">
                  <c:v>2008</c:v>
                </c:pt>
                <c:pt idx="10">
                  <c:v>2012</c:v>
                </c:pt>
                <c:pt idx="11">
                  <c:v>2016</c:v>
                </c:pt>
                <c:pt idx="12">
                  <c:v>2020</c:v>
                </c:pt>
              </c:numCache>
            </c:numRef>
          </c:cat>
          <c:val>
            <c:numRef>
              <c:f>Sheet1!$B$2:$N$2</c:f>
              <c:numCache>
                <c:formatCode>0.0%</c:formatCode>
                <c:ptCount val="13"/>
                <c:pt idx="0">
                  <c:v>0.60299999999999998</c:v>
                </c:pt>
                <c:pt idx="1">
                  <c:v>0.48</c:v>
                </c:pt>
                <c:pt idx="2">
                  <c:v>0.50800000000000001</c:v>
                </c:pt>
                <c:pt idx="3">
                  <c:v>0.58799999999999997</c:v>
                </c:pt>
                <c:pt idx="4">
                  <c:v>0.53400000000000003</c:v>
                </c:pt>
                <c:pt idx="5">
                  <c:v>0.374</c:v>
                </c:pt>
                <c:pt idx="6">
                  <c:v>0.40699999999999997</c:v>
                </c:pt>
                <c:pt idx="7">
                  <c:v>0.47899999999999998</c:v>
                </c:pt>
                <c:pt idx="8">
                  <c:v>0.51</c:v>
                </c:pt>
                <c:pt idx="9">
                  <c:v>0.45900000000000002</c:v>
                </c:pt>
                <c:pt idx="10">
                  <c:v>0.47499999999999998</c:v>
                </c:pt>
                <c:pt idx="11">
                  <c:v>0.46500000000000002</c:v>
                </c:pt>
                <c:pt idx="12">
                  <c:v>0.47199999999999998</c:v>
                </c:pt>
              </c:numCache>
            </c:numRef>
          </c:val>
          <c:extLst>
            <c:ext xmlns:c16="http://schemas.microsoft.com/office/drawing/2014/chart" uri="{C3380CC4-5D6E-409C-BE32-E72D297353CC}">
              <c16:uniqueId val="{00000000-093A-6B43-BDA9-F4CD998648B7}"/>
            </c:ext>
          </c:extLst>
        </c:ser>
        <c:dLbls>
          <c:showLegendKey val="0"/>
          <c:showVal val="0"/>
          <c:showCatName val="0"/>
          <c:showSerName val="0"/>
          <c:showPercent val="0"/>
          <c:showBubbleSize val="0"/>
        </c:dLbls>
        <c:gapWidth val="150"/>
        <c:gapDepth val="0"/>
        <c:shape val="box"/>
        <c:axId val="1861432064"/>
        <c:axId val="1"/>
        <c:axId val="0"/>
      </c:bar3DChart>
      <c:catAx>
        <c:axId val="1861432064"/>
        <c:scaling>
          <c:orientation val="minMax"/>
        </c:scaling>
        <c:delete val="0"/>
        <c:axPos val="b"/>
        <c:numFmt formatCode="General" sourceLinked="1"/>
        <c:majorTickMark val="out"/>
        <c:minorTickMark val="none"/>
        <c:tickLblPos val="low"/>
        <c:spPr>
          <a:ln w="3048">
            <a:solidFill>
              <a:srgbClr val="000000"/>
            </a:solidFill>
            <a:prstDash val="solid"/>
          </a:ln>
        </c:spPr>
        <c:txPr>
          <a:bodyPr rot="-5400000" vert="horz"/>
          <a:lstStyle/>
          <a:p>
            <a:pPr>
              <a:defRPr sz="864" b="1" i="0" u="none" strike="noStrike" baseline="0">
                <a:solidFill>
                  <a:srgbClr val="000000"/>
                </a:solidFill>
                <a:latin typeface="Arial"/>
                <a:ea typeface="Arial"/>
                <a:cs typeface="Arial"/>
              </a:defRPr>
            </a:pPr>
            <a:endParaRPr lang="en-US"/>
          </a:p>
        </c:txPr>
        <c:crossAx val="1"/>
        <c:crosses val="autoZero"/>
        <c:auto val="1"/>
        <c:lblAlgn val="ctr"/>
        <c:lblOffset val="100"/>
        <c:tickLblSkip val="1"/>
        <c:tickMarkSkip val="1"/>
        <c:noMultiLvlLbl val="0"/>
      </c:catAx>
      <c:valAx>
        <c:axId val="1"/>
        <c:scaling>
          <c:orientation val="minMax"/>
          <c:min val="0"/>
        </c:scaling>
        <c:delete val="0"/>
        <c:axPos val="l"/>
        <c:majorGridlines>
          <c:spPr>
            <a:ln w="3048">
              <a:solidFill>
                <a:srgbClr val="000000"/>
              </a:solidFill>
              <a:prstDash val="solid"/>
            </a:ln>
          </c:spPr>
        </c:majorGridlines>
        <c:numFmt formatCode="0%" sourceLinked="0"/>
        <c:majorTickMark val="out"/>
        <c:minorTickMark val="none"/>
        <c:tickLblPos val="nextTo"/>
        <c:spPr>
          <a:ln w="3048">
            <a:solidFill>
              <a:srgbClr val="000000"/>
            </a:solidFill>
            <a:prstDash val="solid"/>
          </a:ln>
        </c:spPr>
        <c:txPr>
          <a:bodyPr rot="0" vert="horz"/>
          <a:lstStyle/>
          <a:p>
            <a:pPr>
              <a:defRPr sz="864" b="1" i="0" u="none" strike="noStrike" baseline="0">
                <a:solidFill>
                  <a:srgbClr val="000000"/>
                </a:solidFill>
                <a:latin typeface="Arial"/>
                <a:ea typeface="Arial"/>
                <a:cs typeface="Arial"/>
              </a:defRPr>
            </a:pPr>
            <a:endParaRPr lang="en-US"/>
          </a:p>
        </c:txPr>
        <c:crossAx val="1861432064"/>
        <c:crosses val="autoZero"/>
        <c:crossBetween val="between"/>
      </c:valAx>
      <c:spPr>
        <a:noFill/>
        <a:ln w="24384">
          <a:noFill/>
        </a:ln>
      </c:spPr>
    </c:plotArea>
    <c:plotVisOnly val="1"/>
    <c:dispBlanksAs val="gap"/>
    <c:showDLblsOverMax val="0"/>
  </c:chart>
  <c:spPr>
    <a:noFill/>
    <a:ln>
      <a:noFill/>
    </a:ln>
  </c:spPr>
  <c:txPr>
    <a:bodyPr/>
    <a:lstStyle/>
    <a:p>
      <a:pPr>
        <a:defRPr sz="1296" b="1" i="0" u="none" strike="noStrike" baseline="0">
          <a:solidFill>
            <a:srgbClr val="000000"/>
          </a:solidFill>
          <a:latin typeface="Arial"/>
          <a:ea typeface="Arial"/>
          <a:cs typeface="Arial"/>
        </a:defRPr>
      </a:pPr>
      <a:endParaRPr lang="en-US"/>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1" i="0" u="none" strike="noStrike" baseline="0">
                <a:solidFill>
                  <a:srgbClr val="000000"/>
                </a:solidFill>
                <a:latin typeface="Arial"/>
                <a:ea typeface="Arial"/>
                <a:cs typeface="Arial"/>
              </a:defRPr>
            </a:pPr>
            <a:r>
              <a:rPr lang="en-US" sz="1400" dirty="0"/>
              <a:t>Metropolitan Area Populations</a:t>
            </a:r>
          </a:p>
        </c:rich>
      </c:tx>
      <c:layout>
        <c:manualLayout>
          <c:xMode val="edge"/>
          <c:yMode val="edge"/>
          <c:x val="0.35454627795758664"/>
          <c:y val="3.3542859699355761E-3"/>
        </c:manualLayout>
      </c:layout>
      <c:overlay val="0"/>
      <c:spPr>
        <a:noFill/>
        <a:ln w="24366">
          <a:noFill/>
        </a:ln>
      </c:spPr>
    </c:title>
    <c:autoTitleDeleted val="0"/>
    <c:plotArea>
      <c:layout>
        <c:manualLayout>
          <c:layoutTarget val="inner"/>
          <c:xMode val="edge"/>
          <c:yMode val="edge"/>
          <c:x val="0.11940298507462702"/>
          <c:y val="0.12393902111667859"/>
          <c:w val="0.85240464344942013"/>
          <c:h val="0.71612182355046528"/>
        </c:manualLayout>
      </c:layout>
      <c:barChart>
        <c:barDir val="col"/>
        <c:grouping val="clustered"/>
        <c:varyColors val="0"/>
        <c:ser>
          <c:idx val="2"/>
          <c:order val="0"/>
          <c:tx>
            <c:strRef>
              <c:f>Sheet1!$A$2</c:f>
              <c:strCache>
                <c:ptCount val="1"/>
                <c:pt idx="0">
                  <c:v>1950</c:v>
                </c:pt>
              </c:strCache>
            </c:strRef>
          </c:tx>
          <c:spPr>
            <a:solidFill>
              <a:srgbClr val="666699"/>
            </a:solidFill>
            <a:ln w="24366">
              <a:noFill/>
            </a:ln>
          </c:spPr>
          <c:invertIfNegative val="0"/>
          <c:cat>
            <c:strRef>
              <c:f>Sheet1!$B$1:$J$1</c:f>
              <c:strCache>
                <c:ptCount val="9"/>
                <c:pt idx="0">
                  <c:v>New York</c:v>
                </c:pt>
                <c:pt idx="1">
                  <c:v>Washington-Baltimore</c:v>
                </c:pt>
                <c:pt idx="2">
                  <c:v>Boston-Providence</c:v>
                </c:pt>
                <c:pt idx="3">
                  <c:v>Philadelphia</c:v>
                </c:pt>
                <c:pt idx="4">
                  <c:v>Pittsburgh</c:v>
                </c:pt>
                <c:pt idx="5">
                  <c:v>Hartford</c:v>
                </c:pt>
                <c:pt idx="6">
                  <c:v>Buffalo</c:v>
                </c:pt>
                <c:pt idx="7">
                  <c:v>Albany</c:v>
                </c:pt>
                <c:pt idx="8">
                  <c:v>Rochester</c:v>
                </c:pt>
              </c:strCache>
            </c:strRef>
          </c:cat>
          <c:val>
            <c:numRef>
              <c:f>Sheet1!$B$2:$J$2</c:f>
              <c:numCache>
                <c:formatCode>#,##0</c:formatCode>
                <c:ptCount val="9"/>
                <c:pt idx="0">
                  <c:v>13837000</c:v>
                </c:pt>
                <c:pt idx="1">
                  <c:v>1458000</c:v>
                </c:pt>
                <c:pt idx="2">
                  <c:v>2355000</c:v>
                </c:pt>
                <c:pt idx="3">
                  <c:v>3661000</c:v>
                </c:pt>
                <c:pt idx="4">
                  <c:v>1283000</c:v>
                </c:pt>
                <c:pt idx="5">
                  <c:v>356000</c:v>
                </c:pt>
                <c:pt idx="6">
                  <c:v>1086000</c:v>
                </c:pt>
                <c:pt idx="7">
                  <c:v>548000</c:v>
                </c:pt>
                <c:pt idx="8">
                  <c:v>485000</c:v>
                </c:pt>
              </c:numCache>
            </c:numRef>
          </c:val>
          <c:extLst>
            <c:ext xmlns:c16="http://schemas.microsoft.com/office/drawing/2014/chart" uri="{C3380CC4-5D6E-409C-BE32-E72D297353CC}">
              <c16:uniqueId val="{00000000-A816-8E4B-B154-06F41440D1AA}"/>
            </c:ext>
          </c:extLst>
        </c:ser>
        <c:ser>
          <c:idx val="3"/>
          <c:order val="1"/>
          <c:tx>
            <c:strRef>
              <c:f>Sheet1!$A$3</c:f>
              <c:strCache>
                <c:ptCount val="1"/>
                <c:pt idx="0">
                  <c:v>2020</c:v>
                </c:pt>
              </c:strCache>
            </c:strRef>
          </c:tx>
          <c:spPr>
            <a:solidFill>
              <a:srgbClr val="969696"/>
            </a:solidFill>
            <a:ln w="24366">
              <a:noFill/>
            </a:ln>
          </c:spPr>
          <c:invertIfNegative val="0"/>
          <c:cat>
            <c:strRef>
              <c:f>Sheet1!$B$1:$J$1</c:f>
              <c:strCache>
                <c:ptCount val="9"/>
                <c:pt idx="0">
                  <c:v>New York</c:v>
                </c:pt>
                <c:pt idx="1">
                  <c:v>Washington-Baltimore</c:v>
                </c:pt>
                <c:pt idx="2">
                  <c:v>Boston-Providence</c:v>
                </c:pt>
                <c:pt idx="3">
                  <c:v>Philadelphia</c:v>
                </c:pt>
                <c:pt idx="4">
                  <c:v>Pittsburgh</c:v>
                </c:pt>
                <c:pt idx="5">
                  <c:v>Hartford</c:v>
                </c:pt>
                <c:pt idx="6">
                  <c:v>Buffalo</c:v>
                </c:pt>
                <c:pt idx="7">
                  <c:v>Albany</c:v>
                </c:pt>
                <c:pt idx="8">
                  <c:v>Rochester</c:v>
                </c:pt>
              </c:strCache>
            </c:strRef>
          </c:cat>
          <c:val>
            <c:numRef>
              <c:f>Sheet1!$B$3:$J$3</c:f>
              <c:numCache>
                <c:formatCode>#,##0</c:formatCode>
                <c:ptCount val="9"/>
                <c:pt idx="0">
                  <c:v>23582600</c:v>
                </c:pt>
                <c:pt idx="1">
                  <c:v>9973400</c:v>
                </c:pt>
                <c:pt idx="2">
                  <c:v>8466200</c:v>
                </c:pt>
                <c:pt idx="3">
                  <c:v>7379700</c:v>
                </c:pt>
                <c:pt idx="4">
                  <c:v>2657100</c:v>
                </c:pt>
                <c:pt idx="5">
                  <c:v>1482100</c:v>
                </c:pt>
                <c:pt idx="6">
                  <c:v>1243900</c:v>
                </c:pt>
                <c:pt idx="7">
                  <c:v>1190700</c:v>
                </c:pt>
                <c:pt idx="8">
                  <c:v>1182300</c:v>
                </c:pt>
              </c:numCache>
            </c:numRef>
          </c:val>
          <c:extLst>
            <c:ext xmlns:c16="http://schemas.microsoft.com/office/drawing/2014/chart" uri="{C3380CC4-5D6E-409C-BE32-E72D297353CC}">
              <c16:uniqueId val="{00000001-A816-8E4B-B154-06F41440D1AA}"/>
            </c:ext>
          </c:extLst>
        </c:ser>
        <c:dLbls>
          <c:showLegendKey val="0"/>
          <c:showVal val="0"/>
          <c:showCatName val="0"/>
          <c:showSerName val="0"/>
          <c:showPercent val="0"/>
          <c:showBubbleSize val="0"/>
        </c:dLbls>
        <c:gapWidth val="150"/>
        <c:axId val="1746567568"/>
        <c:axId val="1"/>
      </c:barChart>
      <c:catAx>
        <c:axId val="1746567568"/>
        <c:scaling>
          <c:orientation val="minMax"/>
        </c:scaling>
        <c:delete val="0"/>
        <c:axPos val="b"/>
        <c:numFmt formatCode="General" sourceLinked="1"/>
        <c:majorTickMark val="out"/>
        <c:minorTickMark val="none"/>
        <c:tickLblPos val="nextTo"/>
        <c:spPr>
          <a:ln w="3046">
            <a:solidFill>
              <a:srgbClr val="000000"/>
            </a:solidFill>
            <a:prstDash val="solid"/>
          </a:ln>
        </c:spPr>
        <c:txPr>
          <a:bodyPr rot="0" vert="horz"/>
          <a:lstStyle/>
          <a:p>
            <a:pPr>
              <a:defRPr sz="863" b="1" i="0" u="none" strike="noStrike" baseline="0">
                <a:solidFill>
                  <a:srgbClr val="000000"/>
                </a:solidFill>
                <a:latin typeface="Arial"/>
                <a:ea typeface="Arial"/>
                <a:cs typeface="Arial"/>
              </a:defRPr>
            </a:pPr>
            <a:endParaRPr lang="en-US"/>
          </a:p>
        </c:txPr>
        <c:crossAx val="1"/>
        <c:crosses val="autoZero"/>
        <c:auto val="1"/>
        <c:lblAlgn val="ctr"/>
        <c:lblOffset val="100"/>
        <c:tickLblSkip val="1"/>
        <c:tickMarkSkip val="1"/>
        <c:noMultiLvlLbl val="0"/>
      </c:catAx>
      <c:valAx>
        <c:axId val="1"/>
        <c:scaling>
          <c:orientation val="minMax"/>
        </c:scaling>
        <c:delete val="0"/>
        <c:axPos val="l"/>
        <c:majorGridlines>
          <c:spPr>
            <a:ln w="3046">
              <a:solidFill>
                <a:srgbClr val="000000"/>
              </a:solidFill>
              <a:prstDash val="solid"/>
            </a:ln>
          </c:spPr>
        </c:majorGridlines>
        <c:numFmt formatCode="#,##0" sourceLinked="1"/>
        <c:majorTickMark val="out"/>
        <c:minorTickMark val="none"/>
        <c:tickLblPos val="nextTo"/>
        <c:spPr>
          <a:ln w="3046">
            <a:solidFill>
              <a:srgbClr val="000000"/>
            </a:solidFill>
            <a:prstDash val="solid"/>
          </a:ln>
        </c:spPr>
        <c:txPr>
          <a:bodyPr rot="0" vert="horz"/>
          <a:lstStyle/>
          <a:p>
            <a:pPr>
              <a:defRPr sz="959" b="1" i="0" u="none" strike="noStrike" baseline="0">
                <a:solidFill>
                  <a:srgbClr val="000000"/>
                </a:solidFill>
                <a:latin typeface="Arial"/>
                <a:ea typeface="Arial"/>
                <a:cs typeface="Arial"/>
              </a:defRPr>
            </a:pPr>
            <a:endParaRPr lang="en-US"/>
          </a:p>
        </c:txPr>
        <c:crossAx val="1746567568"/>
        <c:crosses val="autoZero"/>
        <c:crossBetween val="between"/>
      </c:valAx>
      <c:spPr>
        <a:noFill/>
        <a:ln w="3046">
          <a:solidFill>
            <a:srgbClr val="000000"/>
          </a:solidFill>
          <a:prstDash val="solid"/>
        </a:ln>
      </c:spPr>
    </c:plotArea>
    <c:legend>
      <c:legendPos val="r"/>
      <c:layout>
        <c:manualLayout>
          <c:xMode val="edge"/>
          <c:yMode val="edge"/>
          <c:x val="0.87450014492053529"/>
          <c:y val="0.13468638153185397"/>
          <c:w val="8.3254432153036073E-2"/>
          <c:h val="0.12684838045812455"/>
        </c:manualLayout>
      </c:layout>
      <c:overlay val="0"/>
      <c:spPr>
        <a:solidFill>
          <a:srgbClr val="F2F2F2"/>
        </a:solidFill>
        <a:ln w="3046">
          <a:solidFill>
            <a:srgbClr val="000000"/>
          </a:solidFill>
          <a:prstDash val="solid"/>
        </a:ln>
      </c:spPr>
      <c:txPr>
        <a:bodyPr/>
        <a:lstStyle/>
        <a:p>
          <a:pPr>
            <a:defRPr sz="969" b="1" i="0" u="none" strike="noStrike" baseline="0">
              <a:solidFill>
                <a:srgbClr val="000000"/>
              </a:solidFill>
              <a:latin typeface="Arial"/>
              <a:ea typeface="Arial"/>
              <a:cs typeface="Arial"/>
            </a:defRPr>
          </a:pPr>
          <a:endParaRPr lang="en-US"/>
        </a:p>
      </c:txPr>
    </c:legend>
    <c:plotVisOnly val="1"/>
    <c:dispBlanksAs val="gap"/>
    <c:showDLblsOverMax val="0"/>
  </c:chart>
  <c:spPr>
    <a:noFill/>
    <a:ln>
      <a:noFill/>
    </a:ln>
  </c:spPr>
  <c:txPr>
    <a:bodyPr/>
    <a:lstStyle/>
    <a:p>
      <a:pPr>
        <a:defRPr sz="1266" b="1" i="0" u="none" strike="noStrike" baseline="0">
          <a:solidFill>
            <a:srgbClr val="000000"/>
          </a:solidFill>
          <a:latin typeface="Arial"/>
          <a:ea typeface="Arial"/>
          <a:cs typeface="Arial"/>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ctr" rtl="1">
              <a:defRPr sz="1000" b="1" i="0" u="none" strike="noStrike" baseline="0">
                <a:solidFill>
                  <a:srgbClr val="000000"/>
                </a:solidFill>
                <a:latin typeface="Arial"/>
                <a:ea typeface="Arial"/>
                <a:cs typeface="Arial"/>
              </a:defRPr>
            </a:pPr>
            <a:r>
              <a:rPr lang="en-US" sz="1000" b="1"/>
              <a:t>Defense Spending (Bil. US$)</a:t>
            </a:r>
          </a:p>
        </c:rich>
      </c:tx>
      <c:layout>
        <c:manualLayout>
          <c:xMode val="edge"/>
          <c:yMode val="edge"/>
          <c:x val="0.20031616105701608"/>
          <c:y val="1.3111638200319783E-2"/>
        </c:manualLayout>
      </c:layout>
      <c:overlay val="0"/>
      <c:spPr>
        <a:noFill/>
        <a:ln w="24488">
          <a:noFill/>
        </a:ln>
      </c:spPr>
    </c:title>
    <c:autoTitleDeleted val="0"/>
    <c:plotArea>
      <c:layout>
        <c:manualLayout>
          <c:layoutTarget val="inner"/>
          <c:xMode val="edge"/>
          <c:yMode val="edge"/>
          <c:x val="0.14993838307757926"/>
          <c:y val="0.17582770183032614"/>
          <c:w val="0.80480230859279289"/>
          <c:h val="0.69917205907387681"/>
        </c:manualLayout>
      </c:layout>
      <c:barChart>
        <c:barDir val="bar"/>
        <c:grouping val="clustered"/>
        <c:varyColors val="0"/>
        <c:ser>
          <c:idx val="0"/>
          <c:order val="0"/>
          <c:tx>
            <c:strRef>
              <c:f>Sheet1!$A$2</c:f>
              <c:strCache>
                <c:ptCount val="1"/>
                <c:pt idx="0">
                  <c:v>%</c:v>
                </c:pt>
              </c:strCache>
            </c:strRef>
          </c:tx>
          <c:spPr>
            <a:solidFill>
              <a:srgbClr val="000090"/>
            </a:solidFill>
            <a:ln w="24488">
              <a:noFill/>
            </a:ln>
          </c:spPr>
          <c:invertIfNegative val="0"/>
          <c:dPt>
            <c:idx val="3"/>
            <c:invertIfNegative val="0"/>
            <c:bubble3D val="0"/>
            <c:spPr>
              <a:solidFill>
                <a:srgbClr val="FF0000"/>
              </a:solidFill>
              <a:ln w="24488">
                <a:noFill/>
              </a:ln>
            </c:spPr>
            <c:extLst>
              <c:ext xmlns:c16="http://schemas.microsoft.com/office/drawing/2014/chart" uri="{C3380CC4-5D6E-409C-BE32-E72D297353CC}">
                <c16:uniqueId val="{0000000A-CD13-9845-8E3C-EF13A6798981}"/>
              </c:ext>
            </c:extLst>
          </c:dPt>
          <c:dPt>
            <c:idx val="11"/>
            <c:invertIfNegative val="0"/>
            <c:bubble3D val="0"/>
            <c:spPr>
              <a:solidFill>
                <a:srgbClr val="969696"/>
              </a:solidFill>
              <a:ln w="24488">
                <a:noFill/>
              </a:ln>
            </c:spPr>
            <c:extLst>
              <c:ext xmlns:c16="http://schemas.microsoft.com/office/drawing/2014/chart" uri="{C3380CC4-5D6E-409C-BE32-E72D297353CC}">
                <c16:uniqueId val="{00000001-8E51-1E4C-B23B-D2448827C4CB}"/>
              </c:ext>
            </c:extLst>
          </c:dPt>
          <c:dPt>
            <c:idx val="12"/>
            <c:invertIfNegative val="0"/>
            <c:bubble3D val="0"/>
            <c:spPr>
              <a:solidFill>
                <a:srgbClr val="969696"/>
              </a:solidFill>
              <a:ln w="24488">
                <a:noFill/>
              </a:ln>
            </c:spPr>
            <c:extLst>
              <c:ext xmlns:c16="http://schemas.microsoft.com/office/drawing/2014/chart" uri="{C3380CC4-5D6E-409C-BE32-E72D297353CC}">
                <c16:uniqueId val="{00000003-8E51-1E4C-B23B-D2448827C4CB}"/>
              </c:ext>
            </c:extLst>
          </c:dPt>
          <c:dPt>
            <c:idx val="13"/>
            <c:invertIfNegative val="0"/>
            <c:bubble3D val="0"/>
            <c:spPr>
              <a:solidFill>
                <a:srgbClr val="969696"/>
              </a:solidFill>
              <a:ln w="24488">
                <a:noFill/>
              </a:ln>
            </c:spPr>
            <c:extLst>
              <c:ext xmlns:c16="http://schemas.microsoft.com/office/drawing/2014/chart" uri="{C3380CC4-5D6E-409C-BE32-E72D297353CC}">
                <c16:uniqueId val="{00000005-8E51-1E4C-B23B-D2448827C4CB}"/>
              </c:ext>
            </c:extLst>
          </c:dPt>
          <c:dPt>
            <c:idx val="14"/>
            <c:invertIfNegative val="0"/>
            <c:bubble3D val="0"/>
            <c:spPr>
              <a:solidFill>
                <a:srgbClr val="969696"/>
              </a:solidFill>
              <a:ln w="24488">
                <a:noFill/>
              </a:ln>
            </c:spPr>
            <c:extLst>
              <c:ext xmlns:c16="http://schemas.microsoft.com/office/drawing/2014/chart" uri="{C3380CC4-5D6E-409C-BE32-E72D297353CC}">
                <c16:uniqueId val="{00000007-8E51-1E4C-B23B-D2448827C4CB}"/>
              </c:ext>
            </c:extLst>
          </c:dPt>
          <c:dPt>
            <c:idx val="15"/>
            <c:invertIfNegative val="0"/>
            <c:bubble3D val="0"/>
            <c:spPr>
              <a:solidFill>
                <a:srgbClr val="969696"/>
              </a:solidFill>
              <a:ln w="24488">
                <a:noFill/>
              </a:ln>
            </c:spPr>
            <c:extLst>
              <c:ext xmlns:c16="http://schemas.microsoft.com/office/drawing/2014/chart" uri="{C3380CC4-5D6E-409C-BE32-E72D297353CC}">
                <c16:uniqueId val="{00000009-8E51-1E4C-B23B-D2448827C4CB}"/>
              </c:ext>
            </c:extLst>
          </c:dPt>
          <c:cat>
            <c:strRef>
              <c:f>Sheet1!$B$1:$F$1</c:f>
              <c:strCache>
                <c:ptCount val="5"/>
                <c:pt idx="0">
                  <c:v>Australia</c:v>
                </c:pt>
                <c:pt idx="1">
                  <c:v>Japan</c:v>
                </c:pt>
                <c:pt idx="2">
                  <c:v>India</c:v>
                </c:pt>
                <c:pt idx="3">
                  <c:v>China</c:v>
                </c:pt>
                <c:pt idx="4">
                  <c:v>USA</c:v>
                </c:pt>
              </c:strCache>
            </c:strRef>
          </c:cat>
          <c:val>
            <c:numRef>
              <c:f>Sheet1!$B$2:$F$2</c:f>
              <c:numCache>
                <c:formatCode>0.0</c:formatCode>
                <c:ptCount val="5"/>
                <c:pt idx="0">
                  <c:v>27.5</c:v>
                </c:pt>
                <c:pt idx="1">
                  <c:v>47.6</c:v>
                </c:pt>
                <c:pt idx="2">
                  <c:v>71.099999999999994</c:v>
                </c:pt>
                <c:pt idx="3">
                  <c:v>261</c:v>
                </c:pt>
                <c:pt idx="4">
                  <c:v>732</c:v>
                </c:pt>
              </c:numCache>
            </c:numRef>
          </c:val>
          <c:extLst>
            <c:ext xmlns:c16="http://schemas.microsoft.com/office/drawing/2014/chart" uri="{C3380CC4-5D6E-409C-BE32-E72D297353CC}">
              <c16:uniqueId val="{0000000A-8E51-1E4C-B23B-D2448827C4CB}"/>
            </c:ext>
          </c:extLst>
        </c:ser>
        <c:dLbls>
          <c:showLegendKey val="0"/>
          <c:showVal val="0"/>
          <c:showCatName val="0"/>
          <c:showSerName val="0"/>
          <c:showPercent val="0"/>
          <c:showBubbleSize val="0"/>
        </c:dLbls>
        <c:gapWidth val="100"/>
        <c:axId val="416622144"/>
        <c:axId val="1"/>
      </c:barChart>
      <c:catAx>
        <c:axId val="416622144"/>
        <c:scaling>
          <c:orientation val="minMax"/>
        </c:scaling>
        <c:delete val="0"/>
        <c:axPos val="l"/>
        <c:numFmt formatCode="General" sourceLinked="1"/>
        <c:majorTickMark val="out"/>
        <c:minorTickMark val="none"/>
        <c:tickLblPos val="low"/>
        <c:spPr>
          <a:ln w="3061">
            <a:solidFill>
              <a:srgbClr val="000000"/>
            </a:solidFill>
            <a:prstDash val="solid"/>
          </a:ln>
        </c:spPr>
        <c:txPr>
          <a:bodyPr rot="0" vert="horz"/>
          <a:lstStyle/>
          <a:p>
            <a:pPr>
              <a:defRPr sz="700" b="1" i="0" u="none" strike="noStrike" baseline="0">
                <a:solidFill>
                  <a:srgbClr val="000000"/>
                </a:solidFill>
                <a:latin typeface="Arial"/>
                <a:ea typeface="Arial"/>
                <a:cs typeface="Arial"/>
              </a:defRPr>
            </a:pPr>
            <a:endParaRPr lang="en-US"/>
          </a:p>
        </c:txPr>
        <c:crossAx val="1"/>
        <c:crosses val="autoZero"/>
        <c:auto val="1"/>
        <c:lblAlgn val="ctr"/>
        <c:lblOffset val="100"/>
        <c:noMultiLvlLbl val="0"/>
      </c:catAx>
      <c:valAx>
        <c:axId val="1"/>
        <c:scaling>
          <c:orientation val="minMax"/>
        </c:scaling>
        <c:delete val="0"/>
        <c:axPos val="b"/>
        <c:majorGridlines>
          <c:spPr>
            <a:ln w="3061">
              <a:solidFill>
                <a:srgbClr val="000000"/>
              </a:solidFill>
              <a:prstDash val="solid"/>
            </a:ln>
          </c:spPr>
        </c:majorGridlines>
        <c:numFmt formatCode="0" sourceLinked="0"/>
        <c:majorTickMark val="out"/>
        <c:minorTickMark val="none"/>
        <c:tickLblPos val="nextTo"/>
        <c:spPr>
          <a:ln w="3061">
            <a:solidFill>
              <a:srgbClr val="000000"/>
            </a:solidFill>
            <a:prstDash val="solid"/>
          </a:ln>
        </c:spPr>
        <c:txPr>
          <a:bodyPr rot="0" vert="horz"/>
          <a:lstStyle/>
          <a:p>
            <a:pPr>
              <a:defRPr sz="800" b="1" i="0" u="none" strike="noStrike" baseline="0">
                <a:solidFill>
                  <a:srgbClr val="000000"/>
                </a:solidFill>
                <a:latin typeface="Arial"/>
                <a:ea typeface="Arial"/>
                <a:cs typeface="Arial"/>
              </a:defRPr>
            </a:pPr>
            <a:endParaRPr lang="en-US"/>
          </a:p>
        </c:txPr>
        <c:crossAx val="416622144"/>
        <c:crosses val="autoZero"/>
        <c:crossBetween val="between"/>
      </c:valAx>
      <c:spPr>
        <a:noFill/>
        <a:ln w="3061">
          <a:solidFill>
            <a:srgbClr val="000000"/>
          </a:solidFill>
          <a:prstDash val="solid"/>
        </a:ln>
      </c:spPr>
    </c:plotArea>
    <c:plotVisOnly val="1"/>
    <c:dispBlanksAs val="gap"/>
    <c:showDLblsOverMax val="0"/>
  </c:chart>
  <c:spPr>
    <a:noFill/>
    <a:ln>
      <a:noFill/>
    </a:ln>
  </c:spPr>
  <c:txPr>
    <a:bodyPr/>
    <a:lstStyle/>
    <a:p>
      <a:pPr>
        <a:defRPr sz="1345" b="1" i="0" u="none" strike="noStrike" baseline="0">
          <a:solidFill>
            <a:srgbClr val="000000"/>
          </a:solidFill>
          <a:latin typeface="Arial"/>
          <a:ea typeface="Arial"/>
          <a:cs typeface="Arial"/>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ctr" rtl="1">
              <a:defRPr sz="1000" b="1" i="0" u="none" strike="noStrike" baseline="0">
                <a:solidFill>
                  <a:srgbClr val="000000"/>
                </a:solidFill>
                <a:latin typeface="Arial"/>
                <a:ea typeface="Arial"/>
                <a:cs typeface="Arial"/>
              </a:defRPr>
            </a:pPr>
            <a:r>
              <a:rPr lang="en-US" sz="1000" b="1"/>
              <a:t>Total GDP (Trl. US$)</a:t>
            </a:r>
          </a:p>
        </c:rich>
      </c:tx>
      <c:layout>
        <c:manualLayout>
          <c:xMode val="edge"/>
          <c:yMode val="edge"/>
          <c:x val="0.29712460411807939"/>
          <c:y val="1.9835555226124801E-2"/>
        </c:manualLayout>
      </c:layout>
      <c:overlay val="0"/>
      <c:spPr>
        <a:noFill/>
        <a:ln w="24488">
          <a:noFill/>
        </a:ln>
      </c:spPr>
    </c:title>
    <c:autoTitleDeleted val="0"/>
    <c:plotArea>
      <c:layout>
        <c:manualLayout>
          <c:layoutTarget val="inner"/>
          <c:xMode val="edge"/>
          <c:yMode val="edge"/>
          <c:x val="0.14993838307757926"/>
          <c:y val="0.17582770183032614"/>
          <c:w val="0.80480230859279289"/>
          <c:h val="0.69917205907387681"/>
        </c:manualLayout>
      </c:layout>
      <c:barChart>
        <c:barDir val="bar"/>
        <c:grouping val="clustered"/>
        <c:varyColors val="0"/>
        <c:ser>
          <c:idx val="0"/>
          <c:order val="0"/>
          <c:tx>
            <c:strRef>
              <c:f>Sheet1!$A$2</c:f>
              <c:strCache>
                <c:ptCount val="1"/>
                <c:pt idx="0">
                  <c:v>%</c:v>
                </c:pt>
              </c:strCache>
            </c:strRef>
          </c:tx>
          <c:spPr>
            <a:solidFill>
              <a:srgbClr val="000090"/>
            </a:solidFill>
            <a:ln w="24488">
              <a:noFill/>
            </a:ln>
          </c:spPr>
          <c:invertIfNegative val="0"/>
          <c:dPt>
            <c:idx val="3"/>
            <c:invertIfNegative val="0"/>
            <c:bubble3D val="0"/>
            <c:spPr>
              <a:solidFill>
                <a:srgbClr val="FF0000"/>
              </a:solidFill>
              <a:ln w="24488">
                <a:noFill/>
              </a:ln>
            </c:spPr>
            <c:extLst>
              <c:ext xmlns:c16="http://schemas.microsoft.com/office/drawing/2014/chart" uri="{C3380CC4-5D6E-409C-BE32-E72D297353CC}">
                <c16:uniqueId val="{0000000A-3B13-9D41-BE29-5526E453645F}"/>
              </c:ext>
            </c:extLst>
          </c:dPt>
          <c:dPt>
            <c:idx val="11"/>
            <c:invertIfNegative val="0"/>
            <c:bubble3D val="0"/>
            <c:spPr>
              <a:solidFill>
                <a:srgbClr val="969696"/>
              </a:solidFill>
              <a:ln w="24488">
                <a:noFill/>
              </a:ln>
            </c:spPr>
            <c:extLst>
              <c:ext xmlns:c16="http://schemas.microsoft.com/office/drawing/2014/chart" uri="{C3380CC4-5D6E-409C-BE32-E72D297353CC}">
                <c16:uniqueId val="{00000001-EE3B-2746-96D0-F40AF8408A6B}"/>
              </c:ext>
            </c:extLst>
          </c:dPt>
          <c:dPt>
            <c:idx val="12"/>
            <c:invertIfNegative val="0"/>
            <c:bubble3D val="0"/>
            <c:spPr>
              <a:solidFill>
                <a:srgbClr val="969696"/>
              </a:solidFill>
              <a:ln w="24488">
                <a:noFill/>
              </a:ln>
            </c:spPr>
            <c:extLst>
              <c:ext xmlns:c16="http://schemas.microsoft.com/office/drawing/2014/chart" uri="{C3380CC4-5D6E-409C-BE32-E72D297353CC}">
                <c16:uniqueId val="{00000003-EE3B-2746-96D0-F40AF8408A6B}"/>
              </c:ext>
            </c:extLst>
          </c:dPt>
          <c:dPt>
            <c:idx val="13"/>
            <c:invertIfNegative val="0"/>
            <c:bubble3D val="0"/>
            <c:spPr>
              <a:solidFill>
                <a:srgbClr val="969696"/>
              </a:solidFill>
              <a:ln w="24488">
                <a:noFill/>
              </a:ln>
            </c:spPr>
            <c:extLst>
              <c:ext xmlns:c16="http://schemas.microsoft.com/office/drawing/2014/chart" uri="{C3380CC4-5D6E-409C-BE32-E72D297353CC}">
                <c16:uniqueId val="{00000005-EE3B-2746-96D0-F40AF8408A6B}"/>
              </c:ext>
            </c:extLst>
          </c:dPt>
          <c:dPt>
            <c:idx val="14"/>
            <c:invertIfNegative val="0"/>
            <c:bubble3D val="0"/>
            <c:spPr>
              <a:solidFill>
                <a:srgbClr val="969696"/>
              </a:solidFill>
              <a:ln w="24488">
                <a:noFill/>
              </a:ln>
            </c:spPr>
            <c:extLst>
              <c:ext xmlns:c16="http://schemas.microsoft.com/office/drawing/2014/chart" uri="{C3380CC4-5D6E-409C-BE32-E72D297353CC}">
                <c16:uniqueId val="{00000007-EE3B-2746-96D0-F40AF8408A6B}"/>
              </c:ext>
            </c:extLst>
          </c:dPt>
          <c:dPt>
            <c:idx val="15"/>
            <c:invertIfNegative val="0"/>
            <c:bubble3D val="0"/>
            <c:spPr>
              <a:solidFill>
                <a:srgbClr val="969696"/>
              </a:solidFill>
              <a:ln w="24488">
                <a:noFill/>
              </a:ln>
            </c:spPr>
            <c:extLst>
              <c:ext xmlns:c16="http://schemas.microsoft.com/office/drawing/2014/chart" uri="{C3380CC4-5D6E-409C-BE32-E72D297353CC}">
                <c16:uniqueId val="{00000009-EE3B-2746-96D0-F40AF8408A6B}"/>
              </c:ext>
            </c:extLst>
          </c:dPt>
          <c:cat>
            <c:strRef>
              <c:f>Sheet1!$B$1:$F$1</c:f>
              <c:strCache>
                <c:ptCount val="5"/>
                <c:pt idx="0">
                  <c:v>Australia</c:v>
                </c:pt>
                <c:pt idx="1">
                  <c:v>India</c:v>
                </c:pt>
                <c:pt idx="2">
                  <c:v>Japan</c:v>
                </c:pt>
                <c:pt idx="3">
                  <c:v>China</c:v>
                </c:pt>
                <c:pt idx="4">
                  <c:v>USA</c:v>
                </c:pt>
              </c:strCache>
            </c:strRef>
          </c:cat>
          <c:val>
            <c:numRef>
              <c:f>Sheet1!$B$2:$F$2</c:f>
              <c:numCache>
                <c:formatCode>0.0</c:formatCode>
                <c:ptCount val="5"/>
                <c:pt idx="0">
                  <c:v>1.3</c:v>
                </c:pt>
                <c:pt idx="1">
                  <c:v>2.6</c:v>
                </c:pt>
                <c:pt idx="2">
                  <c:v>4.9000000000000004</c:v>
                </c:pt>
                <c:pt idx="3">
                  <c:v>14.9</c:v>
                </c:pt>
                <c:pt idx="4">
                  <c:v>20.8</c:v>
                </c:pt>
              </c:numCache>
            </c:numRef>
          </c:val>
          <c:extLst>
            <c:ext xmlns:c16="http://schemas.microsoft.com/office/drawing/2014/chart" uri="{C3380CC4-5D6E-409C-BE32-E72D297353CC}">
              <c16:uniqueId val="{0000000A-EE3B-2746-96D0-F40AF8408A6B}"/>
            </c:ext>
          </c:extLst>
        </c:ser>
        <c:dLbls>
          <c:showLegendKey val="0"/>
          <c:showVal val="0"/>
          <c:showCatName val="0"/>
          <c:showSerName val="0"/>
          <c:showPercent val="0"/>
          <c:showBubbleSize val="0"/>
        </c:dLbls>
        <c:gapWidth val="100"/>
        <c:axId val="416622144"/>
        <c:axId val="1"/>
      </c:barChart>
      <c:catAx>
        <c:axId val="416622144"/>
        <c:scaling>
          <c:orientation val="minMax"/>
        </c:scaling>
        <c:delete val="0"/>
        <c:axPos val="l"/>
        <c:numFmt formatCode="General" sourceLinked="1"/>
        <c:majorTickMark val="out"/>
        <c:minorTickMark val="none"/>
        <c:tickLblPos val="low"/>
        <c:spPr>
          <a:ln w="3061">
            <a:solidFill>
              <a:srgbClr val="000000"/>
            </a:solidFill>
            <a:prstDash val="solid"/>
          </a:ln>
        </c:spPr>
        <c:txPr>
          <a:bodyPr rot="0" vert="horz"/>
          <a:lstStyle/>
          <a:p>
            <a:pPr>
              <a:defRPr sz="700" b="1" i="0" u="none" strike="noStrike" baseline="0">
                <a:solidFill>
                  <a:srgbClr val="000000"/>
                </a:solidFill>
                <a:latin typeface="Arial"/>
                <a:ea typeface="Arial"/>
                <a:cs typeface="Arial"/>
              </a:defRPr>
            </a:pPr>
            <a:endParaRPr lang="en-US"/>
          </a:p>
        </c:txPr>
        <c:crossAx val="1"/>
        <c:crosses val="autoZero"/>
        <c:auto val="1"/>
        <c:lblAlgn val="ctr"/>
        <c:lblOffset val="100"/>
        <c:noMultiLvlLbl val="0"/>
      </c:catAx>
      <c:valAx>
        <c:axId val="1"/>
        <c:scaling>
          <c:orientation val="minMax"/>
        </c:scaling>
        <c:delete val="0"/>
        <c:axPos val="b"/>
        <c:majorGridlines>
          <c:spPr>
            <a:ln w="3061">
              <a:solidFill>
                <a:srgbClr val="000000"/>
              </a:solidFill>
              <a:prstDash val="solid"/>
            </a:ln>
          </c:spPr>
        </c:majorGridlines>
        <c:numFmt formatCode="0" sourceLinked="0"/>
        <c:majorTickMark val="out"/>
        <c:minorTickMark val="none"/>
        <c:tickLblPos val="nextTo"/>
        <c:spPr>
          <a:ln w="3061">
            <a:solidFill>
              <a:srgbClr val="000000"/>
            </a:solidFill>
            <a:prstDash val="solid"/>
          </a:ln>
        </c:spPr>
        <c:txPr>
          <a:bodyPr rot="0" vert="horz"/>
          <a:lstStyle/>
          <a:p>
            <a:pPr>
              <a:defRPr sz="800" b="1" i="0" u="none" strike="noStrike" baseline="0">
                <a:solidFill>
                  <a:srgbClr val="000000"/>
                </a:solidFill>
                <a:latin typeface="Arial"/>
                <a:ea typeface="Arial"/>
                <a:cs typeface="Arial"/>
              </a:defRPr>
            </a:pPr>
            <a:endParaRPr lang="en-US"/>
          </a:p>
        </c:txPr>
        <c:crossAx val="416622144"/>
        <c:crosses val="autoZero"/>
        <c:crossBetween val="between"/>
      </c:valAx>
      <c:spPr>
        <a:noFill/>
        <a:ln w="3061">
          <a:solidFill>
            <a:srgbClr val="000000"/>
          </a:solidFill>
          <a:prstDash val="solid"/>
        </a:ln>
      </c:spPr>
    </c:plotArea>
    <c:plotVisOnly val="1"/>
    <c:dispBlanksAs val="gap"/>
    <c:showDLblsOverMax val="0"/>
  </c:chart>
  <c:spPr>
    <a:noFill/>
    <a:ln>
      <a:noFill/>
    </a:ln>
  </c:spPr>
  <c:txPr>
    <a:bodyPr/>
    <a:lstStyle/>
    <a:p>
      <a:pPr>
        <a:defRPr sz="1345" b="1" i="0" u="none" strike="noStrike" baseline="0">
          <a:solidFill>
            <a:srgbClr val="000000"/>
          </a:solidFill>
          <a:latin typeface="Arial"/>
          <a:ea typeface="Arial"/>
          <a:cs typeface="Arial"/>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9" b="1" i="0" u="none" strike="noStrike" baseline="0">
                <a:solidFill>
                  <a:srgbClr val="000000"/>
                </a:solidFill>
                <a:latin typeface="Arial"/>
                <a:ea typeface="Arial"/>
                <a:cs typeface="Arial"/>
              </a:defRPr>
            </a:pPr>
            <a:r>
              <a:rPr lang="en-US"/>
              <a:t>Total Military Spending (US$ bil.)</a:t>
            </a:r>
          </a:p>
        </c:rich>
      </c:tx>
      <c:layout>
        <c:manualLayout>
          <c:xMode val="edge"/>
          <c:yMode val="edge"/>
          <c:x val="0.20870631594382028"/>
          <c:y val="6.728934894817018E-2"/>
        </c:manualLayout>
      </c:layout>
      <c:overlay val="0"/>
      <c:spPr>
        <a:noFill/>
        <a:ln w="24354">
          <a:noFill/>
        </a:ln>
      </c:spPr>
    </c:title>
    <c:autoTitleDeleted val="0"/>
    <c:view3D>
      <c:rotX val="15"/>
      <c:hPercent val="113"/>
      <c:rotY val="20"/>
      <c:depthPercent val="100"/>
      <c:rAngAx val="1"/>
    </c:view3D>
    <c:floor>
      <c:thickness val="0"/>
      <c:spPr>
        <a:solidFill>
          <a:srgbClr val="C0C0C0"/>
        </a:solidFill>
        <a:ln w="3175">
          <a:solidFill>
            <a:srgbClr val="000000"/>
          </a:solidFill>
          <a:prstDash val="solid"/>
        </a:ln>
      </c:spPr>
    </c:floor>
    <c:sideWall>
      <c:thickness val="0"/>
      <c:spPr>
        <a:noFill/>
        <a:ln w="12700">
          <a:solidFill>
            <a:srgbClr val="000000"/>
          </a:solidFill>
          <a:prstDash val="solid"/>
        </a:ln>
      </c:spPr>
    </c:sideWall>
    <c:backWall>
      <c:thickness val="0"/>
      <c:spPr>
        <a:noFill/>
        <a:ln w="12700">
          <a:solidFill>
            <a:srgbClr val="000000"/>
          </a:solidFill>
          <a:prstDash val="solid"/>
        </a:ln>
      </c:spPr>
    </c:backWall>
    <c:plotArea>
      <c:layout>
        <c:manualLayout>
          <c:layoutTarget val="inner"/>
          <c:xMode val="edge"/>
          <c:yMode val="edge"/>
          <c:x val="0.20361990950226305"/>
          <c:y val="0.102739726027397"/>
          <c:w val="0.7624434389140281"/>
          <c:h val="0.84018264840182599"/>
        </c:manualLayout>
      </c:layout>
      <c:bar3DChart>
        <c:barDir val="bar"/>
        <c:grouping val="clustered"/>
        <c:varyColors val="0"/>
        <c:ser>
          <c:idx val="0"/>
          <c:order val="0"/>
          <c:tx>
            <c:strRef>
              <c:f>Sheet1!$A$2</c:f>
              <c:strCache>
                <c:ptCount val="1"/>
                <c:pt idx="0">
                  <c:v>US$</c:v>
                </c:pt>
              </c:strCache>
            </c:strRef>
          </c:tx>
          <c:spPr>
            <a:solidFill>
              <a:srgbClr val="808080"/>
            </a:solidFill>
            <a:ln w="24354">
              <a:noFill/>
            </a:ln>
          </c:spPr>
          <c:invertIfNegative val="0"/>
          <c:cat>
            <c:strRef>
              <c:f>Sheet1!$B$1:$K$1</c:f>
              <c:strCache>
                <c:ptCount val="10"/>
                <c:pt idx="0">
                  <c:v>South Korea</c:v>
                </c:pt>
                <c:pt idx="1">
                  <c:v>Japan</c:v>
                </c:pt>
                <c:pt idx="2">
                  <c:v>Germany</c:v>
                </c:pt>
                <c:pt idx="3">
                  <c:v>France</c:v>
                </c:pt>
                <c:pt idx="4">
                  <c:v>UK</c:v>
                </c:pt>
                <c:pt idx="5">
                  <c:v>Saudi Arabia</c:v>
                </c:pt>
                <c:pt idx="6">
                  <c:v>Russia</c:v>
                </c:pt>
                <c:pt idx="7">
                  <c:v>India</c:v>
                </c:pt>
                <c:pt idx="8">
                  <c:v>China</c:v>
                </c:pt>
                <c:pt idx="9">
                  <c:v>USA</c:v>
                </c:pt>
              </c:strCache>
            </c:strRef>
          </c:cat>
          <c:val>
            <c:numRef>
              <c:f>Sheet1!$B$2:$K$2</c:f>
              <c:numCache>
                <c:formatCode>0.0</c:formatCode>
                <c:ptCount val="10"/>
                <c:pt idx="0">
                  <c:v>46.1</c:v>
                </c:pt>
                <c:pt idx="1">
                  <c:v>48.2</c:v>
                </c:pt>
                <c:pt idx="2">
                  <c:v>51.6</c:v>
                </c:pt>
                <c:pt idx="3">
                  <c:v>51.6</c:v>
                </c:pt>
                <c:pt idx="4">
                  <c:v>58.5</c:v>
                </c:pt>
                <c:pt idx="5">
                  <c:v>55.5</c:v>
                </c:pt>
                <c:pt idx="6">
                  <c:v>66.8</c:v>
                </c:pt>
                <c:pt idx="7">
                  <c:v>73</c:v>
                </c:pt>
                <c:pt idx="8">
                  <c:v>244.9</c:v>
                </c:pt>
                <c:pt idx="9">
                  <c:v>766.6</c:v>
                </c:pt>
              </c:numCache>
            </c:numRef>
          </c:val>
          <c:extLst>
            <c:ext xmlns:c16="http://schemas.microsoft.com/office/drawing/2014/chart" uri="{C3380CC4-5D6E-409C-BE32-E72D297353CC}">
              <c16:uniqueId val="{00000000-947F-A242-A598-833C2B19E34B}"/>
            </c:ext>
          </c:extLst>
        </c:ser>
        <c:dLbls>
          <c:showLegendKey val="0"/>
          <c:showVal val="0"/>
          <c:showCatName val="0"/>
          <c:showSerName val="0"/>
          <c:showPercent val="0"/>
          <c:showBubbleSize val="0"/>
        </c:dLbls>
        <c:gapWidth val="150"/>
        <c:gapDepth val="0"/>
        <c:shape val="box"/>
        <c:axId val="241415967"/>
        <c:axId val="1"/>
        <c:axId val="0"/>
      </c:bar3DChart>
      <c:catAx>
        <c:axId val="241415967"/>
        <c:scaling>
          <c:orientation val="minMax"/>
        </c:scaling>
        <c:delete val="0"/>
        <c:axPos val="l"/>
        <c:numFmt formatCode="General" sourceLinked="1"/>
        <c:majorTickMark val="out"/>
        <c:minorTickMark val="none"/>
        <c:tickLblPos val="low"/>
        <c:spPr>
          <a:ln w="3044">
            <a:solidFill>
              <a:srgbClr val="000000"/>
            </a:solidFill>
            <a:prstDash val="solid"/>
          </a:ln>
        </c:spPr>
        <c:txPr>
          <a:bodyPr rot="0" vert="horz"/>
          <a:lstStyle/>
          <a:p>
            <a:pPr>
              <a:defRPr sz="1165" b="0" i="0" u="none" strike="noStrike" baseline="0">
                <a:solidFill>
                  <a:srgbClr val="000000"/>
                </a:solidFill>
                <a:latin typeface="Arial"/>
                <a:ea typeface="Arial"/>
                <a:cs typeface="Arial"/>
              </a:defRPr>
            </a:pPr>
            <a:endParaRPr lang="en-US"/>
          </a:p>
        </c:txPr>
        <c:crossAx val="1"/>
        <c:crosses val="autoZero"/>
        <c:auto val="1"/>
        <c:lblAlgn val="ctr"/>
        <c:lblOffset val="100"/>
        <c:tickLblSkip val="1"/>
        <c:tickMarkSkip val="1"/>
        <c:noMultiLvlLbl val="0"/>
      </c:catAx>
      <c:valAx>
        <c:axId val="1"/>
        <c:scaling>
          <c:orientation val="minMax"/>
        </c:scaling>
        <c:delete val="0"/>
        <c:axPos val="b"/>
        <c:majorGridlines>
          <c:spPr>
            <a:ln w="3044">
              <a:solidFill>
                <a:srgbClr val="000000"/>
              </a:solidFill>
              <a:prstDash val="solid"/>
            </a:ln>
          </c:spPr>
        </c:majorGridlines>
        <c:numFmt formatCode="0" sourceLinked="0"/>
        <c:majorTickMark val="out"/>
        <c:minorTickMark val="none"/>
        <c:tickLblPos val="nextTo"/>
        <c:spPr>
          <a:ln w="3044">
            <a:solidFill>
              <a:srgbClr val="000000"/>
            </a:solidFill>
            <a:prstDash val="solid"/>
          </a:ln>
        </c:spPr>
        <c:txPr>
          <a:bodyPr rot="0" vert="horz"/>
          <a:lstStyle/>
          <a:p>
            <a:pPr>
              <a:defRPr sz="1165" b="0" i="0" u="none" strike="noStrike" baseline="0">
                <a:solidFill>
                  <a:srgbClr val="000000"/>
                </a:solidFill>
                <a:latin typeface="Arial"/>
                <a:ea typeface="Arial"/>
                <a:cs typeface="Arial"/>
              </a:defRPr>
            </a:pPr>
            <a:endParaRPr lang="en-US"/>
          </a:p>
        </c:txPr>
        <c:crossAx val="241415967"/>
        <c:crosses val="autoZero"/>
        <c:crossBetween val="between"/>
      </c:valAx>
      <c:spPr>
        <a:noFill/>
        <a:ln w="24354">
          <a:noFill/>
        </a:ln>
      </c:spPr>
    </c:plotArea>
    <c:plotVisOnly val="1"/>
    <c:dispBlanksAs val="gap"/>
    <c:showDLblsOverMax val="0"/>
  </c:chart>
  <c:spPr>
    <a:noFill/>
    <a:ln>
      <a:noFill/>
    </a:ln>
  </c:spPr>
  <c:txPr>
    <a:bodyPr/>
    <a:lstStyle/>
    <a:p>
      <a:pPr>
        <a:defRPr sz="1817" b="1" i="0" u="none" strike="noStrike" baseline="0">
          <a:solidFill>
            <a:srgbClr val="000000"/>
          </a:solidFill>
          <a:latin typeface="Arial"/>
          <a:ea typeface="Arial"/>
          <a:cs typeface="Arial"/>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b="1" i="0" u="none" strike="noStrike" baseline="0">
                <a:solidFill>
                  <a:srgbClr val="000000"/>
                </a:solidFill>
                <a:latin typeface="Arial"/>
                <a:ea typeface="Arial"/>
                <a:cs typeface="Arial"/>
              </a:defRPr>
            </a:pPr>
            <a:r>
              <a:rPr lang="en-US" sz="1200"/>
              <a:t>Total</a:t>
            </a:r>
            <a:r>
              <a:rPr lang="en-US" sz="1200" baseline="0"/>
              <a:t> GDP in 2039</a:t>
            </a:r>
          </a:p>
          <a:p>
            <a:pPr>
              <a:defRPr sz="1200" b="1" i="0" u="none" strike="noStrike" baseline="0">
                <a:solidFill>
                  <a:srgbClr val="000000"/>
                </a:solidFill>
                <a:latin typeface="Arial"/>
                <a:ea typeface="Arial"/>
                <a:cs typeface="Arial"/>
              </a:defRPr>
            </a:pPr>
            <a:r>
              <a:rPr lang="en-US" sz="1200" baseline="0"/>
              <a:t>(Trillion US$)</a:t>
            </a:r>
            <a:endParaRPr lang="en-US" sz="1200"/>
          </a:p>
        </c:rich>
      </c:tx>
      <c:layout>
        <c:manualLayout>
          <c:xMode val="edge"/>
          <c:yMode val="edge"/>
          <c:x val="0.3421807162907437"/>
          <c:y val="0"/>
        </c:manualLayout>
      </c:layout>
      <c:overlay val="0"/>
      <c:spPr>
        <a:noFill/>
        <a:ln w="24379">
          <a:noFill/>
        </a:ln>
      </c:spPr>
    </c:title>
    <c:autoTitleDeleted val="0"/>
    <c:plotArea>
      <c:layout>
        <c:manualLayout>
          <c:layoutTarget val="inner"/>
          <c:xMode val="edge"/>
          <c:yMode val="edge"/>
          <c:x val="0.14864864864864899"/>
          <c:y val="0.24200290497668378"/>
          <c:w val="0.85585585585585611"/>
          <c:h val="0.66716344316183773"/>
        </c:manualLayout>
      </c:layout>
      <c:barChart>
        <c:barDir val="bar"/>
        <c:grouping val="clustered"/>
        <c:varyColors val="0"/>
        <c:ser>
          <c:idx val="0"/>
          <c:order val="0"/>
          <c:tx>
            <c:strRef>
              <c:f>Sheet1!$A$2</c:f>
              <c:strCache>
                <c:ptCount val="1"/>
                <c:pt idx="0">
                  <c:v>Trl. USD</c:v>
                </c:pt>
              </c:strCache>
            </c:strRef>
          </c:tx>
          <c:spPr>
            <a:solidFill>
              <a:srgbClr val="002060"/>
            </a:solidFill>
            <a:ln w="24379">
              <a:noFill/>
            </a:ln>
          </c:spPr>
          <c:invertIfNegative val="0"/>
          <c:dPt>
            <c:idx val="8"/>
            <c:invertIfNegative val="0"/>
            <c:bubble3D val="0"/>
            <c:extLst>
              <c:ext xmlns:c16="http://schemas.microsoft.com/office/drawing/2014/chart" uri="{C3380CC4-5D6E-409C-BE32-E72D297353CC}">
                <c16:uniqueId val="{00000000-E8EE-1947-AA55-BA57C236016C}"/>
              </c:ext>
            </c:extLst>
          </c:dPt>
          <c:dPt>
            <c:idx val="9"/>
            <c:invertIfNegative val="0"/>
            <c:bubble3D val="0"/>
            <c:extLst>
              <c:ext xmlns:c16="http://schemas.microsoft.com/office/drawing/2014/chart" uri="{C3380CC4-5D6E-409C-BE32-E72D297353CC}">
                <c16:uniqueId val="{00000001-E8EE-1947-AA55-BA57C236016C}"/>
              </c:ext>
            </c:extLst>
          </c:dPt>
          <c:cat>
            <c:strRef>
              <c:f>Sheet1!$B$1:$K$1</c:f>
              <c:strCache>
                <c:ptCount val="10"/>
                <c:pt idx="0">
                  <c:v>Russia</c:v>
                </c:pt>
                <c:pt idx="1">
                  <c:v>Canada</c:v>
                </c:pt>
                <c:pt idx="2">
                  <c:v>Indonesia</c:v>
                </c:pt>
                <c:pt idx="3">
                  <c:v>UK</c:v>
                </c:pt>
                <c:pt idx="4">
                  <c:v>Brazil</c:v>
                </c:pt>
                <c:pt idx="5">
                  <c:v>Japan</c:v>
                </c:pt>
                <c:pt idx="6">
                  <c:v>India</c:v>
                </c:pt>
                <c:pt idx="7">
                  <c:v>EU</c:v>
                </c:pt>
                <c:pt idx="8">
                  <c:v>USA</c:v>
                </c:pt>
                <c:pt idx="9">
                  <c:v>China</c:v>
                </c:pt>
              </c:strCache>
            </c:strRef>
          </c:cat>
          <c:val>
            <c:numRef>
              <c:f>Sheet1!$B$2:$K$2</c:f>
              <c:numCache>
                <c:formatCode>0.0</c:formatCode>
                <c:ptCount val="10"/>
                <c:pt idx="0">
                  <c:v>2.1</c:v>
                </c:pt>
                <c:pt idx="1">
                  <c:v>2.6</c:v>
                </c:pt>
                <c:pt idx="2">
                  <c:v>2.7</c:v>
                </c:pt>
                <c:pt idx="3">
                  <c:v>3.6</c:v>
                </c:pt>
                <c:pt idx="4">
                  <c:v>3.6</c:v>
                </c:pt>
                <c:pt idx="5">
                  <c:v>5.9</c:v>
                </c:pt>
                <c:pt idx="6">
                  <c:v>10.7</c:v>
                </c:pt>
                <c:pt idx="7">
                  <c:v>21.6</c:v>
                </c:pt>
                <c:pt idx="8">
                  <c:v>31.1</c:v>
                </c:pt>
                <c:pt idx="9">
                  <c:v>33.4</c:v>
                </c:pt>
              </c:numCache>
            </c:numRef>
          </c:val>
          <c:extLst>
            <c:ext xmlns:c16="http://schemas.microsoft.com/office/drawing/2014/chart" uri="{C3380CC4-5D6E-409C-BE32-E72D297353CC}">
              <c16:uniqueId val="{00000002-E8EE-1947-AA55-BA57C236016C}"/>
            </c:ext>
          </c:extLst>
        </c:ser>
        <c:dLbls>
          <c:showLegendKey val="0"/>
          <c:showVal val="0"/>
          <c:showCatName val="0"/>
          <c:showSerName val="0"/>
          <c:showPercent val="0"/>
          <c:showBubbleSize val="0"/>
        </c:dLbls>
        <c:gapWidth val="100"/>
        <c:axId val="1232001120"/>
        <c:axId val="1"/>
      </c:barChart>
      <c:catAx>
        <c:axId val="1232001120"/>
        <c:scaling>
          <c:orientation val="minMax"/>
        </c:scaling>
        <c:delete val="0"/>
        <c:axPos val="l"/>
        <c:numFmt formatCode="General" sourceLinked="1"/>
        <c:majorTickMark val="out"/>
        <c:minorTickMark val="none"/>
        <c:tickLblPos val="low"/>
        <c:spPr>
          <a:ln w="3047">
            <a:solidFill>
              <a:srgbClr val="000000"/>
            </a:solidFill>
            <a:prstDash val="solid"/>
          </a:ln>
        </c:spPr>
        <c:txPr>
          <a:bodyPr rot="0" vert="horz"/>
          <a:lstStyle/>
          <a:p>
            <a:pPr>
              <a:defRPr sz="1000" b="1" i="0" u="none" strike="noStrike" baseline="0">
                <a:solidFill>
                  <a:srgbClr val="000000"/>
                </a:solidFill>
                <a:latin typeface="Arial"/>
                <a:ea typeface="Arial"/>
                <a:cs typeface="Arial"/>
              </a:defRPr>
            </a:pPr>
            <a:endParaRPr lang="en-US"/>
          </a:p>
        </c:txPr>
        <c:crossAx val="1"/>
        <c:crosses val="autoZero"/>
        <c:auto val="1"/>
        <c:lblAlgn val="ctr"/>
        <c:lblOffset val="100"/>
        <c:noMultiLvlLbl val="0"/>
      </c:catAx>
      <c:valAx>
        <c:axId val="1"/>
        <c:scaling>
          <c:orientation val="minMax"/>
          <c:max val="35"/>
        </c:scaling>
        <c:delete val="0"/>
        <c:axPos val="b"/>
        <c:majorGridlines>
          <c:spPr>
            <a:ln w="3047">
              <a:solidFill>
                <a:srgbClr val="000000"/>
              </a:solidFill>
              <a:prstDash val="solid"/>
            </a:ln>
          </c:spPr>
        </c:majorGridlines>
        <c:numFmt formatCode="#,##0" sourceLinked="0"/>
        <c:majorTickMark val="out"/>
        <c:minorTickMark val="none"/>
        <c:tickLblPos val="low"/>
        <c:spPr>
          <a:ln w="3047">
            <a:solidFill>
              <a:srgbClr val="000000"/>
            </a:solidFill>
            <a:prstDash val="solid"/>
          </a:ln>
        </c:spPr>
        <c:txPr>
          <a:bodyPr rot="0" vert="horz"/>
          <a:lstStyle/>
          <a:p>
            <a:pPr>
              <a:defRPr sz="1000" b="1" i="0" u="none" strike="noStrike" baseline="0">
                <a:solidFill>
                  <a:srgbClr val="000000"/>
                </a:solidFill>
                <a:latin typeface="Arial"/>
                <a:ea typeface="Arial"/>
                <a:cs typeface="Arial"/>
              </a:defRPr>
            </a:pPr>
            <a:endParaRPr lang="en-US"/>
          </a:p>
        </c:txPr>
        <c:crossAx val="1232001120"/>
        <c:crosses val="autoZero"/>
        <c:crossBetween val="between"/>
      </c:valAx>
      <c:spPr>
        <a:noFill/>
        <a:ln w="3047">
          <a:solidFill>
            <a:srgbClr val="000000"/>
          </a:solidFill>
          <a:prstDash val="solid"/>
        </a:ln>
      </c:spPr>
    </c:plotArea>
    <c:plotVisOnly val="1"/>
    <c:dispBlanksAs val="gap"/>
    <c:showDLblsOverMax val="0"/>
  </c:chart>
  <c:spPr>
    <a:noFill/>
    <a:ln>
      <a:noFill/>
    </a:ln>
  </c:spPr>
  <c:txPr>
    <a:bodyPr/>
    <a:lstStyle/>
    <a:p>
      <a:pPr>
        <a:defRPr sz="365" b="1" i="0" u="none" strike="noStrike" baseline="0">
          <a:solidFill>
            <a:srgbClr val="000000"/>
          </a:solidFill>
          <a:latin typeface="Arial"/>
          <a:ea typeface="Arial"/>
          <a:cs typeface="Arial"/>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b="1" i="0" u="none" strike="noStrike" baseline="0">
                <a:solidFill>
                  <a:srgbClr val="000000"/>
                </a:solidFill>
                <a:latin typeface="Arial"/>
                <a:ea typeface="Arial"/>
                <a:cs typeface="Arial"/>
              </a:defRPr>
            </a:pPr>
            <a:r>
              <a:rPr lang="en-US" sz="1200"/>
              <a:t>Total</a:t>
            </a:r>
            <a:r>
              <a:rPr lang="en-US" sz="1200" baseline="0"/>
              <a:t> Population in 2039</a:t>
            </a:r>
          </a:p>
          <a:p>
            <a:pPr>
              <a:defRPr sz="1200" b="1" i="0" u="none" strike="noStrike" baseline="0">
                <a:solidFill>
                  <a:srgbClr val="000000"/>
                </a:solidFill>
                <a:latin typeface="Arial"/>
                <a:ea typeface="Arial"/>
                <a:cs typeface="Arial"/>
              </a:defRPr>
            </a:pPr>
            <a:r>
              <a:rPr lang="en-US" sz="1200" baseline="0"/>
              <a:t>(in Billions)</a:t>
            </a:r>
            <a:endParaRPr lang="en-US" sz="1200"/>
          </a:p>
        </c:rich>
      </c:tx>
      <c:layout>
        <c:manualLayout>
          <c:xMode val="edge"/>
          <c:yMode val="edge"/>
          <c:x val="0.28804581532702211"/>
          <c:y val="4.8543689320388345E-3"/>
        </c:manualLayout>
      </c:layout>
      <c:overlay val="0"/>
      <c:spPr>
        <a:noFill/>
        <a:ln w="24379">
          <a:noFill/>
        </a:ln>
      </c:spPr>
    </c:title>
    <c:autoTitleDeleted val="0"/>
    <c:plotArea>
      <c:layout>
        <c:manualLayout>
          <c:layoutTarget val="inner"/>
          <c:xMode val="edge"/>
          <c:yMode val="edge"/>
          <c:x val="0.14864864864864899"/>
          <c:y val="0.24200290497668378"/>
          <c:w val="0.85585585585585611"/>
          <c:h val="0.66716344316183773"/>
        </c:manualLayout>
      </c:layout>
      <c:barChart>
        <c:barDir val="bar"/>
        <c:grouping val="clustered"/>
        <c:varyColors val="0"/>
        <c:ser>
          <c:idx val="0"/>
          <c:order val="0"/>
          <c:tx>
            <c:strRef>
              <c:f>Sheet1!$A$2</c:f>
              <c:strCache>
                <c:ptCount val="1"/>
                <c:pt idx="0">
                  <c:v>Billions</c:v>
                </c:pt>
              </c:strCache>
            </c:strRef>
          </c:tx>
          <c:spPr>
            <a:solidFill>
              <a:srgbClr val="002060"/>
            </a:solidFill>
            <a:ln w="24379">
              <a:noFill/>
            </a:ln>
          </c:spPr>
          <c:invertIfNegative val="0"/>
          <c:dPt>
            <c:idx val="8"/>
            <c:invertIfNegative val="0"/>
            <c:bubble3D val="0"/>
            <c:extLst>
              <c:ext xmlns:c16="http://schemas.microsoft.com/office/drawing/2014/chart" uri="{C3380CC4-5D6E-409C-BE32-E72D297353CC}">
                <c16:uniqueId val="{00000000-3D47-F740-B6E8-43AA8E9998A5}"/>
              </c:ext>
            </c:extLst>
          </c:dPt>
          <c:dPt>
            <c:idx val="9"/>
            <c:invertIfNegative val="0"/>
            <c:bubble3D val="0"/>
            <c:extLst>
              <c:ext xmlns:c16="http://schemas.microsoft.com/office/drawing/2014/chart" uri="{C3380CC4-5D6E-409C-BE32-E72D297353CC}">
                <c16:uniqueId val="{00000001-3D47-F740-B6E8-43AA8E9998A5}"/>
              </c:ext>
            </c:extLst>
          </c:dPt>
          <c:cat>
            <c:strRef>
              <c:f>Sheet1!$B$1:$K$1</c:f>
              <c:strCache>
                <c:ptCount val="10"/>
                <c:pt idx="0">
                  <c:v>Canada</c:v>
                </c:pt>
                <c:pt idx="1">
                  <c:v>UK</c:v>
                </c:pt>
                <c:pt idx="2">
                  <c:v>Japan</c:v>
                </c:pt>
                <c:pt idx="3">
                  <c:v>Russia</c:v>
                </c:pt>
                <c:pt idx="4">
                  <c:v>Brazil</c:v>
                </c:pt>
                <c:pt idx="5">
                  <c:v>Indonesia</c:v>
                </c:pt>
                <c:pt idx="6">
                  <c:v>USA</c:v>
                </c:pt>
                <c:pt idx="7">
                  <c:v>EU</c:v>
                </c:pt>
                <c:pt idx="8">
                  <c:v>China</c:v>
                </c:pt>
                <c:pt idx="9">
                  <c:v>India</c:v>
                </c:pt>
              </c:strCache>
            </c:strRef>
          </c:cat>
          <c:val>
            <c:numRef>
              <c:f>Sheet1!$B$2:$K$2</c:f>
              <c:numCache>
                <c:formatCode>#,##0</c:formatCode>
                <c:ptCount val="10"/>
                <c:pt idx="0">
                  <c:v>43</c:v>
                </c:pt>
                <c:pt idx="1">
                  <c:v>72</c:v>
                </c:pt>
                <c:pt idx="2">
                  <c:v>114</c:v>
                </c:pt>
                <c:pt idx="3">
                  <c:v>139</c:v>
                </c:pt>
                <c:pt idx="4">
                  <c:v>229</c:v>
                </c:pt>
                <c:pt idx="5">
                  <c:v>317</c:v>
                </c:pt>
                <c:pt idx="6">
                  <c:v>365</c:v>
                </c:pt>
                <c:pt idx="7">
                  <c:v>466</c:v>
                </c:pt>
                <c:pt idx="8">
                  <c:v>1452</c:v>
                </c:pt>
                <c:pt idx="9">
                  <c:v>1586</c:v>
                </c:pt>
              </c:numCache>
            </c:numRef>
          </c:val>
          <c:extLst>
            <c:ext xmlns:c16="http://schemas.microsoft.com/office/drawing/2014/chart" uri="{C3380CC4-5D6E-409C-BE32-E72D297353CC}">
              <c16:uniqueId val="{00000002-3D47-F740-B6E8-43AA8E9998A5}"/>
            </c:ext>
          </c:extLst>
        </c:ser>
        <c:dLbls>
          <c:showLegendKey val="0"/>
          <c:showVal val="0"/>
          <c:showCatName val="0"/>
          <c:showSerName val="0"/>
          <c:showPercent val="0"/>
          <c:showBubbleSize val="0"/>
        </c:dLbls>
        <c:gapWidth val="100"/>
        <c:axId val="1232001120"/>
        <c:axId val="1"/>
      </c:barChart>
      <c:catAx>
        <c:axId val="1232001120"/>
        <c:scaling>
          <c:orientation val="minMax"/>
        </c:scaling>
        <c:delete val="0"/>
        <c:axPos val="l"/>
        <c:numFmt formatCode="General" sourceLinked="1"/>
        <c:majorTickMark val="out"/>
        <c:minorTickMark val="none"/>
        <c:tickLblPos val="low"/>
        <c:spPr>
          <a:ln w="3047">
            <a:solidFill>
              <a:srgbClr val="000000"/>
            </a:solidFill>
            <a:prstDash val="solid"/>
          </a:ln>
        </c:spPr>
        <c:txPr>
          <a:bodyPr rot="0" vert="horz"/>
          <a:lstStyle/>
          <a:p>
            <a:pPr>
              <a:defRPr sz="1000" b="1" i="0" u="none" strike="noStrike" baseline="0">
                <a:solidFill>
                  <a:srgbClr val="000000"/>
                </a:solidFill>
                <a:latin typeface="Arial"/>
                <a:ea typeface="Arial"/>
                <a:cs typeface="Arial"/>
              </a:defRPr>
            </a:pPr>
            <a:endParaRPr lang="en-US"/>
          </a:p>
        </c:txPr>
        <c:crossAx val="1"/>
        <c:crosses val="autoZero"/>
        <c:auto val="1"/>
        <c:lblAlgn val="ctr"/>
        <c:lblOffset val="100"/>
        <c:noMultiLvlLbl val="0"/>
      </c:catAx>
      <c:valAx>
        <c:axId val="1"/>
        <c:scaling>
          <c:orientation val="minMax"/>
        </c:scaling>
        <c:delete val="0"/>
        <c:axPos val="b"/>
        <c:majorGridlines>
          <c:spPr>
            <a:ln w="3047">
              <a:solidFill>
                <a:srgbClr val="000000"/>
              </a:solidFill>
              <a:prstDash val="solid"/>
            </a:ln>
          </c:spPr>
        </c:majorGridlines>
        <c:numFmt formatCode="#,##0" sourceLinked="0"/>
        <c:majorTickMark val="out"/>
        <c:minorTickMark val="none"/>
        <c:tickLblPos val="low"/>
        <c:spPr>
          <a:ln w="3047">
            <a:solidFill>
              <a:srgbClr val="000000"/>
            </a:solidFill>
            <a:prstDash val="solid"/>
          </a:ln>
        </c:spPr>
        <c:txPr>
          <a:bodyPr rot="0" vert="horz"/>
          <a:lstStyle/>
          <a:p>
            <a:pPr>
              <a:defRPr sz="1000" b="1" i="0" u="none" strike="noStrike" baseline="0">
                <a:solidFill>
                  <a:srgbClr val="000000"/>
                </a:solidFill>
                <a:latin typeface="Arial"/>
                <a:ea typeface="Arial"/>
                <a:cs typeface="Arial"/>
              </a:defRPr>
            </a:pPr>
            <a:endParaRPr lang="en-US"/>
          </a:p>
        </c:txPr>
        <c:crossAx val="1232001120"/>
        <c:crosses val="autoZero"/>
        <c:crossBetween val="between"/>
      </c:valAx>
      <c:spPr>
        <a:noFill/>
        <a:ln w="3047">
          <a:solidFill>
            <a:srgbClr val="000000"/>
          </a:solidFill>
          <a:prstDash val="solid"/>
        </a:ln>
      </c:spPr>
    </c:plotArea>
    <c:plotVisOnly val="1"/>
    <c:dispBlanksAs val="gap"/>
    <c:showDLblsOverMax val="0"/>
  </c:chart>
  <c:spPr>
    <a:noFill/>
    <a:ln>
      <a:noFill/>
    </a:ln>
  </c:spPr>
  <c:txPr>
    <a:bodyPr/>
    <a:lstStyle/>
    <a:p>
      <a:pPr>
        <a:defRPr sz="365" b="1" i="0" u="none" strike="noStrike" baseline="0">
          <a:solidFill>
            <a:srgbClr val="000000"/>
          </a:solidFill>
          <a:latin typeface="Arial"/>
          <a:ea typeface="Arial"/>
          <a:cs typeface="Arial"/>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2D4AC0-9FE9-E844-877E-7B1AF4504117}" type="doc">
      <dgm:prSet loTypeId="urn:microsoft.com/office/officeart/2005/8/layout/hList1" loCatId="" qsTypeId="urn:microsoft.com/office/officeart/2005/8/quickstyle/simple1" qsCatId="simple" csTypeId="urn:microsoft.com/office/officeart/2005/8/colors/accent4_2" csCatId="accent4" phldr="1"/>
      <dgm:spPr/>
      <dgm:t>
        <a:bodyPr/>
        <a:lstStyle/>
        <a:p>
          <a:endParaRPr lang="en-US"/>
        </a:p>
      </dgm:t>
    </dgm:pt>
    <dgm:pt modelId="{0773976A-A09E-494D-9C7F-380773B97F75}">
      <dgm:prSet phldrT="[Text]" custT="1"/>
      <dgm:spPr/>
      <dgm:t>
        <a:bodyPr/>
        <a:lstStyle/>
        <a:p>
          <a:r>
            <a:rPr lang="en-US" sz="1600" b="1"/>
            <a:t>Crime-Related Risks</a:t>
          </a:r>
        </a:p>
      </dgm:t>
    </dgm:pt>
    <dgm:pt modelId="{8C9AF29F-3D00-1745-9563-FFE13BE3A3A2}" type="parTrans" cxnId="{155D4595-4EB5-F04E-AEA3-4A305556115F}">
      <dgm:prSet/>
      <dgm:spPr/>
      <dgm:t>
        <a:bodyPr/>
        <a:lstStyle/>
        <a:p>
          <a:endParaRPr lang="en-US" sz="1400"/>
        </a:p>
      </dgm:t>
    </dgm:pt>
    <dgm:pt modelId="{568D42A9-164D-F544-B4C1-73FD10389CC5}" type="sibTrans" cxnId="{155D4595-4EB5-F04E-AEA3-4A305556115F}">
      <dgm:prSet/>
      <dgm:spPr/>
      <dgm:t>
        <a:bodyPr/>
        <a:lstStyle/>
        <a:p>
          <a:endParaRPr lang="en-US" sz="1400"/>
        </a:p>
      </dgm:t>
    </dgm:pt>
    <dgm:pt modelId="{F7BDFC41-06FF-2945-A2BE-30817EEF0CB5}">
      <dgm:prSet phldrT="[Text]" custT="1"/>
      <dgm:spPr/>
      <dgm:t>
        <a:bodyPr/>
        <a:lstStyle/>
        <a:p>
          <a:pPr>
            <a:lnSpc>
              <a:spcPct val="100000"/>
            </a:lnSpc>
          </a:pPr>
          <a:r>
            <a:rPr lang="en-US" sz="1400"/>
            <a:t>The United States has the highest violent crime rate of any developed country in the world.</a:t>
          </a:r>
        </a:p>
      </dgm:t>
    </dgm:pt>
    <dgm:pt modelId="{11A0DBDC-AFBA-0443-A1D1-8EC6C943A15E}" type="parTrans" cxnId="{90129A0A-E7FC-9744-9F5A-94DF49F3F72D}">
      <dgm:prSet/>
      <dgm:spPr/>
      <dgm:t>
        <a:bodyPr/>
        <a:lstStyle/>
        <a:p>
          <a:endParaRPr lang="en-US" sz="1400"/>
        </a:p>
      </dgm:t>
    </dgm:pt>
    <dgm:pt modelId="{C9E05F84-DB63-D14C-BC15-F0FFD944592B}" type="sibTrans" cxnId="{90129A0A-E7FC-9744-9F5A-94DF49F3F72D}">
      <dgm:prSet/>
      <dgm:spPr/>
      <dgm:t>
        <a:bodyPr/>
        <a:lstStyle/>
        <a:p>
          <a:endParaRPr lang="en-US" sz="1400"/>
        </a:p>
      </dgm:t>
    </dgm:pt>
    <dgm:pt modelId="{9BB24B6A-AE6A-9E4B-97E1-22D1828E29F8}">
      <dgm:prSet phldrT="[Text]" custT="1"/>
      <dgm:spPr/>
      <dgm:t>
        <a:bodyPr/>
        <a:lstStyle/>
        <a:p>
          <a:r>
            <a:rPr lang="en-US" sz="1600" b="1"/>
            <a:t>Conflict and Stability Risks</a:t>
          </a:r>
        </a:p>
      </dgm:t>
    </dgm:pt>
    <dgm:pt modelId="{3561F21A-4DB5-A44F-8ACF-A220F4EA8106}" type="parTrans" cxnId="{BFFFE4A5-D514-E04C-B036-DFB6CAE88F05}">
      <dgm:prSet/>
      <dgm:spPr/>
      <dgm:t>
        <a:bodyPr/>
        <a:lstStyle/>
        <a:p>
          <a:endParaRPr lang="en-US" sz="1400"/>
        </a:p>
      </dgm:t>
    </dgm:pt>
    <dgm:pt modelId="{78EE2655-B461-B345-8919-2C8320D9E966}" type="sibTrans" cxnId="{BFFFE4A5-D514-E04C-B036-DFB6CAE88F05}">
      <dgm:prSet/>
      <dgm:spPr/>
      <dgm:t>
        <a:bodyPr/>
        <a:lstStyle/>
        <a:p>
          <a:endParaRPr lang="en-US" sz="1400"/>
        </a:p>
      </dgm:t>
    </dgm:pt>
    <dgm:pt modelId="{D2BBED53-9743-0E43-AE42-3A6423B5F157}">
      <dgm:prSet phldrT="[Text]" custT="1"/>
      <dgm:spPr/>
      <dgm:t>
        <a:bodyPr/>
        <a:lstStyle/>
        <a:p>
          <a:r>
            <a:rPr lang="en-US" sz="1400"/>
            <a:t>The threat of internal conflict within the United States remains relatively low.</a:t>
          </a:r>
        </a:p>
      </dgm:t>
    </dgm:pt>
    <dgm:pt modelId="{AEEE3696-5DE3-9843-A6C1-E859DE4CA6D8}" type="parTrans" cxnId="{69366B48-ED6F-6444-ADDF-3AD21DF88B1E}">
      <dgm:prSet/>
      <dgm:spPr/>
      <dgm:t>
        <a:bodyPr/>
        <a:lstStyle/>
        <a:p>
          <a:endParaRPr lang="en-US" sz="1400"/>
        </a:p>
      </dgm:t>
    </dgm:pt>
    <dgm:pt modelId="{C8EA5199-0DDB-0C4E-9005-517C498BF174}" type="sibTrans" cxnId="{69366B48-ED6F-6444-ADDF-3AD21DF88B1E}">
      <dgm:prSet/>
      <dgm:spPr/>
      <dgm:t>
        <a:bodyPr/>
        <a:lstStyle/>
        <a:p>
          <a:endParaRPr lang="en-US" sz="1400"/>
        </a:p>
      </dgm:t>
    </dgm:pt>
    <dgm:pt modelId="{2CB07E45-E899-E746-A294-BD93BB1DE4B5}">
      <dgm:prSet phldrT="[Text]" custT="1"/>
      <dgm:spPr/>
      <dgm:t>
        <a:bodyPr/>
        <a:lstStyle/>
        <a:p>
          <a:r>
            <a:rPr lang="en-US" sz="1400"/>
            <a:t>Political tensions have risen greatly in recent years, threatening the US’ long-term stability.</a:t>
          </a:r>
        </a:p>
      </dgm:t>
    </dgm:pt>
    <dgm:pt modelId="{E52A0BC4-5F99-1B45-A8B3-83B35F574A2F}" type="parTrans" cxnId="{079406E3-312B-D442-8612-20B530F3F8E4}">
      <dgm:prSet/>
      <dgm:spPr/>
      <dgm:t>
        <a:bodyPr/>
        <a:lstStyle/>
        <a:p>
          <a:endParaRPr lang="en-US" sz="1400"/>
        </a:p>
      </dgm:t>
    </dgm:pt>
    <dgm:pt modelId="{B0A8ABD7-DBE7-C94C-89A3-668EEC5585C2}" type="sibTrans" cxnId="{079406E3-312B-D442-8612-20B530F3F8E4}">
      <dgm:prSet/>
      <dgm:spPr/>
      <dgm:t>
        <a:bodyPr/>
        <a:lstStyle/>
        <a:p>
          <a:endParaRPr lang="en-US" sz="1400"/>
        </a:p>
      </dgm:t>
    </dgm:pt>
    <dgm:pt modelId="{99AF887D-6BAC-7D4A-9256-B29F0C458E52}">
      <dgm:prSet phldrT="[Text]" custT="1"/>
      <dgm:spPr/>
      <dgm:t>
        <a:bodyPr/>
        <a:lstStyle/>
        <a:p>
          <a:r>
            <a:rPr lang="en-US" sz="1600" b="1"/>
            <a:t>Health and Natural Risks</a:t>
          </a:r>
        </a:p>
      </dgm:t>
    </dgm:pt>
    <dgm:pt modelId="{6561E111-D674-B245-82DC-C2F914E2FAB7}" type="parTrans" cxnId="{345805E6-0E6B-7141-AD7D-3BE09BE02761}">
      <dgm:prSet/>
      <dgm:spPr/>
      <dgm:t>
        <a:bodyPr/>
        <a:lstStyle/>
        <a:p>
          <a:endParaRPr lang="en-US" sz="1400"/>
        </a:p>
      </dgm:t>
    </dgm:pt>
    <dgm:pt modelId="{DD51907F-B2C7-1A4E-9F44-D542CA177EE2}" type="sibTrans" cxnId="{345805E6-0E6B-7141-AD7D-3BE09BE02761}">
      <dgm:prSet/>
      <dgm:spPr/>
      <dgm:t>
        <a:bodyPr/>
        <a:lstStyle/>
        <a:p>
          <a:endParaRPr lang="en-US" sz="1400"/>
        </a:p>
      </dgm:t>
    </dgm:pt>
    <dgm:pt modelId="{36EC2DA1-6A0E-2743-8B99-71CFB704109C}">
      <dgm:prSet phldrT="[Text]" custT="1"/>
      <dgm:spPr/>
      <dgm:t>
        <a:bodyPr/>
        <a:lstStyle/>
        <a:p>
          <a:r>
            <a:rPr lang="en-US" sz="1400"/>
            <a:t>Health risks in the United States are quite low, but unhealthy eating and drinking habits have damaged the US’ rankings in many health-related categories.</a:t>
          </a:r>
        </a:p>
      </dgm:t>
    </dgm:pt>
    <dgm:pt modelId="{480DC983-EEB2-174E-9E95-A98B4ABE698E}" type="parTrans" cxnId="{5FBDFC08-C1D5-BE4D-9BE4-1F0ADFC79967}">
      <dgm:prSet/>
      <dgm:spPr/>
      <dgm:t>
        <a:bodyPr/>
        <a:lstStyle/>
        <a:p>
          <a:endParaRPr lang="en-US" sz="1400"/>
        </a:p>
      </dgm:t>
    </dgm:pt>
    <dgm:pt modelId="{D0EF5CCA-DA43-F74D-BF7D-AE5F70D29D1C}" type="sibTrans" cxnId="{5FBDFC08-C1D5-BE4D-9BE4-1F0ADFC79967}">
      <dgm:prSet/>
      <dgm:spPr/>
      <dgm:t>
        <a:bodyPr/>
        <a:lstStyle/>
        <a:p>
          <a:endParaRPr lang="en-US" sz="1400"/>
        </a:p>
      </dgm:t>
    </dgm:pt>
    <dgm:pt modelId="{2F2302C6-22C5-8642-8BB8-B84F8ABABC93}">
      <dgm:prSet phldrT="[Text]" custT="1"/>
      <dgm:spPr/>
      <dgm:t>
        <a:bodyPr/>
        <a:lstStyle/>
        <a:p>
          <a:pPr>
            <a:lnSpc>
              <a:spcPct val="100000"/>
            </a:lnSpc>
            <a:buNone/>
          </a:pPr>
          <a:endParaRPr lang="en-US" sz="1400"/>
        </a:p>
      </dgm:t>
    </dgm:pt>
    <dgm:pt modelId="{A7B15755-1AAC-834A-B896-7E6EED18FE26}" type="parTrans" cxnId="{FC930770-9D51-AB4C-BFB7-0E6F7796B80E}">
      <dgm:prSet/>
      <dgm:spPr/>
      <dgm:t>
        <a:bodyPr/>
        <a:lstStyle/>
        <a:p>
          <a:endParaRPr lang="en-US" sz="1400"/>
        </a:p>
      </dgm:t>
    </dgm:pt>
    <dgm:pt modelId="{4B32500A-5362-7743-9E69-7114C9FC7FCB}" type="sibTrans" cxnId="{FC930770-9D51-AB4C-BFB7-0E6F7796B80E}">
      <dgm:prSet/>
      <dgm:spPr/>
      <dgm:t>
        <a:bodyPr/>
        <a:lstStyle/>
        <a:p>
          <a:endParaRPr lang="en-US" sz="1400"/>
        </a:p>
      </dgm:t>
    </dgm:pt>
    <dgm:pt modelId="{5CF1AA99-6ABF-2846-960B-06A75D8456ED}">
      <dgm:prSet phldrT="[Text]" custT="1"/>
      <dgm:spPr/>
      <dgm:t>
        <a:bodyPr/>
        <a:lstStyle/>
        <a:p>
          <a:pPr>
            <a:lnSpc>
              <a:spcPct val="100000"/>
            </a:lnSpc>
          </a:pPr>
          <a:r>
            <a:rPr lang="en-US" sz="1400"/>
            <a:t>Gun violence rates have risen in recent years, after falling for the previous three decades.</a:t>
          </a:r>
        </a:p>
      </dgm:t>
    </dgm:pt>
    <dgm:pt modelId="{82FCE31D-A665-E340-AB6F-BC378B7DE2AC}" type="parTrans" cxnId="{E80C6278-560E-2644-8AFA-6CA9DA420EC8}">
      <dgm:prSet/>
      <dgm:spPr/>
      <dgm:t>
        <a:bodyPr/>
        <a:lstStyle/>
        <a:p>
          <a:endParaRPr lang="en-US"/>
        </a:p>
      </dgm:t>
    </dgm:pt>
    <dgm:pt modelId="{DB3D7F79-3A62-B24B-B46F-A1B5114CDB3D}" type="sibTrans" cxnId="{E80C6278-560E-2644-8AFA-6CA9DA420EC8}">
      <dgm:prSet/>
      <dgm:spPr/>
      <dgm:t>
        <a:bodyPr/>
        <a:lstStyle/>
        <a:p>
          <a:endParaRPr lang="en-US"/>
        </a:p>
      </dgm:t>
    </dgm:pt>
    <dgm:pt modelId="{D40A2AAF-7A07-494C-BD6C-E3DE4021C82F}">
      <dgm:prSet phldrT="[Text]" custT="1"/>
      <dgm:spPr/>
      <dgm:t>
        <a:bodyPr/>
        <a:lstStyle/>
        <a:p>
          <a:r>
            <a:rPr lang="en-US" sz="1400"/>
            <a:t>There are fears that some areas near to the United States’ southern border could experience instability.</a:t>
          </a:r>
        </a:p>
      </dgm:t>
    </dgm:pt>
    <dgm:pt modelId="{963B2F69-96F0-2B4D-AB19-5021B420B229}" type="parTrans" cxnId="{834314E0-AFFD-1444-8BBE-F0FCEDE7AEED}">
      <dgm:prSet/>
      <dgm:spPr/>
      <dgm:t>
        <a:bodyPr/>
        <a:lstStyle/>
        <a:p>
          <a:endParaRPr lang="en-US"/>
        </a:p>
      </dgm:t>
    </dgm:pt>
    <dgm:pt modelId="{E708A112-35EC-194E-90C2-36B2D6949B62}" type="sibTrans" cxnId="{834314E0-AFFD-1444-8BBE-F0FCEDE7AEED}">
      <dgm:prSet/>
      <dgm:spPr/>
      <dgm:t>
        <a:bodyPr/>
        <a:lstStyle/>
        <a:p>
          <a:endParaRPr lang="en-US"/>
        </a:p>
      </dgm:t>
    </dgm:pt>
    <dgm:pt modelId="{AC3AD7B3-3E61-B146-8452-43E4C530F515}">
      <dgm:prSet phldrT="[Text]" custT="1"/>
      <dgm:spPr/>
      <dgm:t>
        <a:bodyPr/>
        <a:lstStyle/>
        <a:p>
          <a:endParaRPr lang="en-US" sz="1400"/>
        </a:p>
      </dgm:t>
    </dgm:pt>
    <dgm:pt modelId="{DEE23A89-8E6B-B848-A477-46102445D870}" type="parTrans" cxnId="{6341F664-43FA-7442-A3F5-D804786D7E5F}">
      <dgm:prSet/>
      <dgm:spPr/>
      <dgm:t>
        <a:bodyPr/>
        <a:lstStyle/>
        <a:p>
          <a:endParaRPr lang="en-US"/>
        </a:p>
      </dgm:t>
    </dgm:pt>
    <dgm:pt modelId="{7BDE0E72-6FC3-2046-9B19-7EE47C394DC8}" type="sibTrans" cxnId="{6341F664-43FA-7442-A3F5-D804786D7E5F}">
      <dgm:prSet/>
      <dgm:spPr/>
      <dgm:t>
        <a:bodyPr/>
        <a:lstStyle/>
        <a:p>
          <a:endParaRPr lang="en-US"/>
        </a:p>
      </dgm:t>
    </dgm:pt>
    <dgm:pt modelId="{E030CABF-F0B5-E64F-ABF3-357FD33734DA}">
      <dgm:prSet phldrT="[Text]" custT="1"/>
      <dgm:spPr/>
      <dgm:t>
        <a:bodyPr/>
        <a:lstStyle/>
        <a:p>
          <a:endParaRPr lang="en-US" sz="1400"/>
        </a:p>
      </dgm:t>
    </dgm:pt>
    <dgm:pt modelId="{45AC5D10-11B6-F645-B308-14B39B704AF0}" type="parTrans" cxnId="{FF0DD099-8DD4-F043-AB74-566ECA91FC64}">
      <dgm:prSet/>
      <dgm:spPr/>
      <dgm:t>
        <a:bodyPr/>
        <a:lstStyle/>
        <a:p>
          <a:endParaRPr lang="en-US"/>
        </a:p>
      </dgm:t>
    </dgm:pt>
    <dgm:pt modelId="{E0E84409-3BB7-064B-88BA-E16BAF130687}" type="sibTrans" cxnId="{FF0DD099-8DD4-F043-AB74-566ECA91FC64}">
      <dgm:prSet/>
      <dgm:spPr/>
      <dgm:t>
        <a:bodyPr/>
        <a:lstStyle/>
        <a:p>
          <a:endParaRPr lang="en-US"/>
        </a:p>
      </dgm:t>
    </dgm:pt>
    <dgm:pt modelId="{8734679D-FF1B-4E47-9131-348CF03129F9}">
      <dgm:prSet phldrT="[Text]" custT="1"/>
      <dgm:spPr/>
      <dgm:t>
        <a:bodyPr/>
        <a:lstStyle/>
        <a:p>
          <a:r>
            <a:rPr lang="en-US" sz="1400"/>
            <a:t>The southeastern United States is prone to hurricanes, while earthquakes are a threat to the country’s West Coast.</a:t>
          </a:r>
        </a:p>
      </dgm:t>
    </dgm:pt>
    <dgm:pt modelId="{AFD00F83-4576-5E47-9809-6B4D01C4ED3E}" type="parTrans" cxnId="{B8424B07-BC5B-F44F-B187-DF3ABCA4435A}">
      <dgm:prSet/>
      <dgm:spPr/>
      <dgm:t>
        <a:bodyPr/>
        <a:lstStyle/>
        <a:p>
          <a:endParaRPr lang="en-US"/>
        </a:p>
      </dgm:t>
    </dgm:pt>
    <dgm:pt modelId="{30E4C38E-8285-D740-974B-289DEE43F7C0}" type="sibTrans" cxnId="{B8424B07-BC5B-F44F-B187-DF3ABCA4435A}">
      <dgm:prSet/>
      <dgm:spPr/>
      <dgm:t>
        <a:bodyPr/>
        <a:lstStyle/>
        <a:p>
          <a:endParaRPr lang="en-US"/>
        </a:p>
      </dgm:t>
    </dgm:pt>
    <dgm:pt modelId="{765AC96E-F60B-3B49-B0B6-0ED2F0031A28}">
      <dgm:prSet phldrT="[Text]" custT="1"/>
      <dgm:spPr/>
      <dgm:t>
        <a:bodyPr/>
        <a:lstStyle/>
        <a:p>
          <a:endParaRPr lang="en-US" sz="1400"/>
        </a:p>
      </dgm:t>
    </dgm:pt>
    <dgm:pt modelId="{91B7DA34-BC9F-2841-AE36-38397A313D47}" type="parTrans" cxnId="{B52235FC-16BD-EB45-A499-31E92ED696F2}">
      <dgm:prSet/>
      <dgm:spPr/>
      <dgm:t>
        <a:bodyPr/>
        <a:lstStyle/>
        <a:p>
          <a:endParaRPr lang="en-US"/>
        </a:p>
      </dgm:t>
    </dgm:pt>
    <dgm:pt modelId="{1963148F-21F8-BB44-8951-AE30A3B7EC41}" type="sibTrans" cxnId="{B52235FC-16BD-EB45-A499-31E92ED696F2}">
      <dgm:prSet/>
      <dgm:spPr/>
      <dgm:t>
        <a:bodyPr/>
        <a:lstStyle/>
        <a:p>
          <a:endParaRPr lang="en-US"/>
        </a:p>
      </dgm:t>
    </dgm:pt>
    <dgm:pt modelId="{6CFCB3E9-353A-7645-BC34-56CCDBC0498A}">
      <dgm:prSet phldrT="[Text]" custT="1"/>
      <dgm:spPr/>
      <dgm:t>
        <a:bodyPr/>
        <a:lstStyle/>
        <a:p>
          <a:pPr>
            <a:lnSpc>
              <a:spcPct val="100000"/>
            </a:lnSpc>
          </a:pPr>
          <a:r>
            <a:rPr lang="en-US" sz="1400"/>
            <a:t>Crime rates vary greatly across the United States.</a:t>
          </a:r>
        </a:p>
      </dgm:t>
    </dgm:pt>
    <dgm:pt modelId="{376F48E3-0D72-7C4E-9D29-93148578F425}" type="parTrans" cxnId="{B1357071-7353-2844-9FA1-E95DB54B9C7C}">
      <dgm:prSet/>
      <dgm:spPr/>
    </dgm:pt>
    <dgm:pt modelId="{6A428E00-3B51-1B44-9D37-03F779347B26}" type="sibTrans" cxnId="{B1357071-7353-2844-9FA1-E95DB54B9C7C}">
      <dgm:prSet/>
      <dgm:spPr/>
    </dgm:pt>
    <dgm:pt modelId="{7349AA8F-1EE9-064C-B577-4D3ADA674560}">
      <dgm:prSet phldrT="[Text]" custT="1"/>
      <dgm:spPr/>
      <dgm:t>
        <a:bodyPr/>
        <a:lstStyle/>
        <a:p>
          <a:pPr>
            <a:lnSpc>
              <a:spcPct val="100000"/>
            </a:lnSpc>
          </a:pPr>
          <a:endParaRPr lang="en-US" sz="1400"/>
        </a:p>
      </dgm:t>
    </dgm:pt>
    <dgm:pt modelId="{119B1D5F-659B-3947-AE6B-956B39172BE1}" type="parTrans" cxnId="{4F66DBE8-87EB-2741-8DCB-7972962341CB}">
      <dgm:prSet/>
      <dgm:spPr/>
    </dgm:pt>
    <dgm:pt modelId="{02C9611E-45FC-CB4F-8FA3-7F5C457E9512}" type="sibTrans" cxnId="{4F66DBE8-87EB-2741-8DCB-7972962341CB}">
      <dgm:prSet/>
      <dgm:spPr/>
    </dgm:pt>
    <dgm:pt modelId="{1600B152-C870-AF4B-B36D-10DCAB7C45DB}" type="pres">
      <dgm:prSet presAssocID="{442D4AC0-9FE9-E844-877E-7B1AF4504117}" presName="Name0" presStyleCnt="0">
        <dgm:presLayoutVars>
          <dgm:dir/>
          <dgm:animLvl val="lvl"/>
          <dgm:resizeHandles val="exact"/>
        </dgm:presLayoutVars>
      </dgm:prSet>
      <dgm:spPr/>
    </dgm:pt>
    <dgm:pt modelId="{32F8687A-30F3-8043-9437-82A9C5CFC359}" type="pres">
      <dgm:prSet presAssocID="{0773976A-A09E-494D-9C7F-380773B97F75}" presName="composite" presStyleCnt="0"/>
      <dgm:spPr/>
    </dgm:pt>
    <dgm:pt modelId="{E3494666-E77A-8F42-8AAD-066BA517D843}" type="pres">
      <dgm:prSet presAssocID="{0773976A-A09E-494D-9C7F-380773B97F75}" presName="parTx" presStyleLbl="alignNode1" presStyleIdx="0" presStyleCnt="3">
        <dgm:presLayoutVars>
          <dgm:chMax val="0"/>
          <dgm:chPref val="0"/>
          <dgm:bulletEnabled val="1"/>
        </dgm:presLayoutVars>
      </dgm:prSet>
      <dgm:spPr/>
    </dgm:pt>
    <dgm:pt modelId="{E3DD1894-CA36-5F49-8DA7-FCB07DA9E130}" type="pres">
      <dgm:prSet presAssocID="{0773976A-A09E-494D-9C7F-380773B97F75}" presName="desTx" presStyleLbl="alignAccFollowNode1" presStyleIdx="0" presStyleCnt="3" custScaleY="100000">
        <dgm:presLayoutVars>
          <dgm:bulletEnabled val="1"/>
        </dgm:presLayoutVars>
      </dgm:prSet>
      <dgm:spPr/>
    </dgm:pt>
    <dgm:pt modelId="{0A7E92D2-E9A8-4040-B877-C210AB3A4C1E}" type="pres">
      <dgm:prSet presAssocID="{568D42A9-164D-F544-B4C1-73FD10389CC5}" presName="space" presStyleCnt="0"/>
      <dgm:spPr/>
    </dgm:pt>
    <dgm:pt modelId="{0D8AE65E-CFA7-B945-8360-26452FE8EF35}" type="pres">
      <dgm:prSet presAssocID="{9BB24B6A-AE6A-9E4B-97E1-22D1828E29F8}" presName="composite" presStyleCnt="0"/>
      <dgm:spPr/>
    </dgm:pt>
    <dgm:pt modelId="{905051FA-C556-9549-9ED9-1B2F0408BEFC}" type="pres">
      <dgm:prSet presAssocID="{9BB24B6A-AE6A-9E4B-97E1-22D1828E29F8}" presName="parTx" presStyleLbl="alignNode1" presStyleIdx="1" presStyleCnt="3">
        <dgm:presLayoutVars>
          <dgm:chMax val="0"/>
          <dgm:chPref val="0"/>
          <dgm:bulletEnabled val="1"/>
        </dgm:presLayoutVars>
      </dgm:prSet>
      <dgm:spPr/>
    </dgm:pt>
    <dgm:pt modelId="{51B85719-AA1B-7A4B-8D46-0274D0BC77FB}" type="pres">
      <dgm:prSet presAssocID="{9BB24B6A-AE6A-9E4B-97E1-22D1828E29F8}" presName="desTx" presStyleLbl="alignAccFollowNode1" presStyleIdx="1" presStyleCnt="3">
        <dgm:presLayoutVars>
          <dgm:bulletEnabled val="1"/>
        </dgm:presLayoutVars>
      </dgm:prSet>
      <dgm:spPr/>
    </dgm:pt>
    <dgm:pt modelId="{9D59D75A-AD77-8441-B9AD-C880E2395B82}" type="pres">
      <dgm:prSet presAssocID="{78EE2655-B461-B345-8919-2C8320D9E966}" presName="space" presStyleCnt="0"/>
      <dgm:spPr/>
    </dgm:pt>
    <dgm:pt modelId="{2F13999B-7D78-E74E-905E-E191D9BB782D}" type="pres">
      <dgm:prSet presAssocID="{99AF887D-6BAC-7D4A-9256-B29F0C458E52}" presName="composite" presStyleCnt="0"/>
      <dgm:spPr/>
    </dgm:pt>
    <dgm:pt modelId="{088D3F99-C3EA-F54C-8B45-EC05EC419DC4}" type="pres">
      <dgm:prSet presAssocID="{99AF887D-6BAC-7D4A-9256-B29F0C458E52}" presName="parTx" presStyleLbl="alignNode1" presStyleIdx="2" presStyleCnt="3">
        <dgm:presLayoutVars>
          <dgm:chMax val="0"/>
          <dgm:chPref val="0"/>
          <dgm:bulletEnabled val="1"/>
        </dgm:presLayoutVars>
      </dgm:prSet>
      <dgm:spPr/>
    </dgm:pt>
    <dgm:pt modelId="{77DBC074-7F2B-604C-8FA0-BE8662E06956}" type="pres">
      <dgm:prSet presAssocID="{99AF887D-6BAC-7D4A-9256-B29F0C458E52}" presName="desTx" presStyleLbl="alignAccFollowNode1" presStyleIdx="2" presStyleCnt="3">
        <dgm:presLayoutVars>
          <dgm:bulletEnabled val="1"/>
        </dgm:presLayoutVars>
      </dgm:prSet>
      <dgm:spPr/>
    </dgm:pt>
  </dgm:ptLst>
  <dgm:cxnLst>
    <dgm:cxn modelId="{B8237101-4710-654E-B9A3-903A31FB5425}" type="presOf" srcId="{D40A2AAF-7A07-494C-BD6C-E3DE4021C82F}" destId="{51B85719-AA1B-7A4B-8D46-0274D0BC77FB}" srcOrd="0" destOrd="4" presId="urn:microsoft.com/office/officeart/2005/8/layout/hList1"/>
    <dgm:cxn modelId="{B8424B07-BC5B-F44F-B187-DF3ABCA4435A}" srcId="{99AF887D-6BAC-7D4A-9256-B29F0C458E52}" destId="{8734679D-FF1B-4E47-9131-348CF03129F9}" srcOrd="2" destOrd="0" parTransId="{AFD00F83-4576-5E47-9809-6B4D01C4ED3E}" sibTransId="{30E4C38E-8285-D740-974B-289DEE43F7C0}"/>
    <dgm:cxn modelId="{5FBDFC08-C1D5-BE4D-9BE4-1F0ADFC79967}" srcId="{99AF887D-6BAC-7D4A-9256-B29F0C458E52}" destId="{36EC2DA1-6A0E-2743-8B99-71CFB704109C}" srcOrd="0" destOrd="0" parTransId="{480DC983-EEB2-174E-9E95-A98B4ABE698E}" sibTransId="{D0EF5CCA-DA43-F74D-BF7D-AE5F70D29D1C}"/>
    <dgm:cxn modelId="{90129A0A-E7FC-9744-9F5A-94DF49F3F72D}" srcId="{0773976A-A09E-494D-9C7F-380773B97F75}" destId="{F7BDFC41-06FF-2945-A2BE-30817EEF0CB5}" srcOrd="0" destOrd="0" parTransId="{11A0DBDC-AFBA-0443-A1D1-8EC6C943A15E}" sibTransId="{C9E05F84-DB63-D14C-BC15-F0FFD944592B}"/>
    <dgm:cxn modelId="{5DB9D42C-0FE9-5247-BFF4-AD61280CE73C}" type="presOf" srcId="{7349AA8F-1EE9-064C-B577-4D3ADA674560}" destId="{E3DD1894-CA36-5F49-8DA7-FCB07DA9E130}" srcOrd="0" destOrd="3" presId="urn:microsoft.com/office/officeart/2005/8/layout/hList1"/>
    <dgm:cxn modelId="{3E184F34-2660-6A4D-B283-566895674BEA}" type="presOf" srcId="{5CF1AA99-6ABF-2846-960B-06A75D8456ED}" destId="{E3DD1894-CA36-5F49-8DA7-FCB07DA9E130}" srcOrd="0" destOrd="2" presId="urn:microsoft.com/office/officeart/2005/8/layout/hList1"/>
    <dgm:cxn modelId="{8414D237-0480-E64C-A210-E1D1DE2D8599}" type="presOf" srcId="{9BB24B6A-AE6A-9E4B-97E1-22D1828E29F8}" destId="{905051FA-C556-9549-9ED9-1B2F0408BEFC}" srcOrd="0" destOrd="0" presId="urn:microsoft.com/office/officeart/2005/8/layout/hList1"/>
    <dgm:cxn modelId="{E7F02B42-7D39-2743-B585-0027969928E6}" type="presOf" srcId="{0773976A-A09E-494D-9C7F-380773B97F75}" destId="{E3494666-E77A-8F42-8AAD-066BA517D843}" srcOrd="0" destOrd="0" presId="urn:microsoft.com/office/officeart/2005/8/layout/hList1"/>
    <dgm:cxn modelId="{69366B48-ED6F-6444-ADDF-3AD21DF88B1E}" srcId="{9BB24B6A-AE6A-9E4B-97E1-22D1828E29F8}" destId="{D2BBED53-9743-0E43-AE42-3A6423B5F157}" srcOrd="0" destOrd="0" parTransId="{AEEE3696-5DE3-9843-A6C1-E859DE4CA6D8}" sibTransId="{C8EA5199-0DDB-0C4E-9005-517C498BF174}"/>
    <dgm:cxn modelId="{0E77F850-62C7-B54B-8103-46EA765A1057}" type="presOf" srcId="{99AF887D-6BAC-7D4A-9256-B29F0C458E52}" destId="{088D3F99-C3EA-F54C-8B45-EC05EC419DC4}" srcOrd="0" destOrd="0" presId="urn:microsoft.com/office/officeart/2005/8/layout/hList1"/>
    <dgm:cxn modelId="{D04B1658-4EFA-8949-9E1D-48AD6A443931}" type="presOf" srcId="{F7BDFC41-06FF-2945-A2BE-30817EEF0CB5}" destId="{E3DD1894-CA36-5F49-8DA7-FCB07DA9E130}" srcOrd="0" destOrd="0" presId="urn:microsoft.com/office/officeart/2005/8/layout/hList1"/>
    <dgm:cxn modelId="{6341F664-43FA-7442-A3F5-D804786D7E5F}" srcId="{9BB24B6A-AE6A-9E4B-97E1-22D1828E29F8}" destId="{AC3AD7B3-3E61-B146-8452-43E4C530F515}" srcOrd="3" destOrd="0" parTransId="{DEE23A89-8E6B-B848-A477-46102445D870}" sibTransId="{7BDE0E72-6FC3-2046-9B19-7EE47C394DC8}"/>
    <dgm:cxn modelId="{79554766-0E51-1E44-A64E-38CE252404F0}" type="presOf" srcId="{AC3AD7B3-3E61-B146-8452-43E4C530F515}" destId="{51B85719-AA1B-7A4B-8D46-0274D0BC77FB}" srcOrd="0" destOrd="3" presId="urn:microsoft.com/office/officeart/2005/8/layout/hList1"/>
    <dgm:cxn modelId="{FC930770-9D51-AB4C-BFB7-0E6F7796B80E}" srcId="{0773976A-A09E-494D-9C7F-380773B97F75}" destId="{2F2302C6-22C5-8642-8BB8-B84F8ABABC93}" srcOrd="1" destOrd="0" parTransId="{A7B15755-1AAC-834A-B896-7E6EED18FE26}" sibTransId="{4B32500A-5362-7743-9E69-7114C9FC7FCB}"/>
    <dgm:cxn modelId="{B1357071-7353-2844-9FA1-E95DB54B9C7C}" srcId="{0773976A-A09E-494D-9C7F-380773B97F75}" destId="{6CFCB3E9-353A-7645-BC34-56CCDBC0498A}" srcOrd="4" destOrd="0" parTransId="{376F48E3-0D72-7C4E-9D29-93148578F425}" sibTransId="{6A428E00-3B51-1B44-9D37-03F779347B26}"/>
    <dgm:cxn modelId="{E80C6278-560E-2644-8AFA-6CA9DA420EC8}" srcId="{0773976A-A09E-494D-9C7F-380773B97F75}" destId="{5CF1AA99-6ABF-2846-960B-06A75D8456ED}" srcOrd="2" destOrd="0" parTransId="{82FCE31D-A665-E340-AB6F-BC378B7DE2AC}" sibTransId="{DB3D7F79-3A62-B24B-B46F-A1B5114CDB3D}"/>
    <dgm:cxn modelId="{E16E897D-9945-9248-B2EC-2BBE4067C424}" type="presOf" srcId="{2CB07E45-E899-E746-A294-BD93BB1DE4B5}" destId="{51B85719-AA1B-7A4B-8D46-0274D0BC77FB}" srcOrd="0" destOrd="2" presId="urn:microsoft.com/office/officeart/2005/8/layout/hList1"/>
    <dgm:cxn modelId="{4728CC89-EB93-D149-9F1A-747653EBDF7A}" type="presOf" srcId="{D2BBED53-9743-0E43-AE42-3A6423B5F157}" destId="{51B85719-AA1B-7A4B-8D46-0274D0BC77FB}" srcOrd="0" destOrd="0" presId="urn:microsoft.com/office/officeart/2005/8/layout/hList1"/>
    <dgm:cxn modelId="{E0F8378F-16C4-944B-921C-0C5B1D56CAFB}" type="presOf" srcId="{765AC96E-F60B-3B49-B0B6-0ED2F0031A28}" destId="{77DBC074-7F2B-604C-8FA0-BE8662E06956}" srcOrd="0" destOrd="1" presId="urn:microsoft.com/office/officeart/2005/8/layout/hList1"/>
    <dgm:cxn modelId="{24FDDC92-D750-F24E-B4B4-91241286516F}" type="presOf" srcId="{2F2302C6-22C5-8642-8BB8-B84F8ABABC93}" destId="{E3DD1894-CA36-5F49-8DA7-FCB07DA9E130}" srcOrd="0" destOrd="1" presId="urn:microsoft.com/office/officeart/2005/8/layout/hList1"/>
    <dgm:cxn modelId="{155D4595-4EB5-F04E-AEA3-4A305556115F}" srcId="{442D4AC0-9FE9-E844-877E-7B1AF4504117}" destId="{0773976A-A09E-494D-9C7F-380773B97F75}" srcOrd="0" destOrd="0" parTransId="{8C9AF29F-3D00-1745-9563-FFE13BE3A3A2}" sibTransId="{568D42A9-164D-F544-B4C1-73FD10389CC5}"/>
    <dgm:cxn modelId="{FF0DD099-8DD4-F043-AB74-566ECA91FC64}" srcId="{9BB24B6A-AE6A-9E4B-97E1-22D1828E29F8}" destId="{E030CABF-F0B5-E64F-ABF3-357FD33734DA}" srcOrd="1" destOrd="0" parTransId="{45AC5D10-11B6-F645-B308-14B39B704AF0}" sibTransId="{E0E84409-3BB7-064B-88BA-E16BAF130687}"/>
    <dgm:cxn modelId="{A4F40D9E-C296-D04B-9488-6C7976838439}" type="presOf" srcId="{E030CABF-F0B5-E64F-ABF3-357FD33734DA}" destId="{51B85719-AA1B-7A4B-8D46-0274D0BC77FB}" srcOrd="0" destOrd="1" presId="urn:microsoft.com/office/officeart/2005/8/layout/hList1"/>
    <dgm:cxn modelId="{BFFFE4A5-D514-E04C-B036-DFB6CAE88F05}" srcId="{442D4AC0-9FE9-E844-877E-7B1AF4504117}" destId="{9BB24B6A-AE6A-9E4B-97E1-22D1828E29F8}" srcOrd="1" destOrd="0" parTransId="{3561F21A-4DB5-A44F-8ACF-A220F4EA8106}" sibTransId="{78EE2655-B461-B345-8919-2C8320D9E966}"/>
    <dgm:cxn modelId="{834314E0-AFFD-1444-8BBE-F0FCEDE7AEED}" srcId="{9BB24B6A-AE6A-9E4B-97E1-22D1828E29F8}" destId="{D40A2AAF-7A07-494C-BD6C-E3DE4021C82F}" srcOrd="4" destOrd="0" parTransId="{963B2F69-96F0-2B4D-AB19-5021B420B229}" sibTransId="{E708A112-35EC-194E-90C2-36B2D6949B62}"/>
    <dgm:cxn modelId="{323932E0-B16E-5446-805C-6FCE918E228E}" type="presOf" srcId="{6CFCB3E9-353A-7645-BC34-56CCDBC0498A}" destId="{E3DD1894-CA36-5F49-8DA7-FCB07DA9E130}" srcOrd="0" destOrd="4" presId="urn:microsoft.com/office/officeart/2005/8/layout/hList1"/>
    <dgm:cxn modelId="{079406E3-312B-D442-8612-20B530F3F8E4}" srcId="{9BB24B6A-AE6A-9E4B-97E1-22D1828E29F8}" destId="{2CB07E45-E899-E746-A294-BD93BB1DE4B5}" srcOrd="2" destOrd="0" parTransId="{E52A0BC4-5F99-1B45-A8B3-83B35F574A2F}" sibTransId="{B0A8ABD7-DBE7-C94C-89A3-668EEC5585C2}"/>
    <dgm:cxn modelId="{345805E6-0E6B-7141-AD7D-3BE09BE02761}" srcId="{442D4AC0-9FE9-E844-877E-7B1AF4504117}" destId="{99AF887D-6BAC-7D4A-9256-B29F0C458E52}" srcOrd="2" destOrd="0" parTransId="{6561E111-D674-B245-82DC-C2F914E2FAB7}" sibTransId="{DD51907F-B2C7-1A4E-9F44-D542CA177EE2}"/>
    <dgm:cxn modelId="{CFEB3AE8-AFE9-9E4B-B4FE-3CFE53FEF79B}" type="presOf" srcId="{8734679D-FF1B-4E47-9131-348CF03129F9}" destId="{77DBC074-7F2B-604C-8FA0-BE8662E06956}" srcOrd="0" destOrd="2" presId="urn:microsoft.com/office/officeart/2005/8/layout/hList1"/>
    <dgm:cxn modelId="{4F66DBE8-87EB-2741-8DCB-7972962341CB}" srcId="{0773976A-A09E-494D-9C7F-380773B97F75}" destId="{7349AA8F-1EE9-064C-B577-4D3ADA674560}" srcOrd="3" destOrd="0" parTransId="{119B1D5F-659B-3947-AE6B-956B39172BE1}" sibTransId="{02C9611E-45FC-CB4F-8FA3-7F5C457E9512}"/>
    <dgm:cxn modelId="{64EFD5F7-596E-A446-8E14-6D17903CFE83}" type="presOf" srcId="{442D4AC0-9FE9-E844-877E-7B1AF4504117}" destId="{1600B152-C870-AF4B-B36D-10DCAB7C45DB}" srcOrd="0" destOrd="0" presId="urn:microsoft.com/office/officeart/2005/8/layout/hList1"/>
    <dgm:cxn modelId="{E8FF1AFC-EE25-564A-A123-FE9655FB31D9}" type="presOf" srcId="{36EC2DA1-6A0E-2743-8B99-71CFB704109C}" destId="{77DBC074-7F2B-604C-8FA0-BE8662E06956}" srcOrd="0" destOrd="0" presId="urn:microsoft.com/office/officeart/2005/8/layout/hList1"/>
    <dgm:cxn modelId="{B52235FC-16BD-EB45-A499-31E92ED696F2}" srcId="{99AF887D-6BAC-7D4A-9256-B29F0C458E52}" destId="{765AC96E-F60B-3B49-B0B6-0ED2F0031A28}" srcOrd="1" destOrd="0" parTransId="{91B7DA34-BC9F-2841-AE36-38397A313D47}" sibTransId="{1963148F-21F8-BB44-8951-AE30A3B7EC41}"/>
    <dgm:cxn modelId="{9E4341A2-2221-9A41-806F-04A1E685C66A}" type="presParOf" srcId="{1600B152-C870-AF4B-B36D-10DCAB7C45DB}" destId="{32F8687A-30F3-8043-9437-82A9C5CFC359}" srcOrd="0" destOrd="0" presId="urn:microsoft.com/office/officeart/2005/8/layout/hList1"/>
    <dgm:cxn modelId="{04AD4B96-C530-4643-8D0C-035F4E116246}" type="presParOf" srcId="{32F8687A-30F3-8043-9437-82A9C5CFC359}" destId="{E3494666-E77A-8F42-8AAD-066BA517D843}" srcOrd="0" destOrd="0" presId="urn:microsoft.com/office/officeart/2005/8/layout/hList1"/>
    <dgm:cxn modelId="{85724515-8975-7149-87DF-0A0CA6AED60D}" type="presParOf" srcId="{32F8687A-30F3-8043-9437-82A9C5CFC359}" destId="{E3DD1894-CA36-5F49-8DA7-FCB07DA9E130}" srcOrd="1" destOrd="0" presId="urn:microsoft.com/office/officeart/2005/8/layout/hList1"/>
    <dgm:cxn modelId="{4DC65C7E-20A3-A648-B825-5B04EEA3A4B5}" type="presParOf" srcId="{1600B152-C870-AF4B-B36D-10DCAB7C45DB}" destId="{0A7E92D2-E9A8-4040-B877-C210AB3A4C1E}" srcOrd="1" destOrd="0" presId="urn:microsoft.com/office/officeart/2005/8/layout/hList1"/>
    <dgm:cxn modelId="{E9E02DB7-B03E-A443-84A5-AE32DB5D8465}" type="presParOf" srcId="{1600B152-C870-AF4B-B36D-10DCAB7C45DB}" destId="{0D8AE65E-CFA7-B945-8360-26452FE8EF35}" srcOrd="2" destOrd="0" presId="urn:microsoft.com/office/officeart/2005/8/layout/hList1"/>
    <dgm:cxn modelId="{0A7AA891-C40B-514B-A831-0A98D40D6180}" type="presParOf" srcId="{0D8AE65E-CFA7-B945-8360-26452FE8EF35}" destId="{905051FA-C556-9549-9ED9-1B2F0408BEFC}" srcOrd="0" destOrd="0" presId="urn:microsoft.com/office/officeart/2005/8/layout/hList1"/>
    <dgm:cxn modelId="{8451F260-A357-094F-AFBB-42D9DAD61F83}" type="presParOf" srcId="{0D8AE65E-CFA7-B945-8360-26452FE8EF35}" destId="{51B85719-AA1B-7A4B-8D46-0274D0BC77FB}" srcOrd="1" destOrd="0" presId="urn:microsoft.com/office/officeart/2005/8/layout/hList1"/>
    <dgm:cxn modelId="{353B803D-88E7-314B-B7E0-0FF4725B2257}" type="presParOf" srcId="{1600B152-C870-AF4B-B36D-10DCAB7C45DB}" destId="{9D59D75A-AD77-8441-B9AD-C880E2395B82}" srcOrd="3" destOrd="0" presId="urn:microsoft.com/office/officeart/2005/8/layout/hList1"/>
    <dgm:cxn modelId="{86B828B0-A267-6E45-9F8B-33628BAC30E6}" type="presParOf" srcId="{1600B152-C870-AF4B-B36D-10DCAB7C45DB}" destId="{2F13999B-7D78-E74E-905E-E191D9BB782D}" srcOrd="4" destOrd="0" presId="urn:microsoft.com/office/officeart/2005/8/layout/hList1"/>
    <dgm:cxn modelId="{C0CE0026-1DFD-B84F-8A67-EE92BB2711DF}" type="presParOf" srcId="{2F13999B-7D78-E74E-905E-E191D9BB782D}" destId="{088D3F99-C3EA-F54C-8B45-EC05EC419DC4}" srcOrd="0" destOrd="0" presId="urn:microsoft.com/office/officeart/2005/8/layout/hList1"/>
    <dgm:cxn modelId="{7048C1CC-095D-C04F-8C5E-47B9B9D7DCFB}" type="presParOf" srcId="{2F13999B-7D78-E74E-905E-E191D9BB782D}" destId="{77DBC074-7F2B-604C-8FA0-BE8662E0695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494666-E77A-8F42-8AAD-066BA517D843}">
      <dsp:nvSpPr>
        <dsp:cNvPr id="0" name=""/>
        <dsp:cNvSpPr/>
      </dsp:nvSpPr>
      <dsp:spPr>
        <a:xfrm>
          <a:off x="2762" y="169802"/>
          <a:ext cx="2693193" cy="1077277"/>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t>Crime-Related Risks</a:t>
          </a:r>
        </a:p>
      </dsp:txBody>
      <dsp:txXfrm>
        <a:off x="2762" y="169802"/>
        <a:ext cx="2693193" cy="1077277"/>
      </dsp:txXfrm>
    </dsp:sp>
    <dsp:sp modelId="{E3DD1894-CA36-5F49-8DA7-FCB07DA9E130}">
      <dsp:nvSpPr>
        <dsp:cNvPr id="0" name=""/>
        <dsp:cNvSpPr/>
      </dsp:nvSpPr>
      <dsp:spPr>
        <a:xfrm>
          <a:off x="2762" y="1247079"/>
          <a:ext cx="2693193" cy="2854800"/>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100000"/>
            </a:lnSpc>
            <a:spcBef>
              <a:spcPct val="0"/>
            </a:spcBef>
            <a:spcAft>
              <a:spcPct val="15000"/>
            </a:spcAft>
            <a:buChar char="•"/>
          </a:pPr>
          <a:r>
            <a:rPr lang="en-US" sz="1400" kern="1200" dirty="0"/>
            <a:t>The United States has the highest violent crime rate of any developed country in the world.</a:t>
          </a:r>
        </a:p>
        <a:p>
          <a:pPr marL="114300" lvl="1" indent="-114300" algn="l" defTabSz="622300">
            <a:lnSpc>
              <a:spcPct val="100000"/>
            </a:lnSpc>
            <a:spcBef>
              <a:spcPct val="0"/>
            </a:spcBef>
            <a:spcAft>
              <a:spcPct val="15000"/>
            </a:spcAft>
            <a:buNone/>
          </a:pPr>
          <a:endParaRPr lang="en-US" sz="1400" kern="1200" dirty="0"/>
        </a:p>
        <a:p>
          <a:pPr marL="114300" lvl="1" indent="-114300" algn="l" defTabSz="622300">
            <a:lnSpc>
              <a:spcPct val="100000"/>
            </a:lnSpc>
            <a:spcBef>
              <a:spcPct val="0"/>
            </a:spcBef>
            <a:spcAft>
              <a:spcPct val="15000"/>
            </a:spcAft>
            <a:buChar char="•"/>
          </a:pPr>
          <a:r>
            <a:rPr lang="en-US" sz="1400" kern="1200" dirty="0"/>
            <a:t>Gun violence rates have risen in recent years, after falling for the previous three decades.</a:t>
          </a:r>
        </a:p>
        <a:p>
          <a:pPr marL="114300" lvl="1" indent="-114300" algn="l" defTabSz="622300">
            <a:lnSpc>
              <a:spcPct val="100000"/>
            </a:lnSpc>
            <a:spcBef>
              <a:spcPct val="0"/>
            </a:spcBef>
            <a:spcAft>
              <a:spcPct val="15000"/>
            </a:spcAft>
            <a:buChar char="•"/>
          </a:pPr>
          <a:endParaRPr lang="en-US" sz="1400" kern="1200" dirty="0"/>
        </a:p>
        <a:p>
          <a:pPr marL="114300" lvl="1" indent="-114300" algn="l" defTabSz="622300">
            <a:lnSpc>
              <a:spcPct val="100000"/>
            </a:lnSpc>
            <a:spcBef>
              <a:spcPct val="0"/>
            </a:spcBef>
            <a:spcAft>
              <a:spcPct val="15000"/>
            </a:spcAft>
            <a:buChar char="•"/>
          </a:pPr>
          <a:r>
            <a:rPr lang="en-US" sz="1400" kern="1200" dirty="0"/>
            <a:t>Crime rates vary greatly across the United States.</a:t>
          </a:r>
        </a:p>
      </dsp:txBody>
      <dsp:txXfrm>
        <a:off x="2762" y="1247079"/>
        <a:ext cx="2693193" cy="2854800"/>
      </dsp:txXfrm>
    </dsp:sp>
    <dsp:sp modelId="{905051FA-C556-9549-9ED9-1B2F0408BEFC}">
      <dsp:nvSpPr>
        <dsp:cNvPr id="0" name=""/>
        <dsp:cNvSpPr/>
      </dsp:nvSpPr>
      <dsp:spPr>
        <a:xfrm>
          <a:off x="3073003" y="169802"/>
          <a:ext cx="2693193" cy="1077277"/>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t>Conflict and Stability Risks</a:t>
          </a:r>
        </a:p>
      </dsp:txBody>
      <dsp:txXfrm>
        <a:off x="3073003" y="169802"/>
        <a:ext cx="2693193" cy="1077277"/>
      </dsp:txXfrm>
    </dsp:sp>
    <dsp:sp modelId="{51B85719-AA1B-7A4B-8D46-0274D0BC77FB}">
      <dsp:nvSpPr>
        <dsp:cNvPr id="0" name=""/>
        <dsp:cNvSpPr/>
      </dsp:nvSpPr>
      <dsp:spPr>
        <a:xfrm>
          <a:off x="3073003" y="1247079"/>
          <a:ext cx="2693193" cy="2854800"/>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The threat of internal conflict within the United States remains relatively low.</a:t>
          </a:r>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kern="1200" dirty="0"/>
            <a:t>Political tensions have risen greatly in recent years, threatening the US’ long-term stability.</a:t>
          </a:r>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kern="1200" dirty="0"/>
            <a:t>There are fears that some areas near to the United States’ southern border could experience instability.</a:t>
          </a:r>
        </a:p>
      </dsp:txBody>
      <dsp:txXfrm>
        <a:off x="3073003" y="1247079"/>
        <a:ext cx="2693193" cy="2854800"/>
      </dsp:txXfrm>
    </dsp:sp>
    <dsp:sp modelId="{088D3F99-C3EA-F54C-8B45-EC05EC419DC4}">
      <dsp:nvSpPr>
        <dsp:cNvPr id="0" name=""/>
        <dsp:cNvSpPr/>
      </dsp:nvSpPr>
      <dsp:spPr>
        <a:xfrm>
          <a:off x="6143244" y="169802"/>
          <a:ext cx="2693193" cy="1077277"/>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t>Health and Natural Risks</a:t>
          </a:r>
        </a:p>
      </dsp:txBody>
      <dsp:txXfrm>
        <a:off x="6143244" y="169802"/>
        <a:ext cx="2693193" cy="1077277"/>
      </dsp:txXfrm>
    </dsp:sp>
    <dsp:sp modelId="{77DBC074-7F2B-604C-8FA0-BE8662E06956}">
      <dsp:nvSpPr>
        <dsp:cNvPr id="0" name=""/>
        <dsp:cNvSpPr/>
      </dsp:nvSpPr>
      <dsp:spPr>
        <a:xfrm>
          <a:off x="6143244" y="1247079"/>
          <a:ext cx="2693193" cy="2854800"/>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Health risks in the United States are quite low, but unhealthy eating and drinking habits have damaged the US’ rankings in many health-related categories.</a:t>
          </a:r>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kern="1200" dirty="0"/>
            <a:t>The southeastern United States is prone to hurricanes, while earthquakes are a threat to the country’s West Coast.</a:t>
          </a:r>
        </a:p>
      </dsp:txBody>
      <dsp:txXfrm>
        <a:off x="6143244" y="1247079"/>
        <a:ext cx="2693193"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image" Target="../media/image28.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png"/></Relationships>
</file>

<file path=ppt/drawings/drawing1.xml><?xml version="1.0" encoding="utf-8"?>
<c:userShapes xmlns:c="http://schemas.openxmlformats.org/drawingml/2006/chart">
  <cdr:relSizeAnchor xmlns:cdr="http://schemas.openxmlformats.org/drawingml/2006/chartDrawing">
    <cdr:from>
      <cdr:x>0.70654</cdr:x>
      <cdr:y>0.79817</cdr:y>
    </cdr:from>
    <cdr:to>
      <cdr:x>0.92394</cdr:x>
      <cdr:y>0.88073</cdr:y>
    </cdr:to>
    <cdr:sp macro="" textlink="">
      <cdr:nvSpPr>
        <cdr:cNvPr id="2" name="TextBox 1">
          <a:extLst xmlns:a="http://schemas.openxmlformats.org/drawingml/2006/main">
            <a:ext uri="{FF2B5EF4-FFF2-40B4-BE49-F238E27FC236}">
              <a16:creationId xmlns:a16="http://schemas.microsoft.com/office/drawing/2014/main" id="{DAC9CB3C-BBAD-FD42-A541-83BA503BF920}"/>
            </a:ext>
          </a:extLst>
        </cdr:cNvPr>
        <cdr:cNvSpPr txBox="1"/>
      </cdr:nvSpPr>
      <cdr:spPr>
        <a:xfrm xmlns:a="http://schemas.openxmlformats.org/drawingml/2006/main">
          <a:off x="2971800" y="2209800"/>
          <a:ext cx="914400" cy="228600"/>
        </a:xfrm>
        <a:prstGeom xmlns:a="http://schemas.openxmlformats.org/drawingml/2006/main" prst="rect">
          <a:avLst/>
        </a:prstGeom>
        <a:solidFill xmlns:a="http://schemas.openxmlformats.org/drawingml/2006/main">
          <a:schemeClr val="bg1">
            <a:lumMod val="50000"/>
          </a:schemeClr>
        </a:solidFill>
      </cdr:spPr>
      <cdr:txBody>
        <a:bodyPr xmlns:a="http://schemas.openxmlformats.org/drawingml/2006/main" vertOverflow="clip" wrap="square" rtlCol="0" anchor="ctr" anchorCtr="0"/>
        <a:lstStyle xmlns:a="http://schemas.openxmlformats.org/drawingml/2006/main"/>
        <a:p xmlns:a="http://schemas.openxmlformats.org/drawingml/2006/main">
          <a:r>
            <a:rPr lang="en-US" sz="1000">
              <a:solidFill>
                <a:schemeClr val="bg1"/>
              </a:solidFill>
            </a:rPr>
            <a:t>Source: IMF</a:t>
          </a:r>
        </a:p>
      </cdr:txBody>
    </cdr:sp>
  </cdr:relSizeAnchor>
</c:userShapes>
</file>

<file path=ppt/drawings/drawing2.xml><?xml version="1.0" encoding="utf-8"?>
<c:userShapes xmlns:c="http://schemas.openxmlformats.org/drawingml/2006/chart">
  <cdr:relSizeAnchor xmlns:cdr="http://schemas.openxmlformats.org/drawingml/2006/chartDrawing">
    <cdr:from>
      <cdr:x>0.70654</cdr:x>
      <cdr:y>0.79817</cdr:y>
    </cdr:from>
    <cdr:to>
      <cdr:x>0.92394</cdr:x>
      <cdr:y>0.88073</cdr:y>
    </cdr:to>
    <cdr:sp macro="" textlink="">
      <cdr:nvSpPr>
        <cdr:cNvPr id="2" name="TextBox 1">
          <a:extLst xmlns:a="http://schemas.openxmlformats.org/drawingml/2006/main">
            <a:ext uri="{FF2B5EF4-FFF2-40B4-BE49-F238E27FC236}">
              <a16:creationId xmlns:a16="http://schemas.microsoft.com/office/drawing/2014/main" id="{DAC9CB3C-BBAD-FD42-A541-83BA503BF920}"/>
            </a:ext>
          </a:extLst>
        </cdr:cNvPr>
        <cdr:cNvSpPr txBox="1"/>
      </cdr:nvSpPr>
      <cdr:spPr>
        <a:xfrm xmlns:a="http://schemas.openxmlformats.org/drawingml/2006/main">
          <a:off x="2971800" y="2209800"/>
          <a:ext cx="914400" cy="228600"/>
        </a:xfrm>
        <a:prstGeom xmlns:a="http://schemas.openxmlformats.org/drawingml/2006/main" prst="rect">
          <a:avLst/>
        </a:prstGeom>
        <a:solidFill xmlns:a="http://schemas.openxmlformats.org/drawingml/2006/main">
          <a:schemeClr val="bg1">
            <a:lumMod val="50000"/>
          </a:schemeClr>
        </a:solidFill>
      </cdr:spPr>
      <cdr:txBody>
        <a:bodyPr xmlns:a="http://schemas.openxmlformats.org/drawingml/2006/main" vertOverflow="clip" wrap="square" rtlCol="0" anchor="ctr" anchorCtr="0"/>
        <a:lstStyle xmlns:a="http://schemas.openxmlformats.org/drawingml/2006/main"/>
        <a:p xmlns:a="http://schemas.openxmlformats.org/drawingml/2006/main">
          <a:r>
            <a:rPr lang="en-US" sz="1000">
              <a:solidFill>
                <a:schemeClr val="bg1"/>
              </a:solidFill>
            </a:rPr>
            <a:t>Source: ISA</a:t>
          </a:r>
        </a:p>
      </cdr:txBody>
    </cdr:sp>
  </cdr:relSizeAnchor>
</c:userShapes>
</file>

<file path=ppt/drawings/drawing3.xml><?xml version="1.0" encoding="utf-8"?>
<c:userShapes xmlns:c="http://schemas.openxmlformats.org/drawingml/2006/chart">
  <cdr:relSizeAnchor xmlns:cdr="http://schemas.openxmlformats.org/drawingml/2006/chartDrawing">
    <cdr:from>
      <cdr:x>0.61122</cdr:x>
      <cdr:y>0.80296</cdr:y>
    </cdr:from>
    <cdr:to>
      <cdr:x>0.92394</cdr:x>
      <cdr:y>0.88073</cdr:y>
    </cdr:to>
    <cdr:sp macro="" textlink="">
      <cdr:nvSpPr>
        <cdr:cNvPr id="2" name="TextBox 1">
          <a:extLst xmlns:a="http://schemas.openxmlformats.org/drawingml/2006/main">
            <a:ext uri="{FF2B5EF4-FFF2-40B4-BE49-F238E27FC236}">
              <a16:creationId xmlns:a16="http://schemas.microsoft.com/office/drawing/2014/main" id="{DAC9CB3C-BBAD-FD42-A541-83BA503BF920}"/>
            </a:ext>
          </a:extLst>
        </cdr:cNvPr>
        <cdr:cNvSpPr txBox="1"/>
      </cdr:nvSpPr>
      <cdr:spPr>
        <a:xfrm xmlns:a="http://schemas.openxmlformats.org/drawingml/2006/main">
          <a:off x="2570872" y="2223085"/>
          <a:ext cx="1315320" cy="215303"/>
        </a:xfrm>
        <a:prstGeom xmlns:a="http://schemas.openxmlformats.org/drawingml/2006/main" prst="rect">
          <a:avLst/>
        </a:prstGeom>
        <a:solidFill xmlns:a="http://schemas.openxmlformats.org/drawingml/2006/main">
          <a:schemeClr val="bg1">
            <a:lumMod val="50000"/>
          </a:schemeClr>
        </a:solidFill>
      </cdr:spPr>
      <cdr:txBody>
        <a:bodyPr xmlns:a="http://schemas.openxmlformats.org/drawingml/2006/main" vertOverflow="clip" wrap="square" rtlCol="0" anchor="ctr" anchorCtr="0"/>
        <a:lstStyle xmlns:a="http://schemas.openxmlformats.org/drawingml/2006/main"/>
        <a:p xmlns:a="http://schemas.openxmlformats.org/drawingml/2006/main">
          <a:r>
            <a:rPr lang="en-US" sz="1000">
              <a:solidFill>
                <a:schemeClr val="bg1"/>
              </a:solidFill>
            </a:rPr>
            <a:t>Source: World Bank</a:t>
          </a:r>
        </a:p>
      </cdr:txBody>
    </cdr:sp>
  </cdr:relSizeAnchor>
</c:userShapes>
</file>

<file path=ppt/drawings/drawing4.xml><?xml version="1.0" encoding="utf-8"?>
<c:userShapes xmlns:c="http://schemas.openxmlformats.org/drawingml/2006/chart">
  <cdr:relSizeAnchor xmlns:cdr="http://schemas.openxmlformats.org/drawingml/2006/chartDrawing">
    <cdr:from>
      <cdr:x>0.79448</cdr:x>
      <cdr:y>0.29545</cdr:y>
    </cdr:from>
    <cdr:to>
      <cdr:x>0.96012</cdr:x>
      <cdr:y>0.38494</cdr:y>
    </cdr:to>
    <cdr:sp macro="" textlink="">
      <cdr:nvSpPr>
        <cdr:cNvPr id="2" name="Rectangle 1">
          <a:extLst xmlns:a="http://schemas.openxmlformats.org/drawingml/2006/main">
            <a:ext uri="{FF2B5EF4-FFF2-40B4-BE49-F238E27FC236}">
              <a16:creationId xmlns:a16="http://schemas.microsoft.com/office/drawing/2014/main" id="{AF2E3D1C-7D1E-9D48-B87D-28A68B807C18}"/>
            </a:ext>
          </a:extLst>
        </cdr:cNvPr>
        <cdr:cNvSpPr/>
      </cdr:nvSpPr>
      <cdr:spPr bwMode="auto">
        <a:xfrm xmlns:a="http://schemas.openxmlformats.org/drawingml/2006/main">
          <a:off x="6578600" y="1320800"/>
          <a:ext cx="1371600" cy="400050"/>
        </a:xfrm>
        <a:prstGeom xmlns:a="http://schemas.openxmlformats.org/drawingml/2006/main" prst="rect">
          <a:avLst/>
        </a:prstGeom>
        <a:solidFill xmlns:a="http://schemas.openxmlformats.org/drawingml/2006/main">
          <a:schemeClr val="bg1">
            <a:lumMod val="85000"/>
          </a:schemeClr>
        </a:solidFill>
        <a:ln xmlns:a="http://schemas.openxmlformats.org/drawingml/2006/main" w="9525" cap="flat" cmpd="sng" algn="ctr">
          <a:solidFill>
            <a:schemeClr val="tx1"/>
          </a:solidFill>
          <a:prstDash val="solid"/>
          <a:round/>
          <a:headEnd type="none" w="med" len="med"/>
          <a:tailEnd type="none" w="med" len="med"/>
        </a:ln>
        <a:effectLst xmlns:a="http://schemas.openxmlformats.org/drawingml/2006/main"/>
      </cdr:spPr>
      <cdr:txBody>
        <a:bodyPr xmlns:a="http://schemas.openxmlformats.org/drawingml/2006/main" anchor="ctr">
          <a:spAutoFit/>
        </a:bodyPr>
        <a:lstStyle xmlns:a="http://schemas.openxmlformats.org/drawingml/2006/main">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xmlns:a="http://schemas.openxmlformats.org/drawingml/2006/main">
          <a:pPr>
            <a:defRPr/>
          </a:pPr>
          <a:r>
            <a:rPr lang="en-US" sz="1000" dirty="0">
              <a:latin typeface="+mn-lt"/>
              <a:ea typeface="+mn-ea"/>
            </a:rPr>
            <a:t>Source: US Census Bureau</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C17FA8E-AC85-DA4B-B55A-DFEAD6D737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imes New Roman" charset="0"/>
                <a:ea typeface="ＭＳ Ｐゴシック" charset="-128"/>
              </a:defRPr>
            </a:lvl1pPr>
          </a:lstStyle>
          <a:p>
            <a:pPr>
              <a:defRPr/>
            </a:pPr>
            <a:endParaRPr lang="en-US"/>
          </a:p>
        </p:txBody>
      </p:sp>
      <p:sp>
        <p:nvSpPr>
          <p:cNvPr id="3" name="Date Placeholder 2">
            <a:extLst>
              <a:ext uri="{FF2B5EF4-FFF2-40B4-BE49-F238E27FC236}">
                <a16:creationId xmlns:a16="http://schemas.microsoft.com/office/drawing/2014/main" id="{81EC7081-21FB-7F44-AF7F-AF746093F77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atin typeface="Times New Roman" charset="0"/>
                <a:ea typeface="ＭＳ Ｐゴシック" charset="-128"/>
              </a:defRPr>
            </a:lvl1pPr>
          </a:lstStyle>
          <a:p>
            <a:pPr>
              <a:defRPr/>
            </a:pPr>
            <a:fld id="{60408635-AC4C-7A48-980B-13698DACD9A9}" type="datetimeFigureOut">
              <a:rPr lang="en-US"/>
              <a:pPr>
                <a:defRPr/>
              </a:pPr>
              <a:t>3/18/22</a:t>
            </a:fld>
            <a:endParaRPr lang="en-US"/>
          </a:p>
        </p:txBody>
      </p:sp>
      <p:sp>
        <p:nvSpPr>
          <p:cNvPr id="4" name="Footer Placeholder 3">
            <a:extLst>
              <a:ext uri="{FF2B5EF4-FFF2-40B4-BE49-F238E27FC236}">
                <a16:creationId xmlns:a16="http://schemas.microsoft.com/office/drawing/2014/main" id="{D5EAF426-998C-B04E-9E27-B0CDB13649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atin typeface="Times New Roman" charset="0"/>
                <a:ea typeface="ＭＳ Ｐゴシック" charset="-128"/>
              </a:defRPr>
            </a:lvl1pPr>
          </a:lstStyle>
          <a:p>
            <a:pPr>
              <a:defRPr/>
            </a:pPr>
            <a:endParaRPr lang="en-US"/>
          </a:p>
        </p:txBody>
      </p:sp>
      <p:sp>
        <p:nvSpPr>
          <p:cNvPr id="5" name="Slide Number Placeholder 4">
            <a:extLst>
              <a:ext uri="{FF2B5EF4-FFF2-40B4-BE49-F238E27FC236}">
                <a16:creationId xmlns:a16="http://schemas.microsoft.com/office/drawing/2014/main" id="{0FF6E7A6-56FA-0247-BFBA-045100DCB2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atin typeface="Times New Roman" charset="0"/>
                <a:ea typeface="ＭＳ Ｐゴシック" charset="-128"/>
              </a:defRPr>
            </a:lvl1pPr>
          </a:lstStyle>
          <a:p>
            <a:pPr>
              <a:defRPr/>
            </a:pPr>
            <a:fld id="{0ECA151A-2611-434D-BDEA-C67B941FCBF0}"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F1F49F90-D980-2243-AFA4-4B8FBB4011AE}"/>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ea typeface="+mn-ea"/>
                <a:cs typeface="+mn-cs"/>
              </a:defRPr>
            </a:lvl1pPr>
          </a:lstStyle>
          <a:p>
            <a:pPr>
              <a:defRPr/>
            </a:pPr>
            <a:endParaRPr lang="en-US"/>
          </a:p>
        </p:txBody>
      </p:sp>
      <p:sp>
        <p:nvSpPr>
          <p:cNvPr id="37891" name="Rectangle 3">
            <a:extLst>
              <a:ext uri="{FF2B5EF4-FFF2-40B4-BE49-F238E27FC236}">
                <a16:creationId xmlns:a16="http://schemas.microsoft.com/office/drawing/2014/main" id="{869B2F67-0CC9-6447-A8A0-C6BC849FEF78}"/>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ea typeface="+mn-ea"/>
                <a:cs typeface="+mn-cs"/>
              </a:defRPr>
            </a:lvl1pPr>
          </a:lstStyle>
          <a:p>
            <a:pPr>
              <a:defRPr/>
            </a:pPr>
            <a:endParaRPr lang="en-US"/>
          </a:p>
        </p:txBody>
      </p:sp>
      <p:sp>
        <p:nvSpPr>
          <p:cNvPr id="16388" name="Rectangle 4">
            <a:extLst>
              <a:ext uri="{FF2B5EF4-FFF2-40B4-BE49-F238E27FC236}">
                <a16:creationId xmlns:a16="http://schemas.microsoft.com/office/drawing/2014/main" id="{F741D6A9-E331-C04B-A5A9-EB05B8D22670}"/>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3" name="Rectangle 5">
            <a:extLst>
              <a:ext uri="{FF2B5EF4-FFF2-40B4-BE49-F238E27FC236}">
                <a16:creationId xmlns:a16="http://schemas.microsoft.com/office/drawing/2014/main" id="{B289EBB2-B6F0-CA44-B8FA-D795BAAAC45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7894" name="Rectangle 6">
            <a:extLst>
              <a:ext uri="{FF2B5EF4-FFF2-40B4-BE49-F238E27FC236}">
                <a16:creationId xmlns:a16="http://schemas.microsoft.com/office/drawing/2014/main" id="{DA3C50FD-5CF4-1548-8604-FE6FAE8BDAD0}"/>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ea typeface="+mn-ea"/>
                <a:cs typeface="+mn-cs"/>
              </a:defRPr>
            </a:lvl1pPr>
          </a:lstStyle>
          <a:p>
            <a:pPr>
              <a:defRPr/>
            </a:pPr>
            <a:endParaRPr lang="en-US"/>
          </a:p>
        </p:txBody>
      </p:sp>
      <p:sp>
        <p:nvSpPr>
          <p:cNvPr id="37895" name="Rectangle 7">
            <a:extLst>
              <a:ext uri="{FF2B5EF4-FFF2-40B4-BE49-F238E27FC236}">
                <a16:creationId xmlns:a16="http://schemas.microsoft.com/office/drawing/2014/main" id="{1F08D53D-271F-064E-A271-8D1BF60131B9}"/>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charset="0"/>
                <a:ea typeface="ＭＳ Ｐゴシック" charset="-128"/>
              </a:defRPr>
            </a:lvl1pPr>
          </a:lstStyle>
          <a:p>
            <a:pPr>
              <a:defRPr/>
            </a:pPr>
            <a:fld id="{8813D338-6921-C94A-A202-4AEB36A85C84}"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a:extLst>
              <a:ext uri="{FF2B5EF4-FFF2-40B4-BE49-F238E27FC236}">
                <a16:creationId xmlns:a16="http://schemas.microsoft.com/office/drawing/2014/main" id="{E7A52780-1AED-9D47-BCF1-B08A3CDC68AE}"/>
              </a:ext>
            </a:extLst>
          </p:cNvPr>
          <p:cNvSpPr>
            <a:spLocks noGrp="1" noRot="1" noChangeAspect="1" noChangeArrowheads="1" noTextEdit="1"/>
          </p:cNvSpPr>
          <p:nvPr>
            <p:ph type="sldImg"/>
          </p:nvPr>
        </p:nvSpPr>
        <p:spPr>
          <a:ln/>
        </p:spPr>
      </p:sp>
      <p:sp>
        <p:nvSpPr>
          <p:cNvPr id="19458" name="Notes Placeholder 2">
            <a:extLst>
              <a:ext uri="{FF2B5EF4-FFF2-40B4-BE49-F238E27FC236}">
                <a16:creationId xmlns:a16="http://schemas.microsoft.com/office/drawing/2014/main" id="{2ABED79F-4772-C642-ACDE-BFE188ED6DA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
        <p:nvSpPr>
          <p:cNvPr id="19459" name="Slide Number Placeholder 3">
            <a:extLst>
              <a:ext uri="{FF2B5EF4-FFF2-40B4-BE49-F238E27FC236}">
                <a16:creationId xmlns:a16="http://schemas.microsoft.com/office/drawing/2014/main" id="{3E4E014C-3850-6A4A-B001-A88BE089ECF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25167E68-4A50-C74A-9C2B-DA28C5620FBD}" type="slidenum">
              <a:rPr lang="en-US" altLang="en-US" sz="1200" smtClean="0"/>
              <a:pPr/>
              <a:t>1</a:t>
            </a:fld>
            <a:endParaRPr lang="en-US" altLang="en-US" sz="12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a:extLst>
              <a:ext uri="{FF2B5EF4-FFF2-40B4-BE49-F238E27FC236}">
                <a16:creationId xmlns:a16="http://schemas.microsoft.com/office/drawing/2014/main" id="{24419F4B-536E-5D48-A076-CD1214E1D929}"/>
              </a:ext>
            </a:extLst>
          </p:cNvPr>
          <p:cNvSpPr>
            <a:spLocks noGrp="1" noRot="1" noChangeAspect="1" noChangeArrowheads="1" noTextEdit="1"/>
          </p:cNvSpPr>
          <p:nvPr>
            <p:ph type="sldImg"/>
          </p:nvPr>
        </p:nvSpPr>
        <p:spPr>
          <a:ln/>
        </p:spPr>
      </p:sp>
      <p:sp>
        <p:nvSpPr>
          <p:cNvPr id="40962" name="Notes Placeholder 2">
            <a:extLst>
              <a:ext uri="{FF2B5EF4-FFF2-40B4-BE49-F238E27FC236}">
                <a16:creationId xmlns:a16="http://schemas.microsoft.com/office/drawing/2014/main" id="{692A3ADA-A573-DC44-A1A2-CB0C1431451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40963" name="Slide Number Placeholder 3">
            <a:extLst>
              <a:ext uri="{FF2B5EF4-FFF2-40B4-BE49-F238E27FC236}">
                <a16:creationId xmlns:a16="http://schemas.microsoft.com/office/drawing/2014/main" id="{2B592106-0AEB-864B-BAAA-CE0A4BF724B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E7EA3F8-3E1D-A248-AD09-8E4EF0FDA343}" type="slidenum">
              <a:rPr lang="en-US" altLang="en-US" sz="1200" smtClean="0"/>
              <a:pPr/>
              <a:t>10</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a:extLst>
              <a:ext uri="{FF2B5EF4-FFF2-40B4-BE49-F238E27FC236}">
                <a16:creationId xmlns:a16="http://schemas.microsoft.com/office/drawing/2014/main" id="{7231396A-DCBE-D645-887B-39AD4BFF2B26}"/>
              </a:ext>
            </a:extLst>
          </p:cNvPr>
          <p:cNvSpPr>
            <a:spLocks noGrp="1" noRot="1" noChangeAspect="1" noChangeArrowheads="1" noTextEdit="1"/>
          </p:cNvSpPr>
          <p:nvPr>
            <p:ph type="sldImg"/>
          </p:nvPr>
        </p:nvSpPr>
        <p:spPr>
          <a:ln/>
        </p:spPr>
      </p:sp>
      <p:sp>
        <p:nvSpPr>
          <p:cNvPr id="43010" name="Notes Placeholder 2">
            <a:extLst>
              <a:ext uri="{FF2B5EF4-FFF2-40B4-BE49-F238E27FC236}">
                <a16:creationId xmlns:a16="http://schemas.microsoft.com/office/drawing/2014/main" id="{CE4D0160-1A46-D043-8448-5A3FF70B6B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43011" name="Slide Number Placeholder 3">
            <a:extLst>
              <a:ext uri="{FF2B5EF4-FFF2-40B4-BE49-F238E27FC236}">
                <a16:creationId xmlns:a16="http://schemas.microsoft.com/office/drawing/2014/main" id="{7CDF2746-6007-844F-9E2A-3E659909BE8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5A87DDE-424D-B84E-9FA5-CEF9A4BCC717}" type="slidenum">
              <a:rPr lang="en-US" altLang="en-US" sz="1200" smtClean="0"/>
              <a:pPr/>
              <a:t>11</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a:extLst>
              <a:ext uri="{FF2B5EF4-FFF2-40B4-BE49-F238E27FC236}">
                <a16:creationId xmlns:a16="http://schemas.microsoft.com/office/drawing/2014/main" id="{396D502B-4BFE-ED4D-8BB0-B03A379DDF5C}"/>
              </a:ext>
            </a:extLst>
          </p:cNvPr>
          <p:cNvSpPr>
            <a:spLocks noGrp="1" noRot="1" noChangeAspect="1" noChangeArrowheads="1" noTextEdit="1"/>
          </p:cNvSpPr>
          <p:nvPr>
            <p:ph type="sldImg"/>
          </p:nvPr>
        </p:nvSpPr>
        <p:spPr>
          <a:ln/>
        </p:spPr>
      </p:sp>
      <p:sp>
        <p:nvSpPr>
          <p:cNvPr id="45058" name="Notes Placeholder 2">
            <a:extLst>
              <a:ext uri="{FF2B5EF4-FFF2-40B4-BE49-F238E27FC236}">
                <a16:creationId xmlns:a16="http://schemas.microsoft.com/office/drawing/2014/main" id="{4D43B1C4-CD10-3A48-B885-94B9EA72917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45059" name="Slide Number Placeholder 3">
            <a:extLst>
              <a:ext uri="{FF2B5EF4-FFF2-40B4-BE49-F238E27FC236}">
                <a16:creationId xmlns:a16="http://schemas.microsoft.com/office/drawing/2014/main" id="{F3687F4B-EA98-0E48-8E36-B259A99B500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29D0A243-25B3-0041-B0BB-EBD02A689D09}" type="slidenum">
              <a:rPr lang="en-US" altLang="en-US" sz="1200" smtClean="0"/>
              <a:pPr/>
              <a:t>12</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a:extLst>
              <a:ext uri="{FF2B5EF4-FFF2-40B4-BE49-F238E27FC236}">
                <a16:creationId xmlns:a16="http://schemas.microsoft.com/office/drawing/2014/main" id="{0305805C-C370-6D43-A1E9-3B626131055F}"/>
              </a:ext>
            </a:extLst>
          </p:cNvPr>
          <p:cNvSpPr>
            <a:spLocks noGrp="1" noRot="1" noChangeAspect="1" noChangeArrowheads="1" noTextEdit="1"/>
          </p:cNvSpPr>
          <p:nvPr>
            <p:ph type="sldImg"/>
          </p:nvPr>
        </p:nvSpPr>
        <p:spPr>
          <a:ln/>
        </p:spPr>
      </p:sp>
      <p:sp>
        <p:nvSpPr>
          <p:cNvPr id="49154" name="Notes Placeholder 2">
            <a:extLst>
              <a:ext uri="{FF2B5EF4-FFF2-40B4-BE49-F238E27FC236}">
                <a16:creationId xmlns:a16="http://schemas.microsoft.com/office/drawing/2014/main" id="{55226557-4E2A-2B44-99F6-D4C68CD3A21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49155" name="Slide Number Placeholder 3">
            <a:extLst>
              <a:ext uri="{FF2B5EF4-FFF2-40B4-BE49-F238E27FC236}">
                <a16:creationId xmlns:a16="http://schemas.microsoft.com/office/drawing/2014/main" id="{E3E1497A-AF59-184C-A175-6A746CD8DA9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F87AFD8C-853E-3849-AAAD-7CC295B98A2C}" type="slidenum">
              <a:rPr lang="en-US" altLang="en-US" sz="1200" smtClean="0"/>
              <a:pPr/>
              <a:t>13</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15FFA775-F8DD-184F-B802-E849234AA131}"/>
              </a:ext>
            </a:extLst>
          </p:cNvPr>
          <p:cNvSpPr>
            <a:spLocks noGrp="1" noRot="1" noChangeAspect="1" noChangeArrowheads="1" noTextEdit="1"/>
          </p:cNvSpPr>
          <p:nvPr>
            <p:ph type="sldImg"/>
          </p:nvPr>
        </p:nvSpPr>
        <p:spPr>
          <a:ln/>
        </p:spPr>
      </p:sp>
      <p:sp>
        <p:nvSpPr>
          <p:cNvPr id="47106" name="Notes Placeholder 2">
            <a:extLst>
              <a:ext uri="{FF2B5EF4-FFF2-40B4-BE49-F238E27FC236}">
                <a16:creationId xmlns:a16="http://schemas.microsoft.com/office/drawing/2014/main" id="{60BCCE53-B7B6-4547-AA9C-08EE5F9B015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47107" name="Slide Number Placeholder 3">
            <a:extLst>
              <a:ext uri="{FF2B5EF4-FFF2-40B4-BE49-F238E27FC236}">
                <a16:creationId xmlns:a16="http://schemas.microsoft.com/office/drawing/2014/main" id="{81AA99CB-4CFA-9B4A-98F5-9C941959528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269495EA-A404-0243-8300-CF31DD8BC62F}" type="slidenum">
              <a:rPr lang="en-US" altLang="en-US" sz="1200" smtClean="0"/>
              <a:pPr/>
              <a:t>14</a:t>
            </a:fld>
            <a:endParaRPr lang="en-US"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085E2F64-2AA6-B84D-8F22-2C624D2B5CD3}"/>
              </a:ext>
            </a:extLst>
          </p:cNvPr>
          <p:cNvSpPr>
            <a:spLocks noGrp="1" noRot="1" noChangeAspect="1" noChangeArrowheads="1" noTextEdit="1"/>
          </p:cNvSpPr>
          <p:nvPr>
            <p:ph type="sldImg"/>
          </p:nvPr>
        </p:nvSpPr>
        <p:spPr>
          <a:ln/>
        </p:spPr>
      </p:sp>
      <p:sp>
        <p:nvSpPr>
          <p:cNvPr id="51202" name="Notes Placeholder 2">
            <a:extLst>
              <a:ext uri="{FF2B5EF4-FFF2-40B4-BE49-F238E27FC236}">
                <a16:creationId xmlns:a16="http://schemas.microsoft.com/office/drawing/2014/main" id="{2FE9A0A8-BECF-CE41-82D0-6EA68C7EB7E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51203" name="Slide Number Placeholder 3">
            <a:extLst>
              <a:ext uri="{FF2B5EF4-FFF2-40B4-BE49-F238E27FC236}">
                <a16:creationId xmlns:a16="http://schemas.microsoft.com/office/drawing/2014/main" id="{0C820FD7-62BD-6D4D-8710-5B0DEB9CDAF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2E7A7D8-7809-0146-9BBE-14A2257DD21D}" type="slidenum">
              <a:rPr lang="en-US" altLang="en-US" sz="1200" smtClean="0"/>
              <a:pPr/>
              <a:t>15</a:t>
            </a:fld>
            <a:endParaRPr lang="en-US"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a:extLst>
              <a:ext uri="{FF2B5EF4-FFF2-40B4-BE49-F238E27FC236}">
                <a16:creationId xmlns:a16="http://schemas.microsoft.com/office/drawing/2014/main" id="{1508D394-AA8E-CF46-9614-A8983435DD63}"/>
              </a:ext>
            </a:extLst>
          </p:cNvPr>
          <p:cNvSpPr>
            <a:spLocks noGrp="1" noRot="1" noChangeAspect="1" noChangeArrowheads="1" noTextEdit="1"/>
          </p:cNvSpPr>
          <p:nvPr>
            <p:ph type="sldImg"/>
          </p:nvPr>
        </p:nvSpPr>
        <p:spPr>
          <a:ln/>
        </p:spPr>
      </p:sp>
      <p:sp>
        <p:nvSpPr>
          <p:cNvPr id="58370" name="Notes Placeholder 2">
            <a:extLst>
              <a:ext uri="{FF2B5EF4-FFF2-40B4-BE49-F238E27FC236}">
                <a16:creationId xmlns:a16="http://schemas.microsoft.com/office/drawing/2014/main" id="{11CCC8D0-FC86-0A44-86A4-B5DF96601F2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58371" name="Slide Number Placeholder 3">
            <a:extLst>
              <a:ext uri="{FF2B5EF4-FFF2-40B4-BE49-F238E27FC236}">
                <a16:creationId xmlns:a16="http://schemas.microsoft.com/office/drawing/2014/main" id="{4B5C94EF-CE85-1B43-99D5-F019D35B2EA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4B08BA07-194E-7342-B814-AA94E9E21250}" type="slidenum">
              <a:rPr lang="en-US" altLang="en-US" sz="1200" smtClean="0"/>
              <a:pPr/>
              <a:t>16</a:t>
            </a:fld>
            <a:endParaRPr lang="en-US"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a:extLst>
              <a:ext uri="{FF2B5EF4-FFF2-40B4-BE49-F238E27FC236}">
                <a16:creationId xmlns:a16="http://schemas.microsoft.com/office/drawing/2014/main" id="{F8724CE2-6CC3-0944-9FAE-BC20F887B54E}"/>
              </a:ext>
            </a:extLst>
          </p:cNvPr>
          <p:cNvSpPr>
            <a:spLocks noGrp="1" noRot="1" noChangeAspect="1" noChangeArrowheads="1" noTextEdit="1"/>
          </p:cNvSpPr>
          <p:nvPr>
            <p:ph type="sldImg"/>
          </p:nvPr>
        </p:nvSpPr>
        <p:spPr>
          <a:ln/>
        </p:spPr>
      </p:sp>
      <p:sp>
        <p:nvSpPr>
          <p:cNvPr id="60418" name="Notes Placeholder 2">
            <a:extLst>
              <a:ext uri="{FF2B5EF4-FFF2-40B4-BE49-F238E27FC236}">
                <a16:creationId xmlns:a16="http://schemas.microsoft.com/office/drawing/2014/main" id="{29E9062E-17B5-DE47-A7A0-24B210EE95C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60419" name="Slide Number Placeholder 3">
            <a:extLst>
              <a:ext uri="{FF2B5EF4-FFF2-40B4-BE49-F238E27FC236}">
                <a16:creationId xmlns:a16="http://schemas.microsoft.com/office/drawing/2014/main" id="{DCB25E88-0327-EB42-AB76-AA34D8F2D8E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D6408F0-776D-404A-81E6-1597A7C04F8E}" type="slidenum">
              <a:rPr lang="en-US" altLang="en-US" sz="1200" smtClean="0"/>
              <a:pPr/>
              <a:t>17</a:t>
            </a:fld>
            <a:endParaRPr lang="en-US"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a:extLst>
              <a:ext uri="{FF2B5EF4-FFF2-40B4-BE49-F238E27FC236}">
                <a16:creationId xmlns:a16="http://schemas.microsoft.com/office/drawing/2014/main" id="{052D0070-58FE-684E-AD7C-4F5EDBFABB30}"/>
              </a:ext>
            </a:extLst>
          </p:cNvPr>
          <p:cNvSpPr>
            <a:spLocks noGrp="1" noRot="1" noChangeAspect="1" noChangeArrowheads="1" noTextEdit="1"/>
          </p:cNvSpPr>
          <p:nvPr>
            <p:ph type="sldImg"/>
          </p:nvPr>
        </p:nvSpPr>
        <p:spPr>
          <a:ln/>
        </p:spPr>
      </p:sp>
      <p:sp>
        <p:nvSpPr>
          <p:cNvPr id="62466" name="Notes Placeholder 2">
            <a:extLst>
              <a:ext uri="{FF2B5EF4-FFF2-40B4-BE49-F238E27FC236}">
                <a16:creationId xmlns:a16="http://schemas.microsoft.com/office/drawing/2014/main" id="{6326199D-FFBB-1245-8206-F35F5D86528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62467" name="Slide Number Placeholder 3">
            <a:extLst>
              <a:ext uri="{FF2B5EF4-FFF2-40B4-BE49-F238E27FC236}">
                <a16:creationId xmlns:a16="http://schemas.microsoft.com/office/drawing/2014/main" id="{7724B5CA-7FA1-E14F-8565-60AE6F2D306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303730DC-BBC1-EA4A-8A13-92AEF844F115}" type="slidenum">
              <a:rPr lang="en-US" altLang="en-US" sz="1200" smtClean="0"/>
              <a:pPr/>
              <a:t>18</a:t>
            </a:fld>
            <a:endParaRPr lang="en-US"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a:extLst>
              <a:ext uri="{FF2B5EF4-FFF2-40B4-BE49-F238E27FC236}">
                <a16:creationId xmlns:a16="http://schemas.microsoft.com/office/drawing/2014/main" id="{48AC1608-9A19-FF4E-8ED1-EBDEB22CCF0D}"/>
              </a:ext>
            </a:extLst>
          </p:cNvPr>
          <p:cNvSpPr>
            <a:spLocks noGrp="1" noRot="1" noChangeAspect="1" noChangeArrowheads="1" noTextEdit="1"/>
          </p:cNvSpPr>
          <p:nvPr>
            <p:ph type="sldImg"/>
          </p:nvPr>
        </p:nvSpPr>
        <p:spPr>
          <a:ln/>
        </p:spPr>
      </p:sp>
      <p:sp>
        <p:nvSpPr>
          <p:cNvPr id="38914" name="Notes Placeholder 2">
            <a:extLst>
              <a:ext uri="{FF2B5EF4-FFF2-40B4-BE49-F238E27FC236}">
                <a16:creationId xmlns:a16="http://schemas.microsoft.com/office/drawing/2014/main" id="{15DDC44C-235D-FF4A-BBEA-224808924B5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38915" name="Slide Number Placeholder 3">
            <a:extLst>
              <a:ext uri="{FF2B5EF4-FFF2-40B4-BE49-F238E27FC236}">
                <a16:creationId xmlns:a16="http://schemas.microsoft.com/office/drawing/2014/main" id="{85B8351F-2C00-6D44-93DE-DC998E47AEB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2124C64A-61FC-8042-A905-4BE5A0D00AF4}" type="slidenum">
              <a:rPr lang="en-US" altLang="en-US" sz="1200" smtClean="0"/>
              <a:pPr/>
              <a:t>19</a:t>
            </a:fld>
            <a:endParaRPr lang="en-US" altLang="en-US" sz="1200"/>
          </a:p>
        </p:txBody>
      </p:sp>
    </p:spTree>
    <p:extLst>
      <p:ext uri="{BB962C8B-B14F-4D97-AF65-F5344CB8AC3E}">
        <p14:creationId xmlns:p14="http://schemas.microsoft.com/office/powerpoint/2010/main" val="2237551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DCE8A7E8-BC83-344D-8DB1-FD116D442A2B}"/>
              </a:ext>
            </a:extLst>
          </p:cNvPr>
          <p:cNvSpPr>
            <a:spLocks noGrp="1" noRot="1" noChangeAspect="1" noChangeArrowheads="1" noTextEdit="1"/>
          </p:cNvSpPr>
          <p:nvPr>
            <p:ph type="sldImg"/>
          </p:nvPr>
        </p:nvSpPr>
        <p:spPr>
          <a:ln/>
        </p:spPr>
      </p:sp>
      <p:sp>
        <p:nvSpPr>
          <p:cNvPr id="21506" name="Notes Placeholder 2">
            <a:extLst>
              <a:ext uri="{FF2B5EF4-FFF2-40B4-BE49-F238E27FC236}">
                <a16:creationId xmlns:a16="http://schemas.microsoft.com/office/drawing/2014/main" id="{6899B10B-0E6E-F045-9026-85D0C97DE4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
        <p:nvSpPr>
          <p:cNvPr id="21507" name="Slide Number Placeholder 3">
            <a:extLst>
              <a:ext uri="{FF2B5EF4-FFF2-40B4-BE49-F238E27FC236}">
                <a16:creationId xmlns:a16="http://schemas.microsoft.com/office/drawing/2014/main" id="{5ABB6EA4-8B77-FB40-8CAE-0E1FEF5259B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31FF537-8223-E848-AEE4-EC9C3D0BA1A5}" type="slidenum">
              <a:rPr lang="en-US" altLang="en-US" sz="1200" smtClean="0"/>
              <a:pPr/>
              <a:t>2</a:t>
            </a:fld>
            <a:endParaRPr lang="en-US" alt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a:extLst>
              <a:ext uri="{FF2B5EF4-FFF2-40B4-BE49-F238E27FC236}">
                <a16:creationId xmlns:a16="http://schemas.microsoft.com/office/drawing/2014/main" id="{4B715D5D-4E72-DF41-AF35-27BE31BA9504}"/>
              </a:ext>
            </a:extLst>
          </p:cNvPr>
          <p:cNvSpPr>
            <a:spLocks noGrp="1" noRot="1" noChangeAspect="1" noChangeArrowheads="1" noTextEdit="1"/>
          </p:cNvSpPr>
          <p:nvPr>
            <p:ph type="sldImg"/>
          </p:nvPr>
        </p:nvSpPr>
        <p:spPr>
          <a:ln/>
        </p:spPr>
      </p:sp>
      <p:sp>
        <p:nvSpPr>
          <p:cNvPr id="66562" name="Notes Placeholder 2">
            <a:extLst>
              <a:ext uri="{FF2B5EF4-FFF2-40B4-BE49-F238E27FC236}">
                <a16:creationId xmlns:a16="http://schemas.microsoft.com/office/drawing/2014/main" id="{4AE12744-8135-F048-9D2D-9799AA4227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66563" name="Slide Number Placeholder 3">
            <a:extLst>
              <a:ext uri="{FF2B5EF4-FFF2-40B4-BE49-F238E27FC236}">
                <a16:creationId xmlns:a16="http://schemas.microsoft.com/office/drawing/2014/main" id="{09945BCF-4A3D-8940-8052-2594AE5D317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E110D9C-EE37-C24D-B30B-2D1B5A86CBF4}" type="slidenum">
              <a:rPr lang="en-US" altLang="en-US" sz="1200" smtClean="0"/>
              <a:pPr/>
              <a:t>22</a:t>
            </a:fld>
            <a:endParaRPr lang="en-US" alt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a:extLst>
              <a:ext uri="{FF2B5EF4-FFF2-40B4-BE49-F238E27FC236}">
                <a16:creationId xmlns:a16="http://schemas.microsoft.com/office/drawing/2014/main" id="{6B6CD281-5DA2-3140-9682-FEB4F0D6F085}"/>
              </a:ext>
            </a:extLst>
          </p:cNvPr>
          <p:cNvSpPr>
            <a:spLocks noGrp="1" noRot="1" noChangeAspect="1" noChangeArrowheads="1" noTextEdit="1"/>
          </p:cNvSpPr>
          <p:nvPr>
            <p:ph type="sldImg"/>
          </p:nvPr>
        </p:nvSpPr>
        <p:spPr>
          <a:ln/>
        </p:spPr>
      </p:sp>
      <p:sp>
        <p:nvSpPr>
          <p:cNvPr id="70658" name="Notes Placeholder 2">
            <a:extLst>
              <a:ext uri="{FF2B5EF4-FFF2-40B4-BE49-F238E27FC236}">
                <a16:creationId xmlns:a16="http://schemas.microsoft.com/office/drawing/2014/main" id="{E1F2D56F-BFB8-6545-9283-1E00B821E78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70659" name="Slide Number Placeholder 3">
            <a:extLst>
              <a:ext uri="{FF2B5EF4-FFF2-40B4-BE49-F238E27FC236}">
                <a16:creationId xmlns:a16="http://schemas.microsoft.com/office/drawing/2014/main" id="{5CDB6A3A-5398-6F4E-9047-314ADA9D77A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0722839-F781-634F-9CC9-68DAB3C9D9FC}" type="slidenum">
              <a:rPr lang="en-US" altLang="en-US" sz="1200" smtClean="0"/>
              <a:pPr/>
              <a:t>30</a:t>
            </a:fld>
            <a:endParaRPr lang="en-US" alt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a:extLst>
              <a:ext uri="{FF2B5EF4-FFF2-40B4-BE49-F238E27FC236}">
                <a16:creationId xmlns:a16="http://schemas.microsoft.com/office/drawing/2014/main" id="{48AC1608-9A19-FF4E-8ED1-EBDEB22CCF0D}"/>
              </a:ext>
            </a:extLst>
          </p:cNvPr>
          <p:cNvSpPr>
            <a:spLocks noGrp="1" noRot="1" noChangeAspect="1" noChangeArrowheads="1" noTextEdit="1"/>
          </p:cNvSpPr>
          <p:nvPr>
            <p:ph type="sldImg"/>
          </p:nvPr>
        </p:nvSpPr>
        <p:spPr>
          <a:ln/>
        </p:spPr>
      </p:sp>
      <p:sp>
        <p:nvSpPr>
          <p:cNvPr id="38914" name="Notes Placeholder 2">
            <a:extLst>
              <a:ext uri="{FF2B5EF4-FFF2-40B4-BE49-F238E27FC236}">
                <a16:creationId xmlns:a16="http://schemas.microsoft.com/office/drawing/2014/main" id="{15DDC44C-235D-FF4A-BBEA-224808924B5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38915" name="Slide Number Placeholder 3">
            <a:extLst>
              <a:ext uri="{FF2B5EF4-FFF2-40B4-BE49-F238E27FC236}">
                <a16:creationId xmlns:a16="http://schemas.microsoft.com/office/drawing/2014/main" id="{85B8351F-2C00-6D44-93DE-DC998E47AEB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2124C64A-61FC-8042-A905-4BE5A0D00AF4}" type="slidenum">
              <a:rPr lang="en-US" altLang="en-US" sz="1200" smtClean="0"/>
              <a:pPr/>
              <a:t>31</a:t>
            </a:fld>
            <a:endParaRPr lang="en-US" altLang="en-US" sz="1200"/>
          </a:p>
        </p:txBody>
      </p:sp>
    </p:spTree>
    <p:extLst>
      <p:ext uri="{BB962C8B-B14F-4D97-AF65-F5344CB8AC3E}">
        <p14:creationId xmlns:p14="http://schemas.microsoft.com/office/powerpoint/2010/main" val="2693519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a:extLst>
              <a:ext uri="{FF2B5EF4-FFF2-40B4-BE49-F238E27FC236}">
                <a16:creationId xmlns:a16="http://schemas.microsoft.com/office/drawing/2014/main" id="{5F339D4C-AAD0-B847-AA50-F3D5FD3EBD5B}"/>
              </a:ext>
            </a:extLst>
          </p:cNvPr>
          <p:cNvSpPr>
            <a:spLocks noGrp="1" noRot="1" noChangeAspect="1" noChangeArrowheads="1" noTextEdit="1"/>
          </p:cNvSpPr>
          <p:nvPr>
            <p:ph type="sldImg"/>
          </p:nvPr>
        </p:nvSpPr>
        <p:spPr>
          <a:ln/>
        </p:spPr>
      </p:sp>
      <p:sp>
        <p:nvSpPr>
          <p:cNvPr id="72706" name="Notes Placeholder 2">
            <a:extLst>
              <a:ext uri="{FF2B5EF4-FFF2-40B4-BE49-F238E27FC236}">
                <a16:creationId xmlns:a16="http://schemas.microsoft.com/office/drawing/2014/main" id="{AF391422-11ED-6E42-A57A-8468783867A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72707" name="Slide Number Placeholder 3">
            <a:extLst>
              <a:ext uri="{FF2B5EF4-FFF2-40B4-BE49-F238E27FC236}">
                <a16:creationId xmlns:a16="http://schemas.microsoft.com/office/drawing/2014/main" id="{FE56BF10-E691-0A47-85EB-FDB88ED82EF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A257FED-4710-D941-BAEC-D5E4F0C1761C}" type="slidenum">
              <a:rPr lang="en-US" altLang="en-US" sz="1200" smtClean="0"/>
              <a:pPr/>
              <a:t>32</a:t>
            </a:fld>
            <a:endParaRPr lang="en-US" alt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a:extLst>
              <a:ext uri="{FF2B5EF4-FFF2-40B4-BE49-F238E27FC236}">
                <a16:creationId xmlns:a16="http://schemas.microsoft.com/office/drawing/2014/main" id="{DC3560BC-AB46-C141-9BCC-8AE52173F878}"/>
              </a:ext>
            </a:extLst>
          </p:cNvPr>
          <p:cNvSpPr>
            <a:spLocks noGrp="1" noRot="1" noChangeAspect="1" noChangeArrowheads="1" noTextEdit="1"/>
          </p:cNvSpPr>
          <p:nvPr>
            <p:ph type="sldImg"/>
          </p:nvPr>
        </p:nvSpPr>
        <p:spPr>
          <a:ln/>
        </p:spPr>
      </p:sp>
      <p:sp>
        <p:nvSpPr>
          <p:cNvPr id="74754" name="Notes Placeholder 2">
            <a:extLst>
              <a:ext uri="{FF2B5EF4-FFF2-40B4-BE49-F238E27FC236}">
                <a16:creationId xmlns:a16="http://schemas.microsoft.com/office/drawing/2014/main" id="{81CC8261-7009-2243-8852-F3FFD9EA513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74755" name="Slide Number Placeholder 3">
            <a:extLst>
              <a:ext uri="{FF2B5EF4-FFF2-40B4-BE49-F238E27FC236}">
                <a16:creationId xmlns:a16="http://schemas.microsoft.com/office/drawing/2014/main" id="{9B2B3049-6ACA-C94B-AA69-FB09D67495B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34D5E2F-DFB1-FB41-B082-B689D751FBF2}" type="slidenum">
              <a:rPr lang="en-US" altLang="en-US" sz="1200" smtClean="0"/>
              <a:pPr/>
              <a:t>33</a:t>
            </a:fld>
            <a:endParaRPr lang="en-US" alt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a:extLst>
              <a:ext uri="{FF2B5EF4-FFF2-40B4-BE49-F238E27FC236}">
                <a16:creationId xmlns:a16="http://schemas.microsoft.com/office/drawing/2014/main" id="{4D3E717F-7CA7-064C-99CD-79E6066B4628}"/>
              </a:ext>
            </a:extLst>
          </p:cNvPr>
          <p:cNvSpPr>
            <a:spLocks noGrp="1" noRot="1" noChangeAspect="1" noChangeArrowheads="1" noTextEdit="1"/>
          </p:cNvSpPr>
          <p:nvPr>
            <p:ph type="sldImg"/>
          </p:nvPr>
        </p:nvSpPr>
        <p:spPr>
          <a:ln/>
        </p:spPr>
      </p:sp>
      <p:sp>
        <p:nvSpPr>
          <p:cNvPr id="76802" name="Notes Placeholder 2">
            <a:extLst>
              <a:ext uri="{FF2B5EF4-FFF2-40B4-BE49-F238E27FC236}">
                <a16:creationId xmlns:a16="http://schemas.microsoft.com/office/drawing/2014/main" id="{F8AE18A1-91BD-A240-8B79-73C05A077CD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76803" name="Slide Number Placeholder 3">
            <a:extLst>
              <a:ext uri="{FF2B5EF4-FFF2-40B4-BE49-F238E27FC236}">
                <a16:creationId xmlns:a16="http://schemas.microsoft.com/office/drawing/2014/main" id="{97E3B52E-99B8-9B41-B68A-868523ACC4E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00A2B0B0-B8D1-6E44-96C3-99C054B97DE2}" type="slidenum">
              <a:rPr lang="en-US" altLang="en-US" sz="1200" smtClean="0"/>
              <a:pPr/>
              <a:t>34</a:t>
            </a:fld>
            <a:endParaRPr lang="en-US" altLang="en-US"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57E5FB04-174D-CB46-A296-B22424128B32}"/>
              </a:ext>
            </a:extLst>
          </p:cNvPr>
          <p:cNvSpPr>
            <a:spLocks noGrp="1" noRot="1" noChangeAspect="1" noChangeArrowheads="1" noTextEdit="1"/>
          </p:cNvSpPr>
          <p:nvPr>
            <p:ph type="sldImg"/>
          </p:nvPr>
        </p:nvSpPr>
        <p:spPr>
          <a:ln/>
        </p:spPr>
      </p:sp>
      <p:sp>
        <p:nvSpPr>
          <p:cNvPr id="78850" name="Notes Placeholder 2">
            <a:extLst>
              <a:ext uri="{FF2B5EF4-FFF2-40B4-BE49-F238E27FC236}">
                <a16:creationId xmlns:a16="http://schemas.microsoft.com/office/drawing/2014/main" id="{8C48630D-CB60-8B4D-84D4-E60282A021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78851" name="Slide Number Placeholder 3">
            <a:extLst>
              <a:ext uri="{FF2B5EF4-FFF2-40B4-BE49-F238E27FC236}">
                <a16:creationId xmlns:a16="http://schemas.microsoft.com/office/drawing/2014/main" id="{860988E3-4A30-8C4B-9E59-CAE605E0686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02326789-67A8-A641-8AB5-BB6F628C7C7E}" type="slidenum">
              <a:rPr lang="en-US" altLang="en-US" sz="1200" smtClean="0"/>
              <a:pPr/>
              <a:t>35</a:t>
            </a:fld>
            <a:endParaRPr lang="en-US" alt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a:extLst>
              <a:ext uri="{FF2B5EF4-FFF2-40B4-BE49-F238E27FC236}">
                <a16:creationId xmlns:a16="http://schemas.microsoft.com/office/drawing/2014/main" id="{25EF9959-14C6-2447-87B1-F40F5CD59C5B}"/>
              </a:ext>
            </a:extLst>
          </p:cNvPr>
          <p:cNvSpPr>
            <a:spLocks noGrp="1" noRot="1" noChangeAspect="1" noChangeArrowheads="1" noTextEdit="1"/>
          </p:cNvSpPr>
          <p:nvPr>
            <p:ph type="sldImg"/>
          </p:nvPr>
        </p:nvSpPr>
        <p:spPr>
          <a:ln/>
        </p:spPr>
      </p:sp>
      <p:sp>
        <p:nvSpPr>
          <p:cNvPr id="80898" name="Notes Placeholder 2">
            <a:extLst>
              <a:ext uri="{FF2B5EF4-FFF2-40B4-BE49-F238E27FC236}">
                <a16:creationId xmlns:a16="http://schemas.microsoft.com/office/drawing/2014/main" id="{ED84B75B-A0E9-F94D-ADE2-EF580293E16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80899" name="Slide Number Placeholder 3">
            <a:extLst>
              <a:ext uri="{FF2B5EF4-FFF2-40B4-BE49-F238E27FC236}">
                <a16:creationId xmlns:a16="http://schemas.microsoft.com/office/drawing/2014/main" id="{859C440F-4769-8649-8164-9CB931135DC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F7B6B2A-730C-4C49-9843-1312E439D210}" type="slidenum">
              <a:rPr lang="en-US" altLang="en-US" sz="1200" smtClean="0"/>
              <a:pPr/>
              <a:t>36</a:t>
            </a:fld>
            <a:endParaRPr lang="en-US" alt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1649567C-D582-D04C-B809-0C232D262C9B}"/>
              </a:ext>
            </a:extLst>
          </p:cNvPr>
          <p:cNvSpPr>
            <a:spLocks noGrp="1" noRot="1" noChangeAspect="1" noChangeArrowheads="1" noTextEdit="1"/>
          </p:cNvSpPr>
          <p:nvPr>
            <p:ph type="sldImg"/>
          </p:nvPr>
        </p:nvSpPr>
        <p:spPr>
          <a:ln/>
        </p:spPr>
      </p:sp>
      <p:sp>
        <p:nvSpPr>
          <p:cNvPr id="82946" name="Notes Placeholder 2">
            <a:extLst>
              <a:ext uri="{FF2B5EF4-FFF2-40B4-BE49-F238E27FC236}">
                <a16:creationId xmlns:a16="http://schemas.microsoft.com/office/drawing/2014/main" id="{CAB3DAEB-454E-C742-9121-F93A160FEF8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82947" name="Slide Number Placeholder 3">
            <a:extLst>
              <a:ext uri="{FF2B5EF4-FFF2-40B4-BE49-F238E27FC236}">
                <a16:creationId xmlns:a16="http://schemas.microsoft.com/office/drawing/2014/main" id="{E4AE3553-5EC1-CF4A-B14D-D75C89EDDE0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53F85590-2429-E947-8052-9B4112BB9DB9}" type="slidenum">
              <a:rPr lang="en-US" altLang="en-US" sz="1200" smtClean="0"/>
              <a:pPr/>
              <a:t>37</a:t>
            </a:fld>
            <a:endParaRPr lang="en-US" altLang="en-U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a:extLst>
              <a:ext uri="{FF2B5EF4-FFF2-40B4-BE49-F238E27FC236}">
                <a16:creationId xmlns:a16="http://schemas.microsoft.com/office/drawing/2014/main" id="{8AE2E8E5-9A82-5343-A126-D735BDE20259}"/>
              </a:ext>
            </a:extLst>
          </p:cNvPr>
          <p:cNvSpPr>
            <a:spLocks noGrp="1" noRot="1" noChangeAspect="1" noChangeArrowheads="1" noTextEdit="1"/>
          </p:cNvSpPr>
          <p:nvPr>
            <p:ph type="sldImg"/>
          </p:nvPr>
        </p:nvSpPr>
        <p:spPr>
          <a:ln/>
        </p:spPr>
      </p:sp>
      <p:sp>
        <p:nvSpPr>
          <p:cNvPr id="84994" name="Notes Placeholder 2">
            <a:extLst>
              <a:ext uri="{FF2B5EF4-FFF2-40B4-BE49-F238E27FC236}">
                <a16:creationId xmlns:a16="http://schemas.microsoft.com/office/drawing/2014/main" id="{A8A4AD35-55E3-614E-9BFA-23E6F3B23B4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84995" name="Slide Number Placeholder 3">
            <a:extLst>
              <a:ext uri="{FF2B5EF4-FFF2-40B4-BE49-F238E27FC236}">
                <a16:creationId xmlns:a16="http://schemas.microsoft.com/office/drawing/2014/main" id="{BBBFC471-5BD1-9641-B9AC-2A60C0C7305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96117359-7D4D-6344-9DCE-1C876F5496F3}" type="slidenum">
              <a:rPr lang="en-US" altLang="en-US" sz="1200" smtClean="0"/>
              <a:pPr/>
              <a:t>38</a:t>
            </a:fld>
            <a:endParaRPr lang="en-US"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9F40EA47-E612-344F-B23B-C99DA16A272E}"/>
              </a:ext>
            </a:extLst>
          </p:cNvPr>
          <p:cNvSpPr>
            <a:spLocks noGrp="1" noRot="1" noChangeAspect="1" noChangeArrowheads="1" noTextEdit="1"/>
          </p:cNvSpPr>
          <p:nvPr>
            <p:ph type="sldImg"/>
          </p:nvPr>
        </p:nvSpPr>
        <p:spPr>
          <a:ln/>
        </p:spPr>
      </p:sp>
      <p:sp>
        <p:nvSpPr>
          <p:cNvPr id="23554" name="Notes Placeholder 2">
            <a:extLst>
              <a:ext uri="{FF2B5EF4-FFF2-40B4-BE49-F238E27FC236}">
                <a16:creationId xmlns:a16="http://schemas.microsoft.com/office/drawing/2014/main" id="{2628EB96-EBCE-8848-9E0A-E12587E1DCC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
        <p:nvSpPr>
          <p:cNvPr id="23555" name="Slide Number Placeholder 3">
            <a:extLst>
              <a:ext uri="{FF2B5EF4-FFF2-40B4-BE49-F238E27FC236}">
                <a16:creationId xmlns:a16="http://schemas.microsoft.com/office/drawing/2014/main" id="{DEB445AE-916B-E749-A059-EC91B6B36F3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53769904-B60A-7F4B-A5B7-C7139764F852}" type="slidenum">
              <a:rPr lang="en-US" altLang="en-US" sz="1200" smtClean="0"/>
              <a:pPr/>
              <a:t>3</a:t>
            </a:fld>
            <a:endParaRPr lang="en-US" altLang="en-US" sz="12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a:extLst>
              <a:ext uri="{FF2B5EF4-FFF2-40B4-BE49-F238E27FC236}">
                <a16:creationId xmlns:a16="http://schemas.microsoft.com/office/drawing/2014/main" id="{48AC1608-9A19-FF4E-8ED1-EBDEB22CCF0D}"/>
              </a:ext>
            </a:extLst>
          </p:cNvPr>
          <p:cNvSpPr>
            <a:spLocks noGrp="1" noRot="1" noChangeAspect="1" noChangeArrowheads="1" noTextEdit="1"/>
          </p:cNvSpPr>
          <p:nvPr>
            <p:ph type="sldImg"/>
          </p:nvPr>
        </p:nvSpPr>
        <p:spPr>
          <a:ln/>
        </p:spPr>
      </p:sp>
      <p:sp>
        <p:nvSpPr>
          <p:cNvPr id="38914" name="Notes Placeholder 2">
            <a:extLst>
              <a:ext uri="{FF2B5EF4-FFF2-40B4-BE49-F238E27FC236}">
                <a16:creationId xmlns:a16="http://schemas.microsoft.com/office/drawing/2014/main" id="{15DDC44C-235D-FF4A-BBEA-224808924B5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38915" name="Slide Number Placeholder 3">
            <a:extLst>
              <a:ext uri="{FF2B5EF4-FFF2-40B4-BE49-F238E27FC236}">
                <a16:creationId xmlns:a16="http://schemas.microsoft.com/office/drawing/2014/main" id="{85B8351F-2C00-6D44-93DE-DC998E47AEB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2124C64A-61FC-8042-A905-4BE5A0D00AF4}" type="slidenum">
              <a:rPr lang="en-US" altLang="en-US" sz="1200" smtClean="0"/>
              <a:pPr/>
              <a:t>39</a:t>
            </a:fld>
            <a:endParaRPr lang="en-US" altLang="en-US" sz="1200"/>
          </a:p>
        </p:txBody>
      </p:sp>
    </p:spTree>
    <p:extLst>
      <p:ext uri="{BB962C8B-B14F-4D97-AF65-F5344CB8AC3E}">
        <p14:creationId xmlns:p14="http://schemas.microsoft.com/office/powerpoint/2010/main" val="1980760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a:extLst>
              <a:ext uri="{FF2B5EF4-FFF2-40B4-BE49-F238E27FC236}">
                <a16:creationId xmlns:a16="http://schemas.microsoft.com/office/drawing/2014/main" id="{9E6AC942-78EC-FE47-8572-69A3A6475C7D}"/>
              </a:ext>
            </a:extLst>
          </p:cNvPr>
          <p:cNvSpPr>
            <a:spLocks noGrp="1" noRot="1" noChangeAspect="1" noChangeArrowheads="1" noTextEdit="1"/>
          </p:cNvSpPr>
          <p:nvPr>
            <p:ph type="sldImg"/>
          </p:nvPr>
        </p:nvSpPr>
        <p:spPr>
          <a:ln/>
        </p:spPr>
      </p:sp>
      <p:sp>
        <p:nvSpPr>
          <p:cNvPr id="90114" name="Notes Placeholder 2">
            <a:extLst>
              <a:ext uri="{FF2B5EF4-FFF2-40B4-BE49-F238E27FC236}">
                <a16:creationId xmlns:a16="http://schemas.microsoft.com/office/drawing/2014/main" id="{6ED79532-F9EA-FC4F-850F-B939B52DEE4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90115" name="Slide Number Placeholder 3">
            <a:extLst>
              <a:ext uri="{FF2B5EF4-FFF2-40B4-BE49-F238E27FC236}">
                <a16:creationId xmlns:a16="http://schemas.microsoft.com/office/drawing/2014/main" id="{96EFC66D-4AF2-8A41-9796-A6BDDA32403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3DFB24ED-5C0E-764E-8B46-1564CE46C819}" type="slidenum">
              <a:rPr lang="en-US" altLang="en-US" sz="1200" smtClean="0"/>
              <a:pPr/>
              <a:t>40</a:t>
            </a:fld>
            <a:endParaRPr lang="en-US" altLang="en-US"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a:extLst>
              <a:ext uri="{FF2B5EF4-FFF2-40B4-BE49-F238E27FC236}">
                <a16:creationId xmlns:a16="http://schemas.microsoft.com/office/drawing/2014/main" id="{6F523BC0-4354-A941-A56C-AE23B39703D4}"/>
              </a:ext>
            </a:extLst>
          </p:cNvPr>
          <p:cNvSpPr>
            <a:spLocks noGrp="1" noRot="1" noChangeAspect="1" noChangeArrowheads="1" noTextEdit="1"/>
          </p:cNvSpPr>
          <p:nvPr>
            <p:ph type="sldImg"/>
          </p:nvPr>
        </p:nvSpPr>
        <p:spPr>
          <a:ln/>
        </p:spPr>
      </p:sp>
      <p:sp>
        <p:nvSpPr>
          <p:cNvPr id="92162" name="Notes Placeholder 2">
            <a:extLst>
              <a:ext uri="{FF2B5EF4-FFF2-40B4-BE49-F238E27FC236}">
                <a16:creationId xmlns:a16="http://schemas.microsoft.com/office/drawing/2014/main" id="{0FA95CA7-D447-4A4C-B23D-1860BDE6376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92163" name="Slide Number Placeholder 3">
            <a:extLst>
              <a:ext uri="{FF2B5EF4-FFF2-40B4-BE49-F238E27FC236}">
                <a16:creationId xmlns:a16="http://schemas.microsoft.com/office/drawing/2014/main" id="{F30100DA-09E6-AC43-A18F-8E75FEB32EA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86EB58B-BF7D-A749-82C9-C99570E45606}" type="slidenum">
              <a:rPr lang="en-US" altLang="en-US" sz="1200" smtClean="0"/>
              <a:pPr/>
              <a:t>41</a:t>
            </a:fld>
            <a:endParaRPr lang="en-US" altLang="en-US"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a:extLst>
              <a:ext uri="{FF2B5EF4-FFF2-40B4-BE49-F238E27FC236}">
                <a16:creationId xmlns:a16="http://schemas.microsoft.com/office/drawing/2014/main" id="{5199F176-B318-CF40-A1B2-EC302BE0FD26}"/>
              </a:ext>
            </a:extLst>
          </p:cNvPr>
          <p:cNvSpPr>
            <a:spLocks noGrp="1" noRot="1" noChangeAspect="1" noChangeArrowheads="1" noTextEdit="1"/>
          </p:cNvSpPr>
          <p:nvPr>
            <p:ph type="sldImg"/>
          </p:nvPr>
        </p:nvSpPr>
        <p:spPr>
          <a:ln/>
        </p:spPr>
      </p:sp>
      <p:sp>
        <p:nvSpPr>
          <p:cNvPr id="94210" name="Notes Placeholder 2">
            <a:extLst>
              <a:ext uri="{FF2B5EF4-FFF2-40B4-BE49-F238E27FC236}">
                <a16:creationId xmlns:a16="http://schemas.microsoft.com/office/drawing/2014/main" id="{82A6A088-AE49-B84F-BB98-8F990159609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94211" name="Slide Number Placeholder 3">
            <a:extLst>
              <a:ext uri="{FF2B5EF4-FFF2-40B4-BE49-F238E27FC236}">
                <a16:creationId xmlns:a16="http://schemas.microsoft.com/office/drawing/2014/main" id="{A32A8DDF-A8A5-7E41-948E-C5A791BAD57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07A9A77-CAAD-0C44-B48D-2EBE7A4E9E2B}" type="slidenum">
              <a:rPr lang="en-US" altLang="en-US" sz="1200" smtClean="0"/>
              <a:pPr/>
              <a:t>42</a:t>
            </a:fld>
            <a:endParaRPr lang="en-US" altLang="en-US"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a:extLst>
              <a:ext uri="{FF2B5EF4-FFF2-40B4-BE49-F238E27FC236}">
                <a16:creationId xmlns:a16="http://schemas.microsoft.com/office/drawing/2014/main" id="{E715052C-18FB-3D42-82EE-1B78F8DE64B9}"/>
              </a:ext>
            </a:extLst>
          </p:cNvPr>
          <p:cNvSpPr>
            <a:spLocks noGrp="1" noRot="1" noChangeAspect="1" noChangeArrowheads="1" noTextEdit="1"/>
          </p:cNvSpPr>
          <p:nvPr>
            <p:ph type="sldImg"/>
          </p:nvPr>
        </p:nvSpPr>
        <p:spPr>
          <a:ln/>
        </p:spPr>
      </p:sp>
      <p:sp>
        <p:nvSpPr>
          <p:cNvPr id="96258" name="Notes Placeholder 2">
            <a:extLst>
              <a:ext uri="{FF2B5EF4-FFF2-40B4-BE49-F238E27FC236}">
                <a16:creationId xmlns:a16="http://schemas.microsoft.com/office/drawing/2014/main" id="{09E591B0-6E9A-764B-9503-46226372F04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96259" name="Slide Number Placeholder 3">
            <a:extLst>
              <a:ext uri="{FF2B5EF4-FFF2-40B4-BE49-F238E27FC236}">
                <a16:creationId xmlns:a16="http://schemas.microsoft.com/office/drawing/2014/main" id="{FF92EDD6-AB49-A34D-9D1B-7E7E0361743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17B4A4A-8361-EC4D-9CA7-AE24C41A3E1B}" type="slidenum">
              <a:rPr lang="en-US" altLang="en-US" sz="1200" smtClean="0"/>
              <a:pPr/>
              <a:t>43</a:t>
            </a:fld>
            <a:endParaRPr lang="en-US" altLang="en-US"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a:extLst>
              <a:ext uri="{FF2B5EF4-FFF2-40B4-BE49-F238E27FC236}">
                <a16:creationId xmlns:a16="http://schemas.microsoft.com/office/drawing/2014/main" id="{505C6784-A1C7-E545-927D-3797EF729C19}"/>
              </a:ext>
            </a:extLst>
          </p:cNvPr>
          <p:cNvSpPr>
            <a:spLocks noGrp="1" noRot="1" noChangeAspect="1" noChangeArrowheads="1" noTextEdit="1"/>
          </p:cNvSpPr>
          <p:nvPr>
            <p:ph type="sldImg"/>
          </p:nvPr>
        </p:nvSpPr>
        <p:spPr>
          <a:ln/>
        </p:spPr>
      </p:sp>
      <p:sp>
        <p:nvSpPr>
          <p:cNvPr id="100354" name="Notes Placeholder 2">
            <a:extLst>
              <a:ext uri="{FF2B5EF4-FFF2-40B4-BE49-F238E27FC236}">
                <a16:creationId xmlns:a16="http://schemas.microsoft.com/office/drawing/2014/main" id="{0E711DA2-4865-2849-821A-AA9E8E638FE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00355" name="Slide Number Placeholder 3">
            <a:extLst>
              <a:ext uri="{FF2B5EF4-FFF2-40B4-BE49-F238E27FC236}">
                <a16:creationId xmlns:a16="http://schemas.microsoft.com/office/drawing/2014/main" id="{76AC3C6E-9D37-064B-B6F0-B4FCA360D0D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A8BEB3C7-7909-B344-B991-5840B74EFD45}" type="slidenum">
              <a:rPr lang="en-US" altLang="en-US" sz="1200" smtClean="0"/>
              <a:pPr/>
              <a:t>44</a:t>
            </a:fld>
            <a:endParaRPr lang="en-US" altLang="en-US"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a:extLst>
              <a:ext uri="{FF2B5EF4-FFF2-40B4-BE49-F238E27FC236}">
                <a16:creationId xmlns:a16="http://schemas.microsoft.com/office/drawing/2014/main" id="{1782E8F0-7DA0-D74A-9761-46686D82D91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0" name="Notes Placeholder 2">
            <a:extLst>
              <a:ext uri="{FF2B5EF4-FFF2-40B4-BE49-F238E27FC236}">
                <a16:creationId xmlns:a16="http://schemas.microsoft.com/office/drawing/2014/main" id="{ACDA835A-BE0C-5C47-8FCC-EDCA383198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73731" name="Slide Number Placeholder 3">
            <a:extLst>
              <a:ext uri="{FF2B5EF4-FFF2-40B4-BE49-F238E27FC236}">
                <a16:creationId xmlns:a16="http://schemas.microsoft.com/office/drawing/2014/main" id="{BC3459D5-FCD2-D844-A15E-99C0F14F35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67CFD69-2BF0-784D-972C-FC7B83BC5451}" type="slidenum">
              <a:rPr lang="en-US" altLang="en-US" sz="1200" smtClean="0"/>
              <a:pPr/>
              <a:t>45</a:t>
            </a:fld>
            <a:endParaRPr lang="en-US" altLang="en-US"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a:extLst>
              <a:ext uri="{FF2B5EF4-FFF2-40B4-BE49-F238E27FC236}">
                <a16:creationId xmlns:a16="http://schemas.microsoft.com/office/drawing/2014/main" id="{3738483B-8242-1740-B807-840CAF80DAA8}"/>
              </a:ext>
            </a:extLst>
          </p:cNvPr>
          <p:cNvSpPr>
            <a:spLocks noGrp="1" noRot="1" noChangeAspect="1" noChangeArrowheads="1" noTextEdit="1"/>
          </p:cNvSpPr>
          <p:nvPr>
            <p:ph type="sldImg"/>
          </p:nvPr>
        </p:nvSpPr>
        <p:spPr>
          <a:ln/>
        </p:spPr>
      </p:sp>
      <p:sp>
        <p:nvSpPr>
          <p:cNvPr id="104450" name="Notes Placeholder 2">
            <a:extLst>
              <a:ext uri="{FF2B5EF4-FFF2-40B4-BE49-F238E27FC236}">
                <a16:creationId xmlns:a16="http://schemas.microsoft.com/office/drawing/2014/main" id="{DB158345-1164-ED49-BDD5-838282B3858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04451" name="Slide Number Placeholder 3">
            <a:extLst>
              <a:ext uri="{FF2B5EF4-FFF2-40B4-BE49-F238E27FC236}">
                <a16:creationId xmlns:a16="http://schemas.microsoft.com/office/drawing/2014/main" id="{FFBD674B-51FB-8B42-BE43-DCEB3C69A57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9A5ED85A-21C9-1B40-A04A-FD577D5F9CAD}" type="slidenum">
              <a:rPr lang="en-US" altLang="en-US" sz="1200" smtClean="0"/>
              <a:pPr/>
              <a:t>46</a:t>
            </a:fld>
            <a:endParaRPr lang="en-US" altLang="en-US"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a:extLst>
              <a:ext uri="{FF2B5EF4-FFF2-40B4-BE49-F238E27FC236}">
                <a16:creationId xmlns:a16="http://schemas.microsoft.com/office/drawing/2014/main" id="{99689A9F-B7E3-4344-B188-1FC5604B4958}"/>
              </a:ext>
            </a:extLst>
          </p:cNvPr>
          <p:cNvSpPr>
            <a:spLocks noGrp="1" noRot="1" noChangeAspect="1" noChangeArrowheads="1" noTextEdit="1"/>
          </p:cNvSpPr>
          <p:nvPr>
            <p:ph type="sldImg"/>
          </p:nvPr>
        </p:nvSpPr>
        <p:spPr>
          <a:ln/>
        </p:spPr>
      </p:sp>
      <p:sp>
        <p:nvSpPr>
          <p:cNvPr id="106498" name="Notes Placeholder 2">
            <a:extLst>
              <a:ext uri="{FF2B5EF4-FFF2-40B4-BE49-F238E27FC236}">
                <a16:creationId xmlns:a16="http://schemas.microsoft.com/office/drawing/2014/main" id="{902C220C-3E7D-604E-8F8C-A6A3437AFA6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06499" name="Slide Number Placeholder 3">
            <a:extLst>
              <a:ext uri="{FF2B5EF4-FFF2-40B4-BE49-F238E27FC236}">
                <a16:creationId xmlns:a16="http://schemas.microsoft.com/office/drawing/2014/main" id="{AE162393-7958-A64D-9862-6E319EC8698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E3E67FD-C498-5E4D-9E04-5F701A539700}" type="slidenum">
              <a:rPr lang="en-US" altLang="en-US" sz="1200" smtClean="0"/>
              <a:pPr/>
              <a:t>47</a:t>
            </a:fld>
            <a:endParaRPr lang="en-US" altLang="en-US" sz="1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a:extLst>
              <a:ext uri="{FF2B5EF4-FFF2-40B4-BE49-F238E27FC236}">
                <a16:creationId xmlns:a16="http://schemas.microsoft.com/office/drawing/2014/main" id="{53D72E4D-63D2-9048-BA17-BBD9C5C5D75D}"/>
              </a:ext>
            </a:extLst>
          </p:cNvPr>
          <p:cNvSpPr>
            <a:spLocks noGrp="1" noRot="1" noChangeAspect="1" noChangeArrowheads="1" noTextEdit="1"/>
          </p:cNvSpPr>
          <p:nvPr>
            <p:ph type="sldImg"/>
          </p:nvPr>
        </p:nvSpPr>
        <p:spPr>
          <a:ln/>
        </p:spPr>
      </p:sp>
      <p:sp>
        <p:nvSpPr>
          <p:cNvPr id="108546" name="Notes Placeholder 2">
            <a:extLst>
              <a:ext uri="{FF2B5EF4-FFF2-40B4-BE49-F238E27FC236}">
                <a16:creationId xmlns:a16="http://schemas.microsoft.com/office/drawing/2014/main" id="{48542B83-0C8B-A248-9569-B03AFAA5515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08547" name="Slide Number Placeholder 3">
            <a:extLst>
              <a:ext uri="{FF2B5EF4-FFF2-40B4-BE49-F238E27FC236}">
                <a16:creationId xmlns:a16="http://schemas.microsoft.com/office/drawing/2014/main" id="{E567BBF1-549A-7449-9603-592DB4C9503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44894904-E619-144D-A3EE-E88C03D79A9D}" type="slidenum">
              <a:rPr lang="en-US" altLang="en-US" sz="1200" smtClean="0"/>
              <a:pPr/>
              <a:t>48</a:t>
            </a:fld>
            <a:endParaRPr lang="en-US"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74B6E250-6CE6-F54D-AC80-73940080D013}"/>
              </a:ext>
            </a:extLst>
          </p:cNvPr>
          <p:cNvSpPr>
            <a:spLocks noGrp="1" noRot="1" noChangeAspect="1" noChangeArrowheads="1" noTextEdit="1"/>
          </p:cNvSpPr>
          <p:nvPr>
            <p:ph type="sldImg"/>
          </p:nvPr>
        </p:nvSpPr>
        <p:spPr>
          <a:ln/>
        </p:spPr>
      </p:sp>
      <p:sp>
        <p:nvSpPr>
          <p:cNvPr id="25602" name="Notes Placeholder 2">
            <a:extLst>
              <a:ext uri="{FF2B5EF4-FFF2-40B4-BE49-F238E27FC236}">
                <a16:creationId xmlns:a16="http://schemas.microsoft.com/office/drawing/2014/main" id="{D1E43546-2CD7-8D4C-BAC1-2C0A1202B61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
        <p:nvSpPr>
          <p:cNvPr id="25603" name="Slide Number Placeholder 3">
            <a:extLst>
              <a:ext uri="{FF2B5EF4-FFF2-40B4-BE49-F238E27FC236}">
                <a16:creationId xmlns:a16="http://schemas.microsoft.com/office/drawing/2014/main" id="{BF0DB785-97A3-8A4C-86F0-342B52E7D15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34F4719D-6C90-0342-928D-78CDC0BEEDC5}" type="slidenum">
              <a:rPr lang="en-US" altLang="en-US" sz="1200" smtClean="0"/>
              <a:pPr/>
              <a:t>4</a:t>
            </a:fld>
            <a:endParaRPr lang="en-US" altLang="en-US" sz="12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a:extLst>
              <a:ext uri="{FF2B5EF4-FFF2-40B4-BE49-F238E27FC236}">
                <a16:creationId xmlns:a16="http://schemas.microsoft.com/office/drawing/2014/main" id="{A0B51624-1558-F54D-AF6E-339A4FD278E4}"/>
              </a:ext>
            </a:extLst>
          </p:cNvPr>
          <p:cNvSpPr>
            <a:spLocks noGrp="1" noRot="1" noChangeAspect="1" noChangeArrowheads="1" noTextEdit="1"/>
          </p:cNvSpPr>
          <p:nvPr>
            <p:ph type="sldImg"/>
          </p:nvPr>
        </p:nvSpPr>
        <p:spPr>
          <a:ln/>
        </p:spPr>
      </p:sp>
      <p:sp>
        <p:nvSpPr>
          <p:cNvPr id="110594" name="Notes Placeholder 2">
            <a:extLst>
              <a:ext uri="{FF2B5EF4-FFF2-40B4-BE49-F238E27FC236}">
                <a16:creationId xmlns:a16="http://schemas.microsoft.com/office/drawing/2014/main" id="{C7E626DD-C2B9-5D4A-BC6D-CB6F2B3BA4C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10595" name="Slide Number Placeholder 3">
            <a:extLst>
              <a:ext uri="{FF2B5EF4-FFF2-40B4-BE49-F238E27FC236}">
                <a16:creationId xmlns:a16="http://schemas.microsoft.com/office/drawing/2014/main" id="{BC1580B9-AA70-3E4A-A57B-705F646CCE6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C318D17-1E3E-4440-9C97-9BEA4A87846E}" type="slidenum">
              <a:rPr lang="en-US" altLang="en-US" sz="1200" smtClean="0"/>
              <a:pPr/>
              <a:t>49</a:t>
            </a:fld>
            <a:endParaRPr lang="en-US" altLang="en-US"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a:extLst>
              <a:ext uri="{FF2B5EF4-FFF2-40B4-BE49-F238E27FC236}">
                <a16:creationId xmlns:a16="http://schemas.microsoft.com/office/drawing/2014/main" id="{99A56373-5C6D-EA4F-8D0C-E8EA6E509E33}"/>
              </a:ext>
            </a:extLst>
          </p:cNvPr>
          <p:cNvSpPr>
            <a:spLocks noGrp="1" noRot="1" noChangeAspect="1" noChangeArrowheads="1" noTextEdit="1"/>
          </p:cNvSpPr>
          <p:nvPr>
            <p:ph type="sldImg"/>
          </p:nvPr>
        </p:nvSpPr>
        <p:spPr>
          <a:ln/>
        </p:spPr>
      </p:sp>
      <p:sp>
        <p:nvSpPr>
          <p:cNvPr id="112642" name="Notes Placeholder 2">
            <a:extLst>
              <a:ext uri="{FF2B5EF4-FFF2-40B4-BE49-F238E27FC236}">
                <a16:creationId xmlns:a16="http://schemas.microsoft.com/office/drawing/2014/main" id="{7694CD2C-66BB-DE4C-87F3-1A5031688B6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12643" name="Slide Number Placeholder 3">
            <a:extLst>
              <a:ext uri="{FF2B5EF4-FFF2-40B4-BE49-F238E27FC236}">
                <a16:creationId xmlns:a16="http://schemas.microsoft.com/office/drawing/2014/main" id="{8B0D7C87-A995-0B45-AE69-F10A6CC8A84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E618FDA9-2005-A044-A253-699D6C6A11ED}" type="slidenum">
              <a:rPr lang="en-US" altLang="en-US" sz="1200" smtClean="0"/>
              <a:pPr/>
              <a:t>50</a:t>
            </a:fld>
            <a:endParaRPr lang="en-US" altLang="en-US"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a:extLst>
              <a:ext uri="{FF2B5EF4-FFF2-40B4-BE49-F238E27FC236}">
                <a16:creationId xmlns:a16="http://schemas.microsoft.com/office/drawing/2014/main" id="{D0874811-9848-7B46-88DD-33FE4B811B9A}"/>
              </a:ext>
            </a:extLst>
          </p:cNvPr>
          <p:cNvSpPr>
            <a:spLocks noGrp="1" noRot="1" noChangeAspect="1" noChangeArrowheads="1" noTextEdit="1"/>
          </p:cNvSpPr>
          <p:nvPr>
            <p:ph type="sldImg"/>
          </p:nvPr>
        </p:nvSpPr>
        <p:spPr>
          <a:ln/>
        </p:spPr>
      </p:sp>
      <p:sp>
        <p:nvSpPr>
          <p:cNvPr id="114690" name="Notes Placeholder 2">
            <a:extLst>
              <a:ext uri="{FF2B5EF4-FFF2-40B4-BE49-F238E27FC236}">
                <a16:creationId xmlns:a16="http://schemas.microsoft.com/office/drawing/2014/main" id="{FCD292C0-8857-D143-907C-367AF1E3BCC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14691" name="Slide Number Placeholder 3">
            <a:extLst>
              <a:ext uri="{FF2B5EF4-FFF2-40B4-BE49-F238E27FC236}">
                <a16:creationId xmlns:a16="http://schemas.microsoft.com/office/drawing/2014/main" id="{CAADCE8B-536D-674C-8FDE-ACD71FCBF5B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48EA7977-214F-7A4D-971D-95F2F4785C0F}" type="slidenum">
              <a:rPr lang="en-US" altLang="en-US" sz="1200" smtClean="0"/>
              <a:pPr/>
              <a:t>51</a:t>
            </a:fld>
            <a:endParaRPr lang="en-US" altLang="en-US"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a:extLst>
              <a:ext uri="{FF2B5EF4-FFF2-40B4-BE49-F238E27FC236}">
                <a16:creationId xmlns:a16="http://schemas.microsoft.com/office/drawing/2014/main" id="{6B294ECC-F884-8641-9530-C0E4E438BEB0}"/>
              </a:ext>
            </a:extLst>
          </p:cNvPr>
          <p:cNvSpPr>
            <a:spLocks noGrp="1" noRot="1" noChangeAspect="1" noChangeArrowheads="1" noTextEdit="1"/>
          </p:cNvSpPr>
          <p:nvPr>
            <p:ph type="sldImg"/>
          </p:nvPr>
        </p:nvSpPr>
        <p:spPr>
          <a:ln/>
        </p:spPr>
      </p:sp>
      <p:sp>
        <p:nvSpPr>
          <p:cNvPr id="116738" name="Notes Placeholder 2">
            <a:extLst>
              <a:ext uri="{FF2B5EF4-FFF2-40B4-BE49-F238E27FC236}">
                <a16:creationId xmlns:a16="http://schemas.microsoft.com/office/drawing/2014/main" id="{98A21510-4E13-4D46-8746-309C07FD9C8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16739" name="Slide Number Placeholder 3">
            <a:extLst>
              <a:ext uri="{FF2B5EF4-FFF2-40B4-BE49-F238E27FC236}">
                <a16:creationId xmlns:a16="http://schemas.microsoft.com/office/drawing/2014/main" id="{1380438D-C9B8-B740-AD50-F83B05A6495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0DCAF949-B505-5C49-A929-B156F47ED0D7}" type="slidenum">
              <a:rPr lang="en-US" altLang="en-US" sz="1200" smtClean="0"/>
              <a:pPr/>
              <a:t>57</a:t>
            </a:fld>
            <a:endParaRPr lang="en-US" altLang="en-US"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Image Placeholder 1">
            <a:extLst>
              <a:ext uri="{FF2B5EF4-FFF2-40B4-BE49-F238E27FC236}">
                <a16:creationId xmlns:a16="http://schemas.microsoft.com/office/drawing/2014/main" id="{7D0A3D37-3C6E-094C-A9C4-A0022A90B996}"/>
              </a:ext>
            </a:extLst>
          </p:cNvPr>
          <p:cNvSpPr>
            <a:spLocks noGrp="1" noRot="1" noChangeAspect="1" noChangeArrowheads="1" noTextEdit="1"/>
          </p:cNvSpPr>
          <p:nvPr>
            <p:ph type="sldImg"/>
          </p:nvPr>
        </p:nvSpPr>
        <p:spPr>
          <a:ln/>
        </p:spPr>
      </p:sp>
      <p:sp>
        <p:nvSpPr>
          <p:cNvPr id="118786" name="Notes Placeholder 2">
            <a:extLst>
              <a:ext uri="{FF2B5EF4-FFF2-40B4-BE49-F238E27FC236}">
                <a16:creationId xmlns:a16="http://schemas.microsoft.com/office/drawing/2014/main" id="{7BBC0E9A-B139-B24D-9ACA-9E1A108EC05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18787" name="Slide Number Placeholder 3">
            <a:extLst>
              <a:ext uri="{FF2B5EF4-FFF2-40B4-BE49-F238E27FC236}">
                <a16:creationId xmlns:a16="http://schemas.microsoft.com/office/drawing/2014/main" id="{AF30AE36-F1FC-924B-92B6-091D49BF62C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1BFE7C90-2CD3-BE4C-8D12-0AF96DC3BFB9}" type="slidenum">
              <a:rPr lang="en-US" altLang="en-US" sz="1200" smtClean="0"/>
              <a:pPr/>
              <a:t>58</a:t>
            </a:fld>
            <a:endParaRPr lang="en-US" altLang="en-US" sz="1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lide Image Placeholder 1">
            <a:extLst>
              <a:ext uri="{FF2B5EF4-FFF2-40B4-BE49-F238E27FC236}">
                <a16:creationId xmlns:a16="http://schemas.microsoft.com/office/drawing/2014/main" id="{4676847F-C5CB-5248-BDDE-3059C1715BC0}"/>
              </a:ext>
            </a:extLst>
          </p:cNvPr>
          <p:cNvSpPr>
            <a:spLocks noGrp="1" noRot="1" noChangeAspect="1" noChangeArrowheads="1" noTextEdit="1"/>
          </p:cNvSpPr>
          <p:nvPr>
            <p:ph type="sldImg"/>
          </p:nvPr>
        </p:nvSpPr>
        <p:spPr>
          <a:ln/>
        </p:spPr>
      </p:sp>
      <p:sp>
        <p:nvSpPr>
          <p:cNvPr id="120834" name="Notes Placeholder 2">
            <a:extLst>
              <a:ext uri="{FF2B5EF4-FFF2-40B4-BE49-F238E27FC236}">
                <a16:creationId xmlns:a16="http://schemas.microsoft.com/office/drawing/2014/main" id="{32A2C4EB-D71C-A948-BA1F-085CC70CCE0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20835" name="Slide Number Placeholder 3">
            <a:extLst>
              <a:ext uri="{FF2B5EF4-FFF2-40B4-BE49-F238E27FC236}">
                <a16:creationId xmlns:a16="http://schemas.microsoft.com/office/drawing/2014/main" id="{921A8597-6CFB-8D4D-B256-4C22E0727FB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D5DE4EB-BF41-2B41-A9C7-AB9579C4DD33}" type="slidenum">
              <a:rPr lang="en-US" altLang="en-US" sz="1200" smtClean="0"/>
              <a:pPr/>
              <a:t>59</a:t>
            </a:fld>
            <a:endParaRPr lang="en-US" altLang="en-US" sz="12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Image Placeholder 1">
            <a:extLst>
              <a:ext uri="{FF2B5EF4-FFF2-40B4-BE49-F238E27FC236}">
                <a16:creationId xmlns:a16="http://schemas.microsoft.com/office/drawing/2014/main" id="{6B008ECD-CEF9-3A44-82CE-BF25ECEB2103}"/>
              </a:ext>
            </a:extLst>
          </p:cNvPr>
          <p:cNvSpPr>
            <a:spLocks noGrp="1" noRot="1" noChangeAspect="1" noChangeArrowheads="1" noTextEdit="1"/>
          </p:cNvSpPr>
          <p:nvPr>
            <p:ph type="sldImg"/>
          </p:nvPr>
        </p:nvSpPr>
        <p:spPr>
          <a:ln/>
        </p:spPr>
      </p:sp>
      <p:sp>
        <p:nvSpPr>
          <p:cNvPr id="122882" name="Notes Placeholder 2">
            <a:extLst>
              <a:ext uri="{FF2B5EF4-FFF2-40B4-BE49-F238E27FC236}">
                <a16:creationId xmlns:a16="http://schemas.microsoft.com/office/drawing/2014/main" id="{A3269D35-FFA0-974B-B110-ACBC343D2D5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22883" name="Slide Number Placeholder 3">
            <a:extLst>
              <a:ext uri="{FF2B5EF4-FFF2-40B4-BE49-F238E27FC236}">
                <a16:creationId xmlns:a16="http://schemas.microsoft.com/office/drawing/2014/main" id="{D70238C6-8016-4547-8C4E-F99F0A9C879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FEC322CF-D217-8E48-AAA8-C7CACEAE41A3}" type="slidenum">
              <a:rPr lang="en-US" altLang="en-US" sz="1200" smtClean="0"/>
              <a:pPr/>
              <a:t>60</a:t>
            </a:fld>
            <a:endParaRPr lang="en-US" altLang="en-US" sz="12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Image Placeholder 1">
            <a:extLst>
              <a:ext uri="{FF2B5EF4-FFF2-40B4-BE49-F238E27FC236}">
                <a16:creationId xmlns:a16="http://schemas.microsoft.com/office/drawing/2014/main" id="{F3131BA7-58AB-7540-9C69-7AAA23ACBB9D}"/>
              </a:ext>
            </a:extLst>
          </p:cNvPr>
          <p:cNvSpPr>
            <a:spLocks noGrp="1" noRot="1" noChangeAspect="1" noChangeArrowheads="1" noTextEdit="1"/>
          </p:cNvSpPr>
          <p:nvPr>
            <p:ph type="sldImg"/>
          </p:nvPr>
        </p:nvSpPr>
        <p:spPr>
          <a:ln/>
        </p:spPr>
      </p:sp>
      <p:sp>
        <p:nvSpPr>
          <p:cNvPr id="126978" name="Notes Placeholder 2">
            <a:extLst>
              <a:ext uri="{FF2B5EF4-FFF2-40B4-BE49-F238E27FC236}">
                <a16:creationId xmlns:a16="http://schemas.microsoft.com/office/drawing/2014/main" id="{9154DE9D-23FD-5A49-A46A-2A1115C439D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26979" name="Slide Number Placeholder 3">
            <a:extLst>
              <a:ext uri="{FF2B5EF4-FFF2-40B4-BE49-F238E27FC236}">
                <a16:creationId xmlns:a16="http://schemas.microsoft.com/office/drawing/2014/main" id="{E5DB8CE3-EB79-3740-B0C0-F3BFEB0A241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0532F5F8-AFBC-6748-A79C-D4F7A90592F8}" type="slidenum">
              <a:rPr lang="en-US" altLang="en-US" sz="1200" smtClean="0"/>
              <a:pPr/>
              <a:t>61</a:t>
            </a:fld>
            <a:endParaRPr lang="en-US" altLang="en-US" sz="120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a:extLst>
              <a:ext uri="{FF2B5EF4-FFF2-40B4-BE49-F238E27FC236}">
                <a16:creationId xmlns:a16="http://schemas.microsoft.com/office/drawing/2014/main" id="{C952F463-CB5F-AF46-ACC7-67214CA4D040}"/>
              </a:ext>
            </a:extLst>
          </p:cNvPr>
          <p:cNvSpPr>
            <a:spLocks noGrp="1" noRot="1" noChangeAspect="1" noChangeArrowheads="1" noTextEdit="1"/>
          </p:cNvSpPr>
          <p:nvPr>
            <p:ph type="sldImg"/>
          </p:nvPr>
        </p:nvSpPr>
        <p:spPr>
          <a:ln/>
        </p:spPr>
      </p:sp>
      <p:sp>
        <p:nvSpPr>
          <p:cNvPr id="129026" name="Notes Placeholder 2">
            <a:extLst>
              <a:ext uri="{FF2B5EF4-FFF2-40B4-BE49-F238E27FC236}">
                <a16:creationId xmlns:a16="http://schemas.microsoft.com/office/drawing/2014/main" id="{72066F71-BBC1-DF46-8A19-E04487912D6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29027" name="Slide Number Placeholder 3">
            <a:extLst>
              <a:ext uri="{FF2B5EF4-FFF2-40B4-BE49-F238E27FC236}">
                <a16:creationId xmlns:a16="http://schemas.microsoft.com/office/drawing/2014/main" id="{CC4D18AA-BDD0-9943-97E8-7BA37B644F4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E370A82-583A-CD47-8773-C0B77B150D75}" type="slidenum">
              <a:rPr lang="en-US" altLang="en-US" sz="1200" smtClean="0"/>
              <a:pPr/>
              <a:t>62</a:t>
            </a:fld>
            <a:endParaRPr lang="en-US" altLang="en-US" sz="12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a:extLst>
              <a:ext uri="{FF2B5EF4-FFF2-40B4-BE49-F238E27FC236}">
                <a16:creationId xmlns:a16="http://schemas.microsoft.com/office/drawing/2014/main" id="{A38A595A-2453-2548-A62A-2F1EEB879C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6462A12-F38F-C241-A193-E0B3C319405F}" type="slidenum">
              <a:rPr lang="en-US" altLang="en-US" sz="1200" smtClean="0"/>
              <a:pPr/>
              <a:t>63</a:t>
            </a:fld>
            <a:endParaRPr lang="en-US" altLang="en-US" sz="1200"/>
          </a:p>
        </p:txBody>
      </p:sp>
      <p:sp>
        <p:nvSpPr>
          <p:cNvPr id="133122" name="Rectangle 2">
            <a:extLst>
              <a:ext uri="{FF2B5EF4-FFF2-40B4-BE49-F238E27FC236}">
                <a16:creationId xmlns:a16="http://schemas.microsoft.com/office/drawing/2014/main" id="{3BBA4995-E14B-1A47-A227-43B6F94D2B7D}"/>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7F63786A-C2A9-0B40-B94D-A44AEF8E6D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300 million today – 650 million by 2025 - 1 billion by 2050</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06E0F0F1-02BF-4F49-A38D-B0FC3CAB79A2}"/>
              </a:ext>
            </a:extLst>
          </p:cNvPr>
          <p:cNvSpPr>
            <a:spLocks noGrp="1" noRot="1" noChangeAspect="1" noChangeArrowheads="1" noTextEdit="1"/>
          </p:cNvSpPr>
          <p:nvPr>
            <p:ph type="sldImg"/>
          </p:nvPr>
        </p:nvSpPr>
        <p:spPr>
          <a:ln/>
        </p:spPr>
      </p:sp>
      <p:sp>
        <p:nvSpPr>
          <p:cNvPr id="27650" name="Notes Placeholder 2">
            <a:extLst>
              <a:ext uri="{FF2B5EF4-FFF2-40B4-BE49-F238E27FC236}">
                <a16:creationId xmlns:a16="http://schemas.microsoft.com/office/drawing/2014/main" id="{B315908A-A90C-194D-8E56-D5C3F2045EA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
        <p:nvSpPr>
          <p:cNvPr id="27651" name="Slide Number Placeholder 3">
            <a:extLst>
              <a:ext uri="{FF2B5EF4-FFF2-40B4-BE49-F238E27FC236}">
                <a16:creationId xmlns:a16="http://schemas.microsoft.com/office/drawing/2014/main" id="{952BC83C-7D25-4640-BC00-3B0EEAA8887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4615D5C-0264-1441-8F8A-0D1EB8B81597}" type="slidenum">
              <a:rPr lang="en-US" altLang="en-US" sz="1200" smtClean="0"/>
              <a:pPr/>
              <a:t>5</a:t>
            </a:fld>
            <a:endParaRPr lang="en-US" altLang="en-US" sz="12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a:extLst>
              <a:ext uri="{FF2B5EF4-FFF2-40B4-BE49-F238E27FC236}">
                <a16:creationId xmlns:a16="http://schemas.microsoft.com/office/drawing/2014/main" id="{AECAFA54-6370-244F-BE70-C283BAC5FC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FF98FC01-A282-6946-8DC8-9E4838B875F7}" type="slidenum">
              <a:rPr lang="en-US" altLang="en-US" sz="1200" smtClean="0"/>
              <a:pPr/>
              <a:t>64</a:t>
            </a:fld>
            <a:endParaRPr lang="en-US" altLang="en-US" sz="1200"/>
          </a:p>
        </p:txBody>
      </p:sp>
      <p:sp>
        <p:nvSpPr>
          <p:cNvPr id="135170" name="Rectangle 2">
            <a:extLst>
              <a:ext uri="{FF2B5EF4-FFF2-40B4-BE49-F238E27FC236}">
                <a16:creationId xmlns:a16="http://schemas.microsoft.com/office/drawing/2014/main" id="{075AD9B6-D428-3944-8BBE-48F175841038}"/>
              </a:ext>
            </a:extLst>
          </p:cNvPr>
          <p:cNvSpPr>
            <a:spLocks noGrp="1" noRot="1" noChangeAspect="1" noChangeArrowheads="1" noTextEdit="1"/>
          </p:cNvSpPr>
          <p:nvPr>
            <p:ph type="sldImg"/>
          </p:nvPr>
        </p:nvSpPr>
        <p:spPr>
          <a:ln/>
        </p:spPr>
      </p:sp>
      <p:sp>
        <p:nvSpPr>
          <p:cNvPr id="135171" name="Rectangle 3">
            <a:extLst>
              <a:ext uri="{FF2B5EF4-FFF2-40B4-BE49-F238E27FC236}">
                <a16:creationId xmlns:a16="http://schemas.microsoft.com/office/drawing/2014/main" id="{9EBBB3F9-82C3-704B-B98C-E813EC619E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300 million today – 650 million by 2025 - 1 billion by 2050</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a:extLst>
              <a:ext uri="{FF2B5EF4-FFF2-40B4-BE49-F238E27FC236}">
                <a16:creationId xmlns:a16="http://schemas.microsoft.com/office/drawing/2014/main" id="{A13B2A52-A6AB-554F-B50C-9FB7093B16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CC1343C-F3B4-384D-A9F7-91F1F9E382A4}" type="slidenum">
              <a:rPr lang="en-US" altLang="en-US" sz="1200" smtClean="0"/>
              <a:pPr/>
              <a:t>65</a:t>
            </a:fld>
            <a:endParaRPr lang="en-US" altLang="en-US" sz="1200"/>
          </a:p>
        </p:txBody>
      </p:sp>
      <p:sp>
        <p:nvSpPr>
          <p:cNvPr id="137218" name="Rectangle 2">
            <a:extLst>
              <a:ext uri="{FF2B5EF4-FFF2-40B4-BE49-F238E27FC236}">
                <a16:creationId xmlns:a16="http://schemas.microsoft.com/office/drawing/2014/main" id="{019AB384-AEC8-2C47-B021-FFE3E7309410}"/>
              </a:ext>
            </a:extLst>
          </p:cNvPr>
          <p:cNvSpPr>
            <a:spLocks noGrp="1" noRot="1" noChangeAspect="1" noChangeArrowheads="1" noTextEdit="1"/>
          </p:cNvSpPr>
          <p:nvPr>
            <p:ph type="sldImg"/>
          </p:nvPr>
        </p:nvSpPr>
        <p:spPr>
          <a:ln/>
        </p:spPr>
      </p:sp>
      <p:sp>
        <p:nvSpPr>
          <p:cNvPr id="137219" name="Rectangle 3">
            <a:extLst>
              <a:ext uri="{FF2B5EF4-FFF2-40B4-BE49-F238E27FC236}">
                <a16:creationId xmlns:a16="http://schemas.microsoft.com/office/drawing/2014/main" id="{CE770419-CAEC-3A45-BD19-719EA4935C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300 million today – 650 million by 2025 - 1 billion by 2050</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a:extLst>
              <a:ext uri="{FF2B5EF4-FFF2-40B4-BE49-F238E27FC236}">
                <a16:creationId xmlns:a16="http://schemas.microsoft.com/office/drawing/2014/main" id="{A13B2A52-A6AB-554F-B50C-9FB7093B16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CC1343C-F3B4-384D-A9F7-91F1F9E382A4}" type="slidenum">
              <a:rPr lang="en-US" altLang="en-US" sz="1200" smtClean="0"/>
              <a:pPr/>
              <a:t>66</a:t>
            </a:fld>
            <a:endParaRPr lang="en-US" altLang="en-US" sz="1200"/>
          </a:p>
        </p:txBody>
      </p:sp>
      <p:sp>
        <p:nvSpPr>
          <p:cNvPr id="137218" name="Rectangle 2">
            <a:extLst>
              <a:ext uri="{FF2B5EF4-FFF2-40B4-BE49-F238E27FC236}">
                <a16:creationId xmlns:a16="http://schemas.microsoft.com/office/drawing/2014/main" id="{019AB384-AEC8-2C47-B021-FFE3E7309410}"/>
              </a:ext>
            </a:extLst>
          </p:cNvPr>
          <p:cNvSpPr>
            <a:spLocks noGrp="1" noRot="1" noChangeAspect="1" noChangeArrowheads="1" noTextEdit="1"/>
          </p:cNvSpPr>
          <p:nvPr>
            <p:ph type="sldImg"/>
          </p:nvPr>
        </p:nvSpPr>
        <p:spPr>
          <a:ln/>
        </p:spPr>
      </p:sp>
      <p:sp>
        <p:nvSpPr>
          <p:cNvPr id="137219" name="Rectangle 3">
            <a:extLst>
              <a:ext uri="{FF2B5EF4-FFF2-40B4-BE49-F238E27FC236}">
                <a16:creationId xmlns:a16="http://schemas.microsoft.com/office/drawing/2014/main" id="{CE770419-CAEC-3A45-BD19-719EA4935C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300 million today – 650 million by 2025 - 1 billion by 2050</a:t>
            </a:r>
          </a:p>
        </p:txBody>
      </p:sp>
    </p:spTree>
    <p:extLst>
      <p:ext uri="{BB962C8B-B14F-4D97-AF65-F5344CB8AC3E}">
        <p14:creationId xmlns:p14="http://schemas.microsoft.com/office/powerpoint/2010/main" val="28747277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a:extLst>
              <a:ext uri="{FF2B5EF4-FFF2-40B4-BE49-F238E27FC236}">
                <a16:creationId xmlns:a16="http://schemas.microsoft.com/office/drawing/2014/main" id="{425A453A-348E-D841-8561-CD35AEFC4B39}"/>
              </a:ext>
            </a:extLst>
          </p:cNvPr>
          <p:cNvSpPr>
            <a:spLocks noGrp="1" noRot="1" noChangeAspect="1" noChangeArrowheads="1" noTextEdit="1"/>
          </p:cNvSpPr>
          <p:nvPr>
            <p:ph type="sldImg"/>
          </p:nvPr>
        </p:nvSpPr>
        <p:spPr>
          <a:ln/>
        </p:spPr>
      </p:sp>
      <p:sp>
        <p:nvSpPr>
          <p:cNvPr id="139266" name="Notes Placeholder 2">
            <a:extLst>
              <a:ext uri="{FF2B5EF4-FFF2-40B4-BE49-F238E27FC236}">
                <a16:creationId xmlns:a16="http://schemas.microsoft.com/office/drawing/2014/main" id="{2B1C7F0C-25EE-1145-B83C-0936A8BBAD2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39267" name="Slide Number Placeholder 3">
            <a:extLst>
              <a:ext uri="{FF2B5EF4-FFF2-40B4-BE49-F238E27FC236}">
                <a16:creationId xmlns:a16="http://schemas.microsoft.com/office/drawing/2014/main" id="{8366695A-7108-8140-8991-AF6A21880C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31666A31-7EF0-2841-82C4-8BB184A7BBAF}" type="slidenum">
              <a:rPr lang="en-US" altLang="en-US" sz="1200" smtClean="0"/>
              <a:pPr/>
              <a:t>67</a:t>
            </a:fld>
            <a:endParaRPr lang="en-US" altLang="en-US" sz="12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a:extLst>
              <a:ext uri="{FF2B5EF4-FFF2-40B4-BE49-F238E27FC236}">
                <a16:creationId xmlns:a16="http://schemas.microsoft.com/office/drawing/2014/main" id="{3F7CE676-84F3-9A4F-A817-1D4FA2EA930B}"/>
              </a:ext>
            </a:extLst>
          </p:cNvPr>
          <p:cNvSpPr>
            <a:spLocks noGrp="1" noRot="1" noChangeAspect="1" noChangeArrowheads="1" noTextEdit="1"/>
          </p:cNvSpPr>
          <p:nvPr>
            <p:ph type="sldImg"/>
          </p:nvPr>
        </p:nvSpPr>
        <p:spPr>
          <a:ln/>
        </p:spPr>
      </p:sp>
      <p:sp>
        <p:nvSpPr>
          <p:cNvPr id="141314" name="Notes Placeholder 2">
            <a:extLst>
              <a:ext uri="{FF2B5EF4-FFF2-40B4-BE49-F238E27FC236}">
                <a16:creationId xmlns:a16="http://schemas.microsoft.com/office/drawing/2014/main" id="{5C5539A3-2DB8-BE41-9AFD-8D6B2A66132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41315" name="Slide Number Placeholder 3">
            <a:extLst>
              <a:ext uri="{FF2B5EF4-FFF2-40B4-BE49-F238E27FC236}">
                <a16:creationId xmlns:a16="http://schemas.microsoft.com/office/drawing/2014/main" id="{8DD4AC1C-AF3D-BB44-893E-44835870401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0FDB9D96-DC6C-D343-B5B6-DC408CDDC638}" type="slidenum">
              <a:rPr lang="en-US" altLang="en-US" sz="1200" smtClean="0"/>
              <a:pPr/>
              <a:t>68</a:t>
            </a:fld>
            <a:endParaRPr lang="en-US" altLang="en-US" sz="12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07547C74-8ADC-3847-930F-31D877282441}"/>
              </a:ext>
            </a:extLst>
          </p:cNvPr>
          <p:cNvSpPr>
            <a:spLocks noGrp="1" noRot="1" noChangeAspect="1" noChangeArrowheads="1" noTextEdit="1"/>
          </p:cNvSpPr>
          <p:nvPr>
            <p:ph type="sldImg"/>
          </p:nvPr>
        </p:nvSpPr>
        <p:spPr>
          <a:ln/>
        </p:spPr>
      </p:sp>
      <p:sp>
        <p:nvSpPr>
          <p:cNvPr id="143362" name="Notes Placeholder 2">
            <a:extLst>
              <a:ext uri="{FF2B5EF4-FFF2-40B4-BE49-F238E27FC236}">
                <a16:creationId xmlns:a16="http://schemas.microsoft.com/office/drawing/2014/main" id="{989CDF34-9E5F-1442-A528-4B27CC13AD2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43363" name="Slide Number Placeholder 3">
            <a:extLst>
              <a:ext uri="{FF2B5EF4-FFF2-40B4-BE49-F238E27FC236}">
                <a16:creationId xmlns:a16="http://schemas.microsoft.com/office/drawing/2014/main" id="{73C15954-ABFE-D04F-9A66-4ED9A90A5DB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F9C4DE1E-F928-374A-A9DB-43638A2FE516}" type="slidenum">
              <a:rPr lang="en-US" altLang="en-US" sz="1200" smtClean="0"/>
              <a:pPr/>
              <a:t>69</a:t>
            </a:fld>
            <a:endParaRPr lang="en-US" altLang="en-US" sz="12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a:extLst>
              <a:ext uri="{FF2B5EF4-FFF2-40B4-BE49-F238E27FC236}">
                <a16:creationId xmlns:a16="http://schemas.microsoft.com/office/drawing/2014/main" id="{C2C8B7F3-325A-914D-8A80-9D0FC2F87DB4}"/>
              </a:ext>
            </a:extLst>
          </p:cNvPr>
          <p:cNvSpPr>
            <a:spLocks noGrp="1" noRot="1" noChangeAspect="1" noChangeArrowheads="1" noTextEdit="1"/>
          </p:cNvSpPr>
          <p:nvPr>
            <p:ph type="sldImg"/>
          </p:nvPr>
        </p:nvSpPr>
        <p:spPr>
          <a:ln/>
        </p:spPr>
      </p:sp>
      <p:sp>
        <p:nvSpPr>
          <p:cNvPr id="145410" name="Notes Placeholder 2">
            <a:extLst>
              <a:ext uri="{FF2B5EF4-FFF2-40B4-BE49-F238E27FC236}">
                <a16:creationId xmlns:a16="http://schemas.microsoft.com/office/drawing/2014/main" id="{BED88DD8-214E-B445-8CEA-5FBC0F44D4F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45411" name="Slide Number Placeholder 3">
            <a:extLst>
              <a:ext uri="{FF2B5EF4-FFF2-40B4-BE49-F238E27FC236}">
                <a16:creationId xmlns:a16="http://schemas.microsoft.com/office/drawing/2014/main" id="{6D6C3E0B-4B2F-8C4A-A71E-2183F2135AB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25A30BE3-8C1E-2E4E-BA85-F4D38134631E}" type="slidenum">
              <a:rPr lang="en-US" altLang="en-US" sz="1200" smtClean="0"/>
              <a:pPr/>
              <a:t>70</a:t>
            </a:fld>
            <a:endParaRPr lang="en-US" altLang="en-US" sz="120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Image Placeholder 1">
            <a:extLst>
              <a:ext uri="{FF2B5EF4-FFF2-40B4-BE49-F238E27FC236}">
                <a16:creationId xmlns:a16="http://schemas.microsoft.com/office/drawing/2014/main" id="{78516DC4-5524-2348-A587-943D111D1F74}"/>
              </a:ext>
            </a:extLst>
          </p:cNvPr>
          <p:cNvSpPr>
            <a:spLocks noGrp="1" noRot="1" noChangeAspect="1" noChangeArrowheads="1" noTextEdit="1"/>
          </p:cNvSpPr>
          <p:nvPr>
            <p:ph type="sldImg"/>
          </p:nvPr>
        </p:nvSpPr>
        <p:spPr>
          <a:ln/>
        </p:spPr>
      </p:sp>
      <p:sp>
        <p:nvSpPr>
          <p:cNvPr id="147458" name="Notes Placeholder 2">
            <a:extLst>
              <a:ext uri="{FF2B5EF4-FFF2-40B4-BE49-F238E27FC236}">
                <a16:creationId xmlns:a16="http://schemas.microsoft.com/office/drawing/2014/main" id="{C3DB1CC4-E6B0-8547-A782-35FB5406887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47459" name="Slide Number Placeholder 3">
            <a:extLst>
              <a:ext uri="{FF2B5EF4-FFF2-40B4-BE49-F238E27FC236}">
                <a16:creationId xmlns:a16="http://schemas.microsoft.com/office/drawing/2014/main" id="{FDCCA853-13A4-6C4F-8992-311356A6BE7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972BF331-803E-7148-9748-46F1BF991543}" type="slidenum">
              <a:rPr lang="en-US" altLang="en-US" sz="1200" smtClean="0"/>
              <a:pPr/>
              <a:t>71</a:t>
            </a:fld>
            <a:endParaRPr lang="en-US" altLang="en-US" sz="12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Slide Image Placeholder 1">
            <a:extLst>
              <a:ext uri="{FF2B5EF4-FFF2-40B4-BE49-F238E27FC236}">
                <a16:creationId xmlns:a16="http://schemas.microsoft.com/office/drawing/2014/main" id="{E3386065-1039-5847-9472-D72D816C4CE2}"/>
              </a:ext>
            </a:extLst>
          </p:cNvPr>
          <p:cNvSpPr>
            <a:spLocks noGrp="1" noRot="1" noChangeAspect="1" noChangeArrowheads="1" noTextEdit="1"/>
          </p:cNvSpPr>
          <p:nvPr>
            <p:ph type="sldImg"/>
          </p:nvPr>
        </p:nvSpPr>
        <p:spPr>
          <a:ln/>
        </p:spPr>
      </p:sp>
      <p:sp>
        <p:nvSpPr>
          <p:cNvPr id="149506" name="Notes Placeholder 2">
            <a:extLst>
              <a:ext uri="{FF2B5EF4-FFF2-40B4-BE49-F238E27FC236}">
                <a16:creationId xmlns:a16="http://schemas.microsoft.com/office/drawing/2014/main" id="{10390109-3813-F04E-BB91-9BCB3CB3882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49507" name="Slide Number Placeholder 3">
            <a:extLst>
              <a:ext uri="{FF2B5EF4-FFF2-40B4-BE49-F238E27FC236}">
                <a16:creationId xmlns:a16="http://schemas.microsoft.com/office/drawing/2014/main" id="{238C1E16-EAEA-6043-9B8D-2E1E133B5C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F848B13B-D99F-114E-BE16-B74433C4DDE4}" type="slidenum">
              <a:rPr lang="en-US" altLang="en-US" sz="1200" smtClean="0"/>
              <a:pPr/>
              <a:t>72</a:t>
            </a:fld>
            <a:endParaRPr lang="en-US"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67C6070C-12EE-224C-B49D-53F7AE400250}"/>
              </a:ext>
            </a:extLst>
          </p:cNvPr>
          <p:cNvSpPr>
            <a:spLocks noGrp="1" noRot="1" noChangeAspect="1" noChangeArrowheads="1" noTextEdit="1"/>
          </p:cNvSpPr>
          <p:nvPr>
            <p:ph type="sldImg"/>
          </p:nvPr>
        </p:nvSpPr>
        <p:spPr>
          <a:ln/>
        </p:spPr>
      </p:sp>
      <p:sp>
        <p:nvSpPr>
          <p:cNvPr id="29698" name="Notes Placeholder 2">
            <a:extLst>
              <a:ext uri="{FF2B5EF4-FFF2-40B4-BE49-F238E27FC236}">
                <a16:creationId xmlns:a16="http://schemas.microsoft.com/office/drawing/2014/main" id="{DE874CDB-BABB-7D48-B083-4963435FE64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
        <p:nvSpPr>
          <p:cNvPr id="29699" name="Slide Number Placeholder 3">
            <a:extLst>
              <a:ext uri="{FF2B5EF4-FFF2-40B4-BE49-F238E27FC236}">
                <a16:creationId xmlns:a16="http://schemas.microsoft.com/office/drawing/2014/main" id="{713EAB34-5CFB-D94E-AB07-C1C4B1F3A31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8E35FAB-A8F1-FD44-953C-F3E157645F2B}" type="slidenum">
              <a:rPr lang="en-US" altLang="en-US" sz="1200" smtClean="0"/>
              <a:pPr/>
              <a:t>6</a:t>
            </a:fld>
            <a:endParaRPr lang="en-US" alt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84D7C4BB-FB97-4A4A-BF82-9BD8EA5B6B2E}"/>
              </a:ext>
            </a:extLst>
          </p:cNvPr>
          <p:cNvSpPr>
            <a:spLocks noGrp="1" noRot="1" noChangeAspect="1" noChangeArrowheads="1" noTextEdit="1"/>
          </p:cNvSpPr>
          <p:nvPr>
            <p:ph type="sldImg"/>
          </p:nvPr>
        </p:nvSpPr>
        <p:spPr>
          <a:ln/>
        </p:spPr>
      </p:sp>
      <p:sp>
        <p:nvSpPr>
          <p:cNvPr id="34818" name="Notes Placeholder 2">
            <a:extLst>
              <a:ext uri="{FF2B5EF4-FFF2-40B4-BE49-F238E27FC236}">
                <a16:creationId xmlns:a16="http://schemas.microsoft.com/office/drawing/2014/main" id="{2B809808-D456-594D-B057-9FB5CF18D11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52DA832C-F0BB-924D-9742-89741578D4D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0D699913-9E01-3540-897B-9FC45B3D37F8}" type="slidenum">
              <a:rPr lang="en-US" altLang="en-US" sz="1200" smtClean="0"/>
              <a:pPr/>
              <a:t>7</a:t>
            </a:fld>
            <a:endParaRPr lang="en-US" altLang="en-US"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a:extLst>
              <a:ext uri="{FF2B5EF4-FFF2-40B4-BE49-F238E27FC236}">
                <a16:creationId xmlns:a16="http://schemas.microsoft.com/office/drawing/2014/main" id="{EF43D6E1-9EB5-7E4E-843C-9766172E51EF}"/>
              </a:ext>
            </a:extLst>
          </p:cNvPr>
          <p:cNvSpPr>
            <a:spLocks noGrp="1" noRot="1" noChangeAspect="1" noChangeArrowheads="1" noTextEdit="1"/>
          </p:cNvSpPr>
          <p:nvPr>
            <p:ph type="sldImg"/>
          </p:nvPr>
        </p:nvSpPr>
        <p:spPr>
          <a:ln/>
        </p:spPr>
      </p:sp>
      <p:sp>
        <p:nvSpPr>
          <p:cNvPr id="36866" name="Notes Placeholder 2">
            <a:extLst>
              <a:ext uri="{FF2B5EF4-FFF2-40B4-BE49-F238E27FC236}">
                <a16:creationId xmlns:a16="http://schemas.microsoft.com/office/drawing/2014/main" id="{B0041068-A3F8-F242-98F2-7FEA16D6647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
        <p:nvSpPr>
          <p:cNvPr id="36867" name="Slide Number Placeholder 3">
            <a:extLst>
              <a:ext uri="{FF2B5EF4-FFF2-40B4-BE49-F238E27FC236}">
                <a16:creationId xmlns:a16="http://schemas.microsoft.com/office/drawing/2014/main" id="{3365FF42-07A0-F24B-B090-C3F68C61D22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EF94D484-1968-494A-873F-F77D02E72286}" type="slidenum">
              <a:rPr lang="en-US" altLang="en-US" sz="1200" smtClean="0"/>
              <a:pPr/>
              <a:t>8</a:t>
            </a:fld>
            <a:endParaRPr lang="en-US" altLang="en-US"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a:extLst>
              <a:ext uri="{FF2B5EF4-FFF2-40B4-BE49-F238E27FC236}">
                <a16:creationId xmlns:a16="http://schemas.microsoft.com/office/drawing/2014/main" id="{4F8230E3-8DC1-FE4E-97E5-99B5B99AAFCE}"/>
              </a:ext>
            </a:extLst>
          </p:cNvPr>
          <p:cNvSpPr>
            <a:spLocks noGrp="1" noRot="1" noChangeAspect="1" noChangeArrowheads="1" noTextEdit="1"/>
          </p:cNvSpPr>
          <p:nvPr>
            <p:ph type="sldImg"/>
          </p:nvPr>
        </p:nvSpPr>
        <p:spPr>
          <a:ln/>
        </p:spPr>
      </p:sp>
      <p:sp>
        <p:nvSpPr>
          <p:cNvPr id="38914" name="Notes Placeholder 2">
            <a:extLst>
              <a:ext uri="{FF2B5EF4-FFF2-40B4-BE49-F238E27FC236}">
                <a16:creationId xmlns:a16="http://schemas.microsoft.com/office/drawing/2014/main" id="{3A4083E2-7268-554E-BE64-EB74D8D2B58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38915" name="Slide Number Placeholder 3">
            <a:extLst>
              <a:ext uri="{FF2B5EF4-FFF2-40B4-BE49-F238E27FC236}">
                <a16:creationId xmlns:a16="http://schemas.microsoft.com/office/drawing/2014/main" id="{3299B7EA-A5EA-CC46-AC46-9B5FF9310D4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02BA81B2-8B8B-E645-9904-3059CA20C0CE}" type="slidenum">
              <a:rPr lang="en-US" altLang="en-US" sz="1200" smtClean="0"/>
              <a:pPr/>
              <a:t>9</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F68EBA49-FEBB-2544-96B6-2B1CE4E4955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CACB595-9A5F-2C44-9930-4A1F325DCD4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D7E8CB7-2499-E546-9845-6F326DCE8093}"/>
              </a:ext>
            </a:extLst>
          </p:cNvPr>
          <p:cNvSpPr>
            <a:spLocks noGrp="1" noChangeArrowheads="1"/>
          </p:cNvSpPr>
          <p:nvPr>
            <p:ph type="sldNum" sz="quarter" idx="12"/>
          </p:nvPr>
        </p:nvSpPr>
        <p:spPr>
          <a:ln/>
        </p:spPr>
        <p:txBody>
          <a:bodyPr/>
          <a:lstStyle>
            <a:lvl1pPr>
              <a:defRPr/>
            </a:lvl1pPr>
          </a:lstStyle>
          <a:p>
            <a:pPr>
              <a:defRPr/>
            </a:pPr>
            <a:fld id="{AC61EB42-A796-3A48-8409-6A19B5600774}" type="slidenum">
              <a:rPr lang="en-US" altLang="x-none"/>
              <a:pPr>
                <a:defRPr/>
              </a:pPr>
              <a:t>‹#›</a:t>
            </a:fld>
            <a:endParaRPr lang="en-US" altLang="x-none"/>
          </a:p>
        </p:txBody>
      </p:sp>
    </p:spTree>
    <p:extLst>
      <p:ext uri="{BB962C8B-B14F-4D97-AF65-F5344CB8AC3E}">
        <p14:creationId xmlns:p14="http://schemas.microsoft.com/office/powerpoint/2010/main" val="1578459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E543D35-C31E-094E-9E20-DDC27AC1CB2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585E498-E389-3644-AB2E-4067C41110D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5FEB48-8B74-BD4C-AD74-F015E61B5163}"/>
              </a:ext>
            </a:extLst>
          </p:cNvPr>
          <p:cNvSpPr>
            <a:spLocks noGrp="1" noChangeArrowheads="1"/>
          </p:cNvSpPr>
          <p:nvPr>
            <p:ph type="sldNum" sz="quarter" idx="12"/>
          </p:nvPr>
        </p:nvSpPr>
        <p:spPr>
          <a:ln/>
        </p:spPr>
        <p:txBody>
          <a:bodyPr/>
          <a:lstStyle>
            <a:lvl1pPr>
              <a:defRPr/>
            </a:lvl1pPr>
          </a:lstStyle>
          <a:p>
            <a:pPr>
              <a:defRPr/>
            </a:pPr>
            <a:fld id="{90F47688-D875-2C4D-B509-DE0CCBCA8826}" type="slidenum">
              <a:rPr lang="en-US" altLang="x-none"/>
              <a:pPr>
                <a:defRPr/>
              </a:pPr>
              <a:t>‹#›</a:t>
            </a:fld>
            <a:endParaRPr lang="en-US" altLang="x-none"/>
          </a:p>
        </p:txBody>
      </p:sp>
    </p:spTree>
    <p:extLst>
      <p:ext uri="{BB962C8B-B14F-4D97-AF65-F5344CB8AC3E}">
        <p14:creationId xmlns:p14="http://schemas.microsoft.com/office/powerpoint/2010/main" val="41440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228600"/>
            <a:ext cx="222885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228600"/>
            <a:ext cx="653415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98020AD-88C8-1944-914E-F0A54ABAC96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1A58519-6F4E-444E-9378-1F5BC2EC164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7F86F39-6B93-DB46-8140-742A16FE22D5}"/>
              </a:ext>
            </a:extLst>
          </p:cNvPr>
          <p:cNvSpPr>
            <a:spLocks noGrp="1" noChangeArrowheads="1"/>
          </p:cNvSpPr>
          <p:nvPr>
            <p:ph type="sldNum" sz="quarter" idx="12"/>
          </p:nvPr>
        </p:nvSpPr>
        <p:spPr>
          <a:ln/>
        </p:spPr>
        <p:txBody>
          <a:bodyPr/>
          <a:lstStyle>
            <a:lvl1pPr>
              <a:defRPr/>
            </a:lvl1pPr>
          </a:lstStyle>
          <a:p>
            <a:pPr>
              <a:defRPr/>
            </a:pPr>
            <a:fld id="{BE75C4CC-9A3E-DB42-B777-B8B79B4920C4}" type="slidenum">
              <a:rPr lang="en-US" altLang="x-none"/>
              <a:pPr>
                <a:defRPr/>
              </a:pPr>
              <a:t>‹#›</a:t>
            </a:fld>
            <a:endParaRPr lang="en-US" altLang="x-none"/>
          </a:p>
        </p:txBody>
      </p:sp>
    </p:spTree>
    <p:extLst>
      <p:ext uri="{BB962C8B-B14F-4D97-AF65-F5344CB8AC3E}">
        <p14:creationId xmlns:p14="http://schemas.microsoft.com/office/powerpoint/2010/main" val="295506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5181600" cy="609600"/>
          </a:xfrm>
        </p:spPr>
        <p:txBody>
          <a:bodyPr/>
          <a:lstStyle/>
          <a:p>
            <a:r>
              <a:rPr lang="en-US"/>
              <a:t>Click to edit Master title style</a:t>
            </a:r>
          </a:p>
        </p:txBody>
      </p:sp>
      <p:sp>
        <p:nvSpPr>
          <p:cNvPr id="3" name="Chart Placeholder 2"/>
          <p:cNvSpPr>
            <a:spLocks noGrp="1"/>
          </p:cNvSpPr>
          <p:nvPr>
            <p:ph type="chart" sz="half" idx="1"/>
          </p:nvPr>
        </p:nvSpPr>
        <p:spPr>
          <a:xfrm>
            <a:off x="152400" y="914400"/>
            <a:ext cx="4305300" cy="5181600"/>
          </a:xfrm>
        </p:spPr>
        <p:txBody>
          <a:bodyPr/>
          <a:lstStyle/>
          <a:p>
            <a:pPr lvl="0"/>
            <a:endParaRPr lang="en-US" noProof="0"/>
          </a:p>
        </p:txBody>
      </p:sp>
      <p:sp>
        <p:nvSpPr>
          <p:cNvPr id="4" name="Text Placeholder 3"/>
          <p:cNvSpPr>
            <a:spLocks noGrp="1"/>
          </p:cNvSpPr>
          <p:nvPr>
            <p:ph type="body" sz="half" idx="2"/>
          </p:nvPr>
        </p:nvSpPr>
        <p:spPr>
          <a:xfrm>
            <a:off x="4610100" y="914400"/>
            <a:ext cx="43053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05F72A0-2302-EA49-8FFF-D9CAB811866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3DA59DF-6E7C-834B-9B3D-22A7056C27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48AF84B-C986-FF4A-9313-7F56B2FE83AD}"/>
              </a:ext>
            </a:extLst>
          </p:cNvPr>
          <p:cNvSpPr>
            <a:spLocks noGrp="1" noChangeArrowheads="1"/>
          </p:cNvSpPr>
          <p:nvPr>
            <p:ph type="sldNum" sz="quarter" idx="12"/>
          </p:nvPr>
        </p:nvSpPr>
        <p:spPr>
          <a:ln/>
        </p:spPr>
        <p:txBody>
          <a:bodyPr/>
          <a:lstStyle>
            <a:lvl1pPr>
              <a:defRPr/>
            </a:lvl1pPr>
          </a:lstStyle>
          <a:p>
            <a:pPr>
              <a:defRPr/>
            </a:pPr>
            <a:fld id="{93984BE6-17A1-A644-8123-5F096040630F}" type="slidenum">
              <a:rPr lang="en-US" altLang="x-none"/>
              <a:pPr>
                <a:defRPr/>
              </a:pPr>
              <a:t>‹#›</a:t>
            </a:fld>
            <a:endParaRPr lang="en-US" altLang="x-none"/>
          </a:p>
        </p:txBody>
      </p:sp>
    </p:spTree>
    <p:extLst>
      <p:ext uri="{BB962C8B-B14F-4D97-AF65-F5344CB8AC3E}">
        <p14:creationId xmlns:p14="http://schemas.microsoft.com/office/powerpoint/2010/main" val="42110592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5181600" cy="609600"/>
          </a:xfrm>
        </p:spPr>
        <p:txBody>
          <a:bodyPr/>
          <a:lstStyle/>
          <a:p>
            <a:r>
              <a:rPr lang="en-US"/>
              <a:t>Click to edit Master title style</a:t>
            </a:r>
          </a:p>
        </p:txBody>
      </p:sp>
      <p:sp>
        <p:nvSpPr>
          <p:cNvPr id="3" name="Chart Placeholder 2"/>
          <p:cNvSpPr>
            <a:spLocks noGrp="1"/>
          </p:cNvSpPr>
          <p:nvPr>
            <p:ph type="chart" idx="1"/>
          </p:nvPr>
        </p:nvSpPr>
        <p:spPr>
          <a:xfrm>
            <a:off x="152400" y="914400"/>
            <a:ext cx="8763000" cy="5181600"/>
          </a:xfrm>
        </p:spPr>
        <p:txBody>
          <a:bodyPr/>
          <a:lstStyle/>
          <a:p>
            <a:pPr lvl="0"/>
            <a:endParaRPr lang="en-US" noProof="0"/>
          </a:p>
        </p:txBody>
      </p:sp>
      <p:sp>
        <p:nvSpPr>
          <p:cNvPr id="4" name="Rectangle 4">
            <a:extLst>
              <a:ext uri="{FF2B5EF4-FFF2-40B4-BE49-F238E27FC236}">
                <a16:creationId xmlns:a16="http://schemas.microsoft.com/office/drawing/2014/main" id="{AAB18142-402C-0B4F-B146-94953A46D77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507EFE6-C869-B34C-B4C2-BA2AC6F7128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24613A4-CD04-BA4A-86C8-D2310704759C}"/>
              </a:ext>
            </a:extLst>
          </p:cNvPr>
          <p:cNvSpPr>
            <a:spLocks noGrp="1" noChangeArrowheads="1"/>
          </p:cNvSpPr>
          <p:nvPr>
            <p:ph type="sldNum" sz="quarter" idx="12"/>
          </p:nvPr>
        </p:nvSpPr>
        <p:spPr>
          <a:ln/>
        </p:spPr>
        <p:txBody>
          <a:bodyPr/>
          <a:lstStyle>
            <a:lvl1pPr>
              <a:defRPr/>
            </a:lvl1pPr>
          </a:lstStyle>
          <a:p>
            <a:pPr>
              <a:defRPr/>
            </a:pPr>
            <a:fld id="{3CE7E03E-92EE-F44D-90B2-D281AD8000AB}" type="slidenum">
              <a:rPr lang="en-US" altLang="x-none"/>
              <a:pPr>
                <a:defRPr/>
              </a:pPr>
              <a:t>‹#›</a:t>
            </a:fld>
            <a:endParaRPr lang="en-US" altLang="x-none"/>
          </a:p>
        </p:txBody>
      </p:sp>
    </p:spTree>
    <p:extLst>
      <p:ext uri="{BB962C8B-B14F-4D97-AF65-F5344CB8AC3E}">
        <p14:creationId xmlns:p14="http://schemas.microsoft.com/office/powerpoint/2010/main" val="4041711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5181600" cy="609600"/>
          </a:xfrm>
        </p:spPr>
        <p:txBody>
          <a:bodyPr/>
          <a:lstStyle/>
          <a:p>
            <a:r>
              <a:rPr lang="en-US"/>
              <a:t>Click to edit Master title style</a:t>
            </a:r>
          </a:p>
        </p:txBody>
      </p:sp>
      <p:sp>
        <p:nvSpPr>
          <p:cNvPr id="3" name="Content Placeholder 2"/>
          <p:cNvSpPr>
            <a:spLocks noGrp="1"/>
          </p:cNvSpPr>
          <p:nvPr>
            <p:ph sz="half" idx="1"/>
          </p:nvPr>
        </p:nvSpPr>
        <p:spPr>
          <a:xfrm>
            <a:off x="152400" y="914400"/>
            <a:ext cx="43053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10100" y="914400"/>
            <a:ext cx="43053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10100" y="3581400"/>
            <a:ext cx="43053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EED48558-26A2-C643-9C68-779821F1E217}"/>
              </a:ext>
            </a:extLst>
          </p:cNvPr>
          <p:cNvSpPr>
            <a:spLocks noGrp="1" noChangeArrowheads="1"/>
          </p:cNvSpPr>
          <p:nvPr>
            <p:ph type="dt" sz="half"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2EAEAD1-2364-EE4A-B934-EA8BFED772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949A3051-1C59-0248-BB25-7C9A637FB1EC}"/>
              </a:ext>
            </a:extLst>
          </p:cNvPr>
          <p:cNvSpPr>
            <a:spLocks noGrp="1" noChangeArrowheads="1"/>
          </p:cNvSpPr>
          <p:nvPr>
            <p:ph type="sldNum" sz="quarter" idx="12"/>
          </p:nvPr>
        </p:nvSpPr>
        <p:spPr>
          <a:ln/>
        </p:spPr>
        <p:txBody>
          <a:bodyPr/>
          <a:lstStyle>
            <a:lvl1pPr>
              <a:defRPr/>
            </a:lvl1pPr>
          </a:lstStyle>
          <a:p>
            <a:pPr>
              <a:defRPr/>
            </a:pPr>
            <a:fld id="{7EA66487-5C16-4543-B426-BF72F0E9EE43}" type="slidenum">
              <a:rPr lang="en-US" altLang="x-none"/>
              <a:pPr>
                <a:defRPr/>
              </a:pPr>
              <a:t>‹#›</a:t>
            </a:fld>
            <a:endParaRPr lang="en-US" altLang="x-none"/>
          </a:p>
        </p:txBody>
      </p:sp>
    </p:spTree>
    <p:extLst>
      <p:ext uri="{BB962C8B-B14F-4D97-AF65-F5344CB8AC3E}">
        <p14:creationId xmlns:p14="http://schemas.microsoft.com/office/powerpoint/2010/main" val="1740945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A156EAD-7835-CE46-9261-AC05E63A63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B8AB791-970B-1C42-B1F4-AFECF664674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8921D5-5E57-4E40-A0F1-9D5E11748C7E}"/>
              </a:ext>
            </a:extLst>
          </p:cNvPr>
          <p:cNvSpPr>
            <a:spLocks noGrp="1" noChangeArrowheads="1"/>
          </p:cNvSpPr>
          <p:nvPr>
            <p:ph type="sldNum" sz="quarter" idx="12"/>
          </p:nvPr>
        </p:nvSpPr>
        <p:spPr>
          <a:ln/>
        </p:spPr>
        <p:txBody>
          <a:bodyPr/>
          <a:lstStyle>
            <a:lvl1pPr>
              <a:defRPr/>
            </a:lvl1pPr>
          </a:lstStyle>
          <a:p>
            <a:pPr>
              <a:defRPr/>
            </a:pPr>
            <a:fld id="{E9F39129-2CD0-B345-A93A-191ACBC64C0F}" type="slidenum">
              <a:rPr lang="en-US" altLang="x-none"/>
              <a:pPr>
                <a:defRPr/>
              </a:pPr>
              <a:t>‹#›</a:t>
            </a:fld>
            <a:endParaRPr lang="en-US" altLang="x-none"/>
          </a:p>
        </p:txBody>
      </p:sp>
    </p:spTree>
    <p:extLst>
      <p:ext uri="{BB962C8B-B14F-4D97-AF65-F5344CB8AC3E}">
        <p14:creationId xmlns:p14="http://schemas.microsoft.com/office/powerpoint/2010/main" val="1776565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F713D65-F4E9-274F-AC10-315819772E3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7E87AAA-9A41-474F-A758-0B4179FC962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BE1BD7F-FFD9-2548-8DAB-0229307AD6C3}"/>
              </a:ext>
            </a:extLst>
          </p:cNvPr>
          <p:cNvSpPr>
            <a:spLocks noGrp="1" noChangeArrowheads="1"/>
          </p:cNvSpPr>
          <p:nvPr>
            <p:ph type="sldNum" sz="quarter" idx="12"/>
          </p:nvPr>
        </p:nvSpPr>
        <p:spPr>
          <a:ln/>
        </p:spPr>
        <p:txBody>
          <a:bodyPr/>
          <a:lstStyle>
            <a:lvl1pPr>
              <a:defRPr/>
            </a:lvl1pPr>
          </a:lstStyle>
          <a:p>
            <a:pPr>
              <a:defRPr/>
            </a:pPr>
            <a:fld id="{D303E709-E014-5047-97AB-4BEDA5318CBA}" type="slidenum">
              <a:rPr lang="en-US" altLang="x-none"/>
              <a:pPr>
                <a:defRPr/>
              </a:pPr>
              <a:t>‹#›</a:t>
            </a:fld>
            <a:endParaRPr lang="en-US" altLang="x-none"/>
          </a:p>
        </p:txBody>
      </p:sp>
    </p:spTree>
    <p:extLst>
      <p:ext uri="{BB962C8B-B14F-4D97-AF65-F5344CB8AC3E}">
        <p14:creationId xmlns:p14="http://schemas.microsoft.com/office/powerpoint/2010/main" val="212603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 y="914400"/>
            <a:ext cx="43053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914400"/>
            <a:ext cx="43053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A0710A7F-482E-8A48-B65E-0952EAAA167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F94AAAA-56BD-BC48-80D4-C7D0E8B118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6466546-606E-B641-9887-C4AA11E10A31}"/>
              </a:ext>
            </a:extLst>
          </p:cNvPr>
          <p:cNvSpPr>
            <a:spLocks noGrp="1" noChangeArrowheads="1"/>
          </p:cNvSpPr>
          <p:nvPr>
            <p:ph type="sldNum" sz="quarter" idx="12"/>
          </p:nvPr>
        </p:nvSpPr>
        <p:spPr>
          <a:ln/>
        </p:spPr>
        <p:txBody>
          <a:bodyPr/>
          <a:lstStyle>
            <a:lvl1pPr>
              <a:defRPr/>
            </a:lvl1pPr>
          </a:lstStyle>
          <a:p>
            <a:pPr>
              <a:defRPr/>
            </a:pPr>
            <a:fld id="{F90963DE-E8B2-6940-A7DC-81E526AFD82C}" type="slidenum">
              <a:rPr lang="en-US" altLang="x-none"/>
              <a:pPr>
                <a:defRPr/>
              </a:pPr>
              <a:t>‹#›</a:t>
            </a:fld>
            <a:endParaRPr lang="en-US" altLang="x-none"/>
          </a:p>
        </p:txBody>
      </p:sp>
    </p:spTree>
    <p:extLst>
      <p:ext uri="{BB962C8B-B14F-4D97-AF65-F5344CB8AC3E}">
        <p14:creationId xmlns:p14="http://schemas.microsoft.com/office/powerpoint/2010/main" val="600031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D225ED82-3F19-1C4F-AA17-0A7DBE64B35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78668CD1-7E7B-E541-AEFF-5C642DED9D7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4C169427-154B-3141-8DFE-2BFEB9757438}"/>
              </a:ext>
            </a:extLst>
          </p:cNvPr>
          <p:cNvSpPr>
            <a:spLocks noGrp="1" noChangeArrowheads="1"/>
          </p:cNvSpPr>
          <p:nvPr>
            <p:ph type="sldNum" sz="quarter" idx="12"/>
          </p:nvPr>
        </p:nvSpPr>
        <p:spPr>
          <a:ln/>
        </p:spPr>
        <p:txBody>
          <a:bodyPr/>
          <a:lstStyle>
            <a:lvl1pPr>
              <a:defRPr/>
            </a:lvl1pPr>
          </a:lstStyle>
          <a:p>
            <a:pPr>
              <a:defRPr/>
            </a:pPr>
            <a:fld id="{9E9B99B2-74D2-2A4E-80A9-6F960B350378}" type="slidenum">
              <a:rPr lang="en-US" altLang="x-none"/>
              <a:pPr>
                <a:defRPr/>
              </a:pPr>
              <a:t>‹#›</a:t>
            </a:fld>
            <a:endParaRPr lang="en-US" altLang="x-none"/>
          </a:p>
        </p:txBody>
      </p:sp>
    </p:spTree>
    <p:extLst>
      <p:ext uri="{BB962C8B-B14F-4D97-AF65-F5344CB8AC3E}">
        <p14:creationId xmlns:p14="http://schemas.microsoft.com/office/powerpoint/2010/main" val="2337731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EB5E942C-39E4-7448-929D-E4330790B60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AE7AF939-2D86-7F41-80F7-27729C99B01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DABF016-988B-0049-88CB-E7613483181D}"/>
              </a:ext>
            </a:extLst>
          </p:cNvPr>
          <p:cNvSpPr>
            <a:spLocks noGrp="1" noChangeArrowheads="1"/>
          </p:cNvSpPr>
          <p:nvPr>
            <p:ph type="sldNum" sz="quarter" idx="12"/>
          </p:nvPr>
        </p:nvSpPr>
        <p:spPr>
          <a:ln/>
        </p:spPr>
        <p:txBody>
          <a:bodyPr/>
          <a:lstStyle>
            <a:lvl1pPr>
              <a:defRPr/>
            </a:lvl1pPr>
          </a:lstStyle>
          <a:p>
            <a:pPr>
              <a:defRPr/>
            </a:pPr>
            <a:fld id="{A558F461-88DC-8546-9197-B1A976A267A0}" type="slidenum">
              <a:rPr lang="en-US" altLang="x-none"/>
              <a:pPr>
                <a:defRPr/>
              </a:pPr>
              <a:t>‹#›</a:t>
            </a:fld>
            <a:endParaRPr lang="en-US" altLang="x-none"/>
          </a:p>
        </p:txBody>
      </p:sp>
    </p:spTree>
    <p:extLst>
      <p:ext uri="{BB962C8B-B14F-4D97-AF65-F5344CB8AC3E}">
        <p14:creationId xmlns:p14="http://schemas.microsoft.com/office/powerpoint/2010/main" val="2604367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2659171-347D-D24B-9216-D90DB94729CF}"/>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8851D21-BB3E-0841-B7BB-270A5C89EF1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D0E3CC68-4407-994F-94E5-8AEEF6EE11F6}"/>
              </a:ext>
            </a:extLst>
          </p:cNvPr>
          <p:cNvSpPr>
            <a:spLocks noGrp="1" noChangeArrowheads="1"/>
          </p:cNvSpPr>
          <p:nvPr>
            <p:ph type="sldNum" sz="quarter" idx="12"/>
          </p:nvPr>
        </p:nvSpPr>
        <p:spPr>
          <a:ln/>
        </p:spPr>
        <p:txBody>
          <a:bodyPr/>
          <a:lstStyle>
            <a:lvl1pPr>
              <a:defRPr/>
            </a:lvl1pPr>
          </a:lstStyle>
          <a:p>
            <a:pPr>
              <a:defRPr/>
            </a:pPr>
            <a:fld id="{3D7B110F-DF4F-5D4C-89AF-ADEA7ECF8F8D}" type="slidenum">
              <a:rPr lang="en-US" altLang="x-none"/>
              <a:pPr>
                <a:defRPr/>
              </a:pPr>
              <a:t>‹#›</a:t>
            </a:fld>
            <a:endParaRPr lang="en-US" altLang="x-none"/>
          </a:p>
        </p:txBody>
      </p:sp>
    </p:spTree>
    <p:extLst>
      <p:ext uri="{BB962C8B-B14F-4D97-AF65-F5344CB8AC3E}">
        <p14:creationId xmlns:p14="http://schemas.microsoft.com/office/powerpoint/2010/main" val="567268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B0DFDE1-339E-2D4C-AFAE-170CB42D968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09E354A-242C-F140-B538-99205BD7156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3097DA1-6899-0340-BD24-ADBD953A1C56}"/>
              </a:ext>
            </a:extLst>
          </p:cNvPr>
          <p:cNvSpPr>
            <a:spLocks noGrp="1" noChangeArrowheads="1"/>
          </p:cNvSpPr>
          <p:nvPr>
            <p:ph type="sldNum" sz="quarter" idx="12"/>
          </p:nvPr>
        </p:nvSpPr>
        <p:spPr>
          <a:ln/>
        </p:spPr>
        <p:txBody>
          <a:bodyPr/>
          <a:lstStyle>
            <a:lvl1pPr>
              <a:defRPr/>
            </a:lvl1pPr>
          </a:lstStyle>
          <a:p>
            <a:pPr>
              <a:defRPr/>
            </a:pPr>
            <a:fld id="{40F1C441-5A73-F649-AA27-BAC6A35E0C42}" type="slidenum">
              <a:rPr lang="en-US" altLang="x-none"/>
              <a:pPr>
                <a:defRPr/>
              </a:pPr>
              <a:t>‹#›</a:t>
            </a:fld>
            <a:endParaRPr lang="en-US" altLang="x-none"/>
          </a:p>
        </p:txBody>
      </p:sp>
    </p:spTree>
    <p:extLst>
      <p:ext uri="{BB962C8B-B14F-4D97-AF65-F5344CB8AC3E}">
        <p14:creationId xmlns:p14="http://schemas.microsoft.com/office/powerpoint/2010/main" val="1580892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2E5BEA90-B799-EF48-B05E-BB926E4DBB0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8D16773-2C86-5B4B-B3B2-B176ACB8B06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1EC6B79-DE39-E54F-92AC-D100A284F1BB}"/>
              </a:ext>
            </a:extLst>
          </p:cNvPr>
          <p:cNvSpPr>
            <a:spLocks noGrp="1" noChangeArrowheads="1"/>
          </p:cNvSpPr>
          <p:nvPr>
            <p:ph type="sldNum" sz="quarter" idx="12"/>
          </p:nvPr>
        </p:nvSpPr>
        <p:spPr>
          <a:ln/>
        </p:spPr>
        <p:txBody>
          <a:bodyPr/>
          <a:lstStyle>
            <a:lvl1pPr>
              <a:defRPr/>
            </a:lvl1pPr>
          </a:lstStyle>
          <a:p>
            <a:pPr>
              <a:defRPr/>
            </a:pPr>
            <a:fld id="{C831CC95-A81E-E544-86FD-610F9C40738A}" type="slidenum">
              <a:rPr lang="en-US" altLang="x-none"/>
              <a:pPr>
                <a:defRPr/>
              </a:pPr>
              <a:t>‹#›</a:t>
            </a:fld>
            <a:endParaRPr lang="en-US" altLang="x-none"/>
          </a:p>
        </p:txBody>
      </p:sp>
    </p:spTree>
    <p:extLst>
      <p:ext uri="{BB962C8B-B14F-4D97-AF65-F5344CB8AC3E}">
        <p14:creationId xmlns:p14="http://schemas.microsoft.com/office/powerpoint/2010/main" val="3881888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F2A18AB-212D-924B-A7AD-DAF8E78E81A2}"/>
              </a:ext>
            </a:extLst>
          </p:cNvPr>
          <p:cNvSpPr>
            <a:spLocks noGrp="1" noChangeArrowheads="1"/>
          </p:cNvSpPr>
          <p:nvPr>
            <p:ph type="title"/>
          </p:nvPr>
        </p:nvSpPr>
        <p:spPr bwMode="auto">
          <a:xfrm>
            <a:off x="0" y="228600"/>
            <a:ext cx="5181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902A35D-554C-A549-80C6-DC1FF8A99FB8}"/>
              </a:ext>
            </a:extLst>
          </p:cNvPr>
          <p:cNvSpPr>
            <a:spLocks noGrp="1" noChangeArrowheads="1"/>
          </p:cNvSpPr>
          <p:nvPr>
            <p:ph type="body" idx="1"/>
          </p:nvPr>
        </p:nvSpPr>
        <p:spPr bwMode="auto">
          <a:xfrm>
            <a:off x="152400" y="914400"/>
            <a:ext cx="8763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 </a:t>
            </a:r>
            <a:endParaRPr lang="en-US" altLang="en-US"/>
          </a:p>
        </p:txBody>
      </p:sp>
      <p:sp>
        <p:nvSpPr>
          <p:cNvPr id="3076" name="Rectangle 4">
            <a:extLst>
              <a:ext uri="{FF2B5EF4-FFF2-40B4-BE49-F238E27FC236}">
                <a16:creationId xmlns:a16="http://schemas.microsoft.com/office/drawing/2014/main" id="{06846B0C-24FC-0E40-88E4-F13DCE88525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ea typeface="+mn-ea"/>
                <a:cs typeface="+mn-cs"/>
              </a:defRPr>
            </a:lvl1pPr>
          </a:lstStyle>
          <a:p>
            <a:pPr>
              <a:defRPr/>
            </a:pPr>
            <a:endParaRPr lang="en-US"/>
          </a:p>
        </p:txBody>
      </p:sp>
      <p:sp>
        <p:nvSpPr>
          <p:cNvPr id="3077" name="Rectangle 5">
            <a:extLst>
              <a:ext uri="{FF2B5EF4-FFF2-40B4-BE49-F238E27FC236}">
                <a16:creationId xmlns:a16="http://schemas.microsoft.com/office/drawing/2014/main" id="{D60E88D8-5832-9A4B-AA20-D6B60F0C5957}"/>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ea typeface="+mn-ea"/>
                <a:cs typeface="+mn-cs"/>
              </a:defRPr>
            </a:lvl1pPr>
          </a:lstStyle>
          <a:p>
            <a:pPr>
              <a:defRPr/>
            </a:pPr>
            <a:endParaRPr lang="en-US"/>
          </a:p>
        </p:txBody>
      </p:sp>
      <p:sp>
        <p:nvSpPr>
          <p:cNvPr id="3078" name="Rectangle 6">
            <a:extLst>
              <a:ext uri="{FF2B5EF4-FFF2-40B4-BE49-F238E27FC236}">
                <a16:creationId xmlns:a16="http://schemas.microsoft.com/office/drawing/2014/main" id="{F2B95D4D-9D27-334B-8007-E24CA5D6AE7E}"/>
              </a:ext>
            </a:extLst>
          </p:cNvPr>
          <p:cNvSpPr>
            <a:spLocks noGrp="1" noChangeArrowheads="1"/>
          </p:cNvSpPr>
          <p:nvPr>
            <p:ph type="sldNum" sz="quarter" idx="4"/>
          </p:nvPr>
        </p:nvSpPr>
        <p:spPr bwMode="auto">
          <a:xfrm>
            <a:off x="4495800"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charset="0"/>
                <a:ea typeface="ＭＳ Ｐゴシック" charset="-128"/>
              </a:defRPr>
            </a:lvl1pPr>
          </a:lstStyle>
          <a:p>
            <a:pPr>
              <a:defRPr/>
            </a:pPr>
            <a:fld id="{CE155B7F-3D7C-C142-8943-1530A4983213}" type="slidenum">
              <a:rPr lang="en-US" altLang="x-none"/>
              <a:pPr>
                <a:defRPr/>
              </a:pPr>
              <a:t>‹#›</a:t>
            </a:fld>
            <a:endParaRPr lang="en-US" altLang="x-none"/>
          </a:p>
        </p:txBody>
      </p:sp>
      <p:sp>
        <p:nvSpPr>
          <p:cNvPr id="1031" name="Rectangle 9">
            <a:extLst>
              <a:ext uri="{FF2B5EF4-FFF2-40B4-BE49-F238E27FC236}">
                <a16:creationId xmlns:a16="http://schemas.microsoft.com/office/drawing/2014/main" id="{F2070EA0-238C-0D4C-8656-98AA8EEB9DD3}"/>
              </a:ext>
            </a:extLst>
          </p:cNvPr>
          <p:cNvSpPr>
            <a:spLocks noChangeArrowheads="1"/>
          </p:cNvSpPr>
          <p:nvPr/>
        </p:nvSpPr>
        <p:spPr bwMode="auto">
          <a:xfrm>
            <a:off x="0" y="0"/>
            <a:ext cx="9144000" cy="152400"/>
          </a:xfrm>
          <a:prstGeom prst="rect">
            <a:avLst/>
          </a:prstGeom>
          <a:gradFill rotWithShape="0">
            <a:gsLst>
              <a:gs pos="0">
                <a:srgbClr val="000099"/>
              </a:gs>
              <a:gs pos="100000">
                <a:srgbClr val="000047"/>
              </a:gs>
            </a:gsLst>
            <a:lin ang="5400000" scaled="1"/>
          </a:gradFill>
          <a:ln w="9525">
            <a:solidFill>
              <a:schemeClr val="tx1"/>
            </a:solidFill>
            <a:miter lim="800000"/>
            <a:headEnd/>
            <a:tailEnd/>
          </a:ln>
        </p:spPr>
        <p:txBody>
          <a:bodyPr wrap="none" anchor="ct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defRPr/>
            </a:pPr>
            <a:endParaRPr lang="x-none" altLang="x-none"/>
          </a:p>
        </p:txBody>
      </p:sp>
      <p:pic>
        <p:nvPicPr>
          <p:cNvPr id="1032" name="Picture 13">
            <a:extLst>
              <a:ext uri="{FF2B5EF4-FFF2-40B4-BE49-F238E27FC236}">
                <a16:creationId xmlns:a16="http://schemas.microsoft.com/office/drawing/2014/main" id="{D9B3C0F8-AA1A-444F-A721-E95D102DB973}"/>
              </a:ext>
            </a:extLst>
          </p:cNvPr>
          <p:cNvPicPr>
            <a:picLocks noChangeAspect="1" noChangeArrowheads="1"/>
          </p:cNvPicPr>
          <p:nvPr userDrawn="1"/>
        </p:nvPicPr>
        <p:blipFill>
          <a:blip r:embed="rId16" cstate="screen">
            <a:extLst>
              <a:ext uri="{28A0092B-C50C-407E-A947-70E740481C1C}">
                <a14:useLocalDpi xmlns:a14="http://schemas.microsoft.com/office/drawing/2010/main"/>
              </a:ext>
            </a:extLst>
          </a:blip>
          <a:srcRect/>
          <a:stretch>
            <a:fillRect/>
          </a:stretch>
        </p:blipFill>
        <p:spPr bwMode="auto">
          <a:xfrm>
            <a:off x="6400800" y="6445250"/>
            <a:ext cx="2743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Rectangle 15">
            <a:extLst>
              <a:ext uri="{FF2B5EF4-FFF2-40B4-BE49-F238E27FC236}">
                <a16:creationId xmlns:a16="http://schemas.microsoft.com/office/drawing/2014/main" id="{65A003E9-7C19-EA46-A5A7-B290F7650DAD}"/>
              </a:ext>
            </a:extLst>
          </p:cNvPr>
          <p:cNvSpPr>
            <a:spLocks noChangeArrowheads="1"/>
          </p:cNvSpPr>
          <p:nvPr userDrawn="1"/>
        </p:nvSpPr>
        <p:spPr bwMode="auto">
          <a:xfrm>
            <a:off x="0" y="6477000"/>
            <a:ext cx="5410200" cy="38100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defRPr/>
            </a:pPr>
            <a:r>
              <a:rPr lang="en-US" altLang="x-none" sz="1600" b="1" dirty="0">
                <a:solidFill>
                  <a:schemeClr val="bg1"/>
                </a:solidFill>
                <a:latin typeface="Arial" charset="0"/>
              </a:rPr>
              <a:t>The ISA April 2022 United States Country Report</a:t>
            </a:r>
          </a:p>
        </p:txBody>
      </p:sp>
      <p:pic>
        <p:nvPicPr>
          <p:cNvPr id="1034" name="Picture 17">
            <a:extLst>
              <a:ext uri="{FF2B5EF4-FFF2-40B4-BE49-F238E27FC236}">
                <a16:creationId xmlns:a16="http://schemas.microsoft.com/office/drawing/2014/main" id="{057DA3A0-8F01-5244-A64E-999B7CC3640A}"/>
              </a:ext>
            </a:extLst>
          </p:cNvPr>
          <p:cNvPicPr>
            <a:picLocks noChangeAspect="1" noChangeArrowheads="1"/>
          </p:cNvPicPr>
          <p:nvPr userDrawn="1"/>
        </p:nvPicPr>
        <p:blipFill>
          <a:blip r:embed="rId17" cstate="screen">
            <a:extLst>
              <a:ext uri="{28A0092B-C50C-407E-A947-70E740481C1C}">
                <a14:useLocalDpi xmlns:a14="http://schemas.microsoft.com/office/drawing/2010/main"/>
              </a:ext>
            </a:extLst>
          </a:blip>
          <a:srcRect/>
          <a:stretch>
            <a:fillRect/>
          </a:stretch>
        </p:blipFill>
        <p:spPr bwMode="auto">
          <a:xfrm>
            <a:off x="7924800" y="0"/>
            <a:ext cx="1219200" cy="6429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hdr="0" ftr="0" dt="0"/>
  <p:txStyles>
    <p:titleStyle>
      <a:lvl1pPr algn="l" rtl="0" eaLnBrk="0" fontAlgn="base" hangingPunct="0">
        <a:spcBef>
          <a:spcPct val="0"/>
        </a:spcBef>
        <a:spcAft>
          <a:spcPct val="0"/>
        </a:spcAft>
        <a:defRPr sz="20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2000" b="1">
          <a:solidFill>
            <a:schemeClr val="tx2"/>
          </a:solidFill>
          <a:latin typeface="Arial" charset="0"/>
          <a:ea typeface="ＭＳ Ｐゴシック" charset="-128"/>
          <a:cs typeface="ＭＳ Ｐゴシック" charset="-128"/>
        </a:defRPr>
      </a:lvl2pPr>
      <a:lvl3pPr algn="l" rtl="0" eaLnBrk="0" fontAlgn="base" hangingPunct="0">
        <a:spcBef>
          <a:spcPct val="0"/>
        </a:spcBef>
        <a:spcAft>
          <a:spcPct val="0"/>
        </a:spcAft>
        <a:defRPr sz="2000" b="1">
          <a:solidFill>
            <a:schemeClr val="tx2"/>
          </a:solidFill>
          <a:latin typeface="Arial" charset="0"/>
          <a:ea typeface="ＭＳ Ｐゴシック" charset="-128"/>
          <a:cs typeface="ＭＳ Ｐゴシック" charset="-128"/>
        </a:defRPr>
      </a:lvl3pPr>
      <a:lvl4pPr algn="l" rtl="0" eaLnBrk="0" fontAlgn="base" hangingPunct="0">
        <a:spcBef>
          <a:spcPct val="0"/>
        </a:spcBef>
        <a:spcAft>
          <a:spcPct val="0"/>
        </a:spcAft>
        <a:defRPr sz="2000" b="1">
          <a:solidFill>
            <a:schemeClr val="tx2"/>
          </a:solidFill>
          <a:latin typeface="Arial" charset="0"/>
          <a:ea typeface="ＭＳ Ｐゴシック" charset="-128"/>
          <a:cs typeface="ＭＳ Ｐゴシック" charset="-128"/>
        </a:defRPr>
      </a:lvl4pPr>
      <a:lvl5pPr algn="l" rtl="0" eaLnBrk="0" fontAlgn="base" hangingPunct="0">
        <a:spcBef>
          <a:spcPct val="0"/>
        </a:spcBef>
        <a:spcAft>
          <a:spcPct val="0"/>
        </a:spcAft>
        <a:defRPr sz="2000" b="1">
          <a:solidFill>
            <a:schemeClr val="tx2"/>
          </a:solidFill>
          <a:latin typeface="Arial" charset="0"/>
          <a:ea typeface="ＭＳ Ｐゴシック" charset="-128"/>
          <a:cs typeface="ＭＳ Ｐゴシック" charset="-128"/>
        </a:defRPr>
      </a:lvl5pPr>
      <a:lvl6pPr marL="457200" algn="l" rtl="0" eaLnBrk="0" fontAlgn="base" hangingPunct="0">
        <a:spcBef>
          <a:spcPct val="0"/>
        </a:spcBef>
        <a:spcAft>
          <a:spcPct val="0"/>
        </a:spcAft>
        <a:defRPr sz="2000" b="1">
          <a:solidFill>
            <a:schemeClr val="tx2"/>
          </a:solidFill>
          <a:latin typeface="Arial" charset="0"/>
        </a:defRPr>
      </a:lvl6pPr>
      <a:lvl7pPr marL="914400" algn="l" rtl="0" eaLnBrk="0" fontAlgn="base" hangingPunct="0">
        <a:spcBef>
          <a:spcPct val="0"/>
        </a:spcBef>
        <a:spcAft>
          <a:spcPct val="0"/>
        </a:spcAft>
        <a:defRPr sz="2000" b="1">
          <a:solidFill>
            <a:schemeClr val="tx2"/>
          </a:solidFill>
          <a:latin typeface="Arial" charset="0"/>
        </a:defRPr>
      </a:lvl7pPr>
      <a:lvl8pPr marL="1371600" algn="l" rtl="0" eaLnBrk="0" fontAlgn="base" hangingPunct="0">
        <a:spcBef>
          <a:spcPct val="0"/>
        </a:spcBef>
        <a:spcAft>
          <a:spcPct val="0"/>
        </a:spcAft>
        <a:defRPr sz="2000" b="1">
          <a:solidFill>
            <a:schemeClr val="tx2"/>
          </a:solidFill>
          <a:latin typeface="Arial" charset="0"/>
        </a:defRPr>
      </a:lvl8pPr>
      <a:lvl9pPr marL="1828800" algn="l" rtl="0" eaLnBrk="0" fontAlgn="base" hangingPunct="0">
        <a:spcBef>
          <a:spcPct val="0"/>
        </a:spcBef>
        <a:spcAft>
          <a:spcPct val="0"/>
        </a:spcAft>
        <a:defRPr sz="2000" b="1">
          <a:solidFill>
            <a:schemeClr val="tx2"/>
          </a:solidFill>
          <a:latin typeface="Arial" charset="0"/>
        </a:defRPr>
      </a:lvl9pPr>
    </p:titleStyle>
    <p:bodyStyle>
      <a:lvl1pPr marL="342900" indent="-342900" algn="l" rtl="0" eaLnBrk="0" fontAlgn="base" hangingPunct="0">
        <a:spcBef>
          <a:spcPct val="20000"/>
        </a:spcBef>
        <a:spcAft>
          <a:spcPct val="0"/>
        </a:spcAft>
        <a:buChar char="•"/>
        <a:defRPr sz="16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5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3.tiff"/></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6.tiff"/><Relationship Id="rId4" Type="http://schemas.openxmlformats.org/officeDocument/2006/relationships/chart" Target="../charts/char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22.emf"/><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1.png"/><Relationship Id="rId4" Type="http://schemas.openxmlformats.org/officeDocument/2006/relationships/oleObject" Target="../embeddings/oleObject2.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chart" Target="../charts/char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chart" Target="../charts/chart23.xml"/><Relationship Id="rId4" Type="http://schemas.openxmlformats.org/officeDocument/2006/relationships/chart" Target="../charts/chart22.xml"/></Relationships>
</file>

<file path=ppt/slides/_rels/slide44.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chart" Target="../charts/chart27.xml"/></Relationships>
</file>

<file path=ppt/slides/_rels/slide47.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chart" Target="../charts/chart31.xml"/><Relationship Id="rId1" Type="http://schemas.openxmlformats.org/officeDocument/2006/relationships/slideLayout" Target="../slideLayouts/slideLayout4.xml"/><Relationship Id="rId4" Type="http://schemas.openxmlformats.org/officeDocument/2006/relationships/chart" Target="../charts/chart3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chart" Target="../charts/chart36.xml"/></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47.xml"/><Relationship Id="rId7" Type="http://schemas.openxmlformats.org/officeDocument/2006/relationships/image" Target="../media/image29.png"/><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28.emf"/><Relationship Id="rId4" Type="http://schemas.openxmlformats.org/officeDocument/2006/relationships/oleObject" Target="../embeddings/oleObject4.bin"/><Relationship Id="rId9" Type="http://schemas.openxmlformats.org/officeDocument/2006/relationships/image" Target="../media/image30.emf"/></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32.emf"/><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image" Target="../media/image31.emf"/><Relationship Id="rId4" Type="http://schemas.openxmlformats.org/officeDocument/2006/relationships/oleObject" Target="../embeddings/oleObject7.bin"/></Relationships>
</file>

<file path=ppt/slides/_rels/slide63.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33.emf"/><Relationship Id="rId4" Type="http://schemas.openxmlformats.org/officeDocument/2006/relationships/oleObject" Target="../embeddings/oleObject9.bin"/></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vmlDrawing" Target="../drawings/vmlDrawing6.vml"/><Relationship Id="rId5" Type="http://schemas.openxmlformats.org/officeDocument/2006/relationships/image" Target="../media/image36.png"/><Relationship Id="rId4" Type="http://schemas.openxmlformats.org/officeDocument/2006/relationships/oleObject" Target="../embeddings/oleObject10.bin"/></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Number Placeholder 6">
            <a:extLst>
              <a:ext uri="{FF2B5EF4-FFF2-40B4-BE49-F238E27FC236}">
                <a16:creationId xmlns:a16="http://schemas.microsoft.com/office/drawing/2014/main" id="{28C5113D-7C67-794C-80D8-6BE5C375730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3E2F5B3-5A09-9A4D-ABFA-F47225C16F80}" type="slidenum">
              <a:rPr lang="en-US" altLang="en-US" sz="1400" b="0" smtClean="0">
                <a:latin typeface="Times New Roman" panose="02020603050405020304" pitchFamily="18" charset="0"/>
              </a:rPr>
              <a:pPr>
                <a:spcBef>
                  <a:spcPct val="0"/>
                </a:spcBef>
                <a:buFontTx/>
                <a:buNone/>
              </a:pPr>
              <a:t>1</a:t>
            </a:fld>
            <a:endParaRPr lang="en-US" altLang="en-US" sz="1400" b="0" dirty="0">
              <a:latin typeface="Times New Roman" panose="02020603050405020304" pitchFamily="18" charset="0"/>
            </a:endParaRPr>
          </a:p>
        </p:txBody>
      </p:sp>
      <p:sp>
        <p:nvSpPr>
          <p:cNvPr id="18434" name="Line 3">
            <a:extLst>
              <a:ext uri="{FF2B5EF4-FFF2-40B4-BE49-F238E27FC236}">
                <a16:creationId xmlns:a16="http://schemas.microsoft.com/office/drawing/2014/main" id="{8F8E21D2-C4CD-7A44-8692-589EE08A7F1B}"/>
              </a:ext>
            </a:extLst>
          </p:cNvPr>
          <p:cNvSpPr>
            <a:spLocks noChangeShapeType="1"/>
          </p:cNvSpPr>
          <p:nvPr/>
        </p:nvSpPr>
        <p:spPr bwMode="auto">
          <a:xfrm>
            <a:off x="4572000" y="685800"/>
            <a:ext cx="0" cy="556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pic>
        <p:nvPicPr>
          <p:cNvPr id="18435" name="Picture 4">
            <a:extLst>
              <a:ext uri="{FF2B5EF4-FFF2-40B4-BE49-F238E27FC236}">
                <a16:creationId xmlns:a16="http://schemas.microsoft.com/office/drawing/2014/main" id="{63999C03-A628-874D-AE47-08F10A636B3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838200"/>
            <a:ext cx="45720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Text Box 5">
            <a:extLst>
              <a:ext uri="{FF2B5EF4-FFF2-40B4-BE49-F238E27FC236}">
                <a16:creationId xmlns:a16="http://schemas.microsoft.com/office/drawing/2014/main" id="{791793BB-B8D2-8247-803B-526562AB4D3D}"/>
              </a:ext>
            </a:extLst>
          </p:cNvPr>
          <p:cNvSpPr txBox="1">
            <a:spLocks noChangeArrowheads="1"/>
          </p:cNvSpPr>
          <p:nvPr/>
        </p:nvSpPr>
        <p:spPr bwMode="auto">
          <a:xfrm>
            <a:off x="152400" y="1524000"/>
            <a:ext cx="4267200"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buFontTx/>
              <a:buNone/>
            </a:pPr>
            <a:r>
              <a:rPr lang="en-US" altLang="en-US" sz="2400" b="0" dirty="0">
                <a:solidFill>
                  <a:srgbClr val="777777"/>
                </a:solidFill>
              </a:rPr>
              <a:t>ISA April 2022 Country Report</a:t>
            </a:r>
          </a:p>
          <a:p>
            <a:pPr algn="ctr" eaLnBrk="1" hangingPunct="1">
              <a:buFontTx/>
              <a:buNone/>
            </a:pPr>
            <a:r>
              <a:rPr lang="en-US" altLang="en-US" sz="2400" b="0" dirty="0">
                <a:solidFill>
                  <a:srgbClr val="777777"/>
                </a:solidFill>
              </a:rPr>
              <a:t>United States</a:t>
            </a:r>
          </a:p>
        </p:txBody>
      </p:sp>
      <p:sp>
        <p:nvSpPr>
          <p:cNvPr id="18437" name="Line 6">
            <a:extLst>
              <a:ext uri="{FF2B5EF4-FFF2-40B4-BE49-F238E27FC236}">
                <a16:creationId xmlns:a16="http://schemas.microsoft.com/office/drawing/2014/main" id="{304ED3DE-031E-B14D-9163-6B146467BDC2}"/>
              </a:ext>
            </a:extLst>
          </p:cNvPr>
          <p:cNvSpPr>
            <a:spLocks noChangeShapeType="1"/>
          </p:cNvSpPr>
          <p:nvPr/>
        </p:nvSpPr>
        <p:spPr bwMode="auto">
          <a:xfrm>
            <a:off x="4724400" y="12192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8438" name="Line 8">
            <a:extLst>
              <a:ext uri="{FF2B5EF4-FFF2-40B4-BE49-F238E27FC236}">
                <a16:creationId xmlns:a16="http://schemas.microsoft.com/office/drawing/2014/main" id="{9ADB3775-AC13-AA4B-A2CD-B369982D0C0C}"/>
              </a:ext>
            </a:extLst>
          </p:cNvPr>
          <p:cNvSpPr>
            <a:spLocks noChangeShapeType="1"/>
          </p:cNvSpPr>
          <p:nvPr/>
        </p:nvSpPr>
        <p:spPr bwMode="auto">
          <a:xfrm>
            <a:off x="228600" y="27432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8439" name="Rectangle 9">
            <a:extLst>
              <a:ext uri="{FF2B5EF4-FFF2-40B4-BE49-F238E27FC236}">
                <a16:creationId xmlns:a16="http://schemas.microsoft.com/office/drawing/2014/main" id="{66641376-05B9-E94A-93E6-DC937EAE1690}"/>
              </a:ext>
            </a:extLst>
          </p:cNvPr>
          <p:cNvSpPr>
            <a:spLocks noChangeArrowheads="1"/>
          </p:cNvSpPr>
          <p:nvPr/>
        </p:nvSpPr>
        <p:spPr bwMode="auto">
          <a:xfrm>
            <a:off x="0" y="0"/>
            <a:ext cx="7924800" cy="609600"/>
          </a:xfrm>
          <a:prstGeom prst="rect">
            <a:avLst/>
          </a:prstGeom>
          <a:solidFill>
            <a:srgbClr val="777777"/>
          </a:solidFill>
          <a:ln w="9525">
            <a:solidFill>
              <a:srgbClr val="000080"/>
            </a:solidFill>
            <a:miter lim="800000"/>
            <a:headEnd/>
            <a:tailEnd/>
          </a:ln>
        </p:spPr>
        <p:txBody>
          <a:bodyPr wrap="none"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2400" b="0" dirty="0">
              <a:latin typeface="Times New Roman" panose="02020603050405020304" pitchFamily="18" charset="0"/>
            </a:endParaRPr>
          </a:p>
        </p:txBody>
      </p:sp>
      <p:pic>
        <p:nvPicPr>
          <p:cNvPr id="18440" name="Picture 19">
            <a:extLst>
              <a:ext uri="{FF2B5EF4-FFF2-40B4-BE49-F238E27FC236}">
                <a16:creationId xmlns:a16="http://schemas.microsoft.com/office/drawing/2014/main" id="{6E4AA146-4CF9-0F4E-9089-D418444571F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52400" y="2895600"/>
            <a:ext cx="4267200"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21" descr="Grand%20Canyon%20-%201,%20AZ">
            <a:extLst>
              <a:ext uri="{FF2B5EF4-FFF2-40B4-BE49-F238E27FC236}">
                <a16:creationId xmlns:a16="http://schemas.microsoft.com/office/drawing/2014/main" id="{1F89D9C2-B9A0-F649-9683-B040B11E776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724400" y="1295400"/>
            <a:ext cx="2895600"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3" name="Picture 1">
            <a:extLst>
              <a:ext uri="{FF2B5EF4-FFF2-40B4-BE49-F238E27FC236}">
                <a16:creationId xmlns:a16="http://schemas.microsoft.com/office/drawing/2014/main" id="{C71480F8-ECA1-C44A-8CBC-8716BDBE970D}"/>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724400" y="4419600"/>
            <a:ext cx="253841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58" name="Picture 2" descr="A guide to New York&amp;#39;s skyline | ROL Cruise Blog">
            <a:extLst>
              <a:ext uri="{FF2B5EF4-FFF2-40B4-BE49-F238E27FC236}">
                <a16:creationId xmlns:a16="http://schemas.microsoft.com/office/drawing/2014/main" id="{11CD5CB8-BBB5-7A49-AD96-A0E90836058F}"/>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096000" y="3066468"/>
            <a:ext cx="2895600" cy="17785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6">
            <a:extLst>
              <a:ext uri="{FF2B5EF4-FFF2-40B4-BE49-F238E27FC236}">
                <a16:creationId xmlns:a16="http://schemas.microsoft.com/office/drawing/2014/main" id="{F4842597-A7F8-0A4E-AF46-E43DBECEE39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F998F12-441A-074E-9EEC-FD5FAFC88381}" type="slidenum">
              <a:rPr lang="en-US" altLang="en-US" sz="1400" b="0" smtClean="0">
                <a:latin typeface="Times New Roman" panose="02020603050405020304" pitchFamily="18" charset="0"/>
              </a:rPr>
              <a:pPr>
                <a:spcBef>
                  <a:spcPct val="0"/>
                </a:spcBef>
                <a:buFontTx/>
                <a:buNone/>
              </a:pPr>
              <a:t>10</a:t>
            </a:fld>
            <a:endParaRPr lang="en-US" altLang="en-US" sz="1400" b="0">
              <a:latin typeface="Times New Roman" panose="02020603050405020304" pitchFamily="18" charset="0"/>
            </a:endParaRPr>
          </a:p>
        </p:txBody>
      </p:sp>
      <p:sp>
        <p:nvSpPr>
          <p:cNvPr id="39938" name="Rectangle 2">
            <a:extLst>
              <a:ext uri="{FF2B5EF4-FFF2-40B4-BE49-F238E27FC236}">
                <a16:creationId xmlns:a16="http://schemas.microsoft.com/office/drawing/2014/main" id="{AFDDC7B7-099A-4D41-B65D-5662EA75A527}"/>
              </a:ext>
            </a:extLst>
          </p:cNvPr>
          <p:cNvSpPr>
            <a:spLocks noGrp="1" noChangeArrowheads="1"/>
          </p:cNvSpPr>
          <p:nvPr>
            <p:ph type="title"/>
          </p:nvPr>
        </p:nvSpPr>
        <p:spPr>
          <a:xfrm>
            <a:off x="0" y="228600"/>
            <a:ext cx="6629400" cy="609600"/>
          </a:xfrm>
        </p:spPr>
        <p:txBody>
          <a:bodyPr/>
          <a:lstStyle/>
          <a:p>
            <a:r>
              <a:rPr lang="en-US" altLang="en-US" sz="1800">
                <a:ea typeface="ＭＳ Ｐゴシック" panose="020B0600070205080204" pitchFamily="34" charset="-128"/>
              </a:rPr>
              <a:t>Profile of President Joe Biden</a:t>
            </a:r>
          </a:p>
        </p:txBody>
      </p:sp>
      <p:sp>
        <p:nvSpPr>
          <p:cNvPr id="39939" name="Rectangle 3">
            <a:extLst>
              <a:ext uri="{FF2B5EF4-FFF2-40B4-BE49-F238E27FC236}">
                <a16:creationId xmlns:a16="http://schemas.microsoft.com/office/drawing/2014/main" id="{AB9714D7-68C6-E041-AC8F-29A4F0BA1225}"/>
              </a:ext>
            </a:extLst>
          </p:cNvPr>
          <p:cNvSpPr>
            <a:spLocks noGrp="1" noChangeArrowheads="1"/>
          </p:cNvSpPr>
          <p:nvPr>
            <p:ph type="body" sz="half" idx="1"/>
          </p:nvPr>
        </p:nvSpPr>
        <p:spPr>
          <a:xfrm>
            <a:off x="152400" y="1452563"/>
            <a:ext cx="5105400" cy="2067877"/>
          </a:xfrm>
        </p:spPr>
        <p:txBody>
          <a:bodyPr/>
          <a:lstStyle/>
          <a:p>
            <a:pPr marL="0" indent="0">
              <a:buFontTx/>
              <a:buNone/>
            </a:pPr>
            <a:r>
              <a:rPr lang="en-GB" altLang="en-US" sz="1200" dirty="0">
                <a:ea typeface="ＭＳ Ｐゴシック" panose="020B0600070205080204" pitchFamily="34" charset="-128"/>
              </a:rPr>
              <a:t>After a long and distinguished career in politics, Joe Biden became president of the United States at the age of 78 in 2021, becoming the oldest person to assume that position.</a:t>
            </a:r>
          </a:p>
          <a:p>
            <a:pPr marL="0" indent="0"/>
            <a:r>
              <a:rPr lang="en-GB" altLang="en-US" sz="1200" b="0" dirty="0">
                <a:ea typeface="ＭＳ Ｐゴシック" panose="020B0600070205080204" pitchFamily="34" charset="-128"/>
              </a:rPr>
              <a:t> Joe Biden became a US Senator from the state of Delaware at the age of 30 in 1972, and he served in the Senate for the next 36 years.</a:t>
            </a:r>
          </a:p>
          <a:p>
            <a:pPr marL="0" indent="0"/>
            <a:r>
              <a:rPr lang="en-GB" altLang="en-US" sz="1200" b="0" dirty="0">
                <a:ea typeface="ＭＳ Ｐゴシック" panose="020B0600070205080204" pitchFamily="34" charset="-128"/>
              </a:rPr>
              <a:t> He ran unsuccessfully on two occasions for the Democratic Party’s nomination for the presidency of the United States, in 1988 and 2008.</a:t>
            </a:r>
          </a:p>
          <a:p>
            <a:pPr marL="0" indent="0"/>
            <a:r>
              <a:rPr lang="en-GB" altLang="en-US" sz="1200" b="0" dirty="0">
                <a:ea typeface="ＭＳ Ｐゴシック" panose="020B0600070205080204" pitchFamily="34" charset="-128"/>
              </a:rPr>
              <a:t> In 2009, he became Vice President of the United States, working closely with President Barack Obama for the next eight years.</a:t>
            </a:r>
          </a:p>
        </p:txBody>
      </p:sp>
      <p:sp>
        <p:nvSpPr>
          <p:cNvPr id="39940" name="Line 4">
            <a:extLst>
              <a:ext uri="{FF2B5EF4-FFF2-40B4-BE49-F238E27FC236}">
                <a16:creationId xmlns:a16="http://schemas.microsoft.com/office/drawing/2014/main" id="{3ECAA142-6ADA-894D-81F0-01CE56FABAA6}"/>
              </a:ext>
            </a:extLst>
          </p:cNvPr>
          <p:cNvSpPr>
            <a:spLocks noChangeShapeType="1"/>
          </p:cNvSpPr>
          <p:nvPr/>
        </p:nvSpPr>
        <p:spPr bwMode="auto">
          <a:xfrm>
            <a:off x="5562600" y="838200"/>
            <a:ext cx="0" cy="525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1" name="Rectangle 5">
            <a:extLst>
              <a:ext uri="{FF2B5EF4-FFF2-40B4-BE49-F238E27FC236}">
                <a16:creationId xmlns:a16="http://schemas.microsoft.com/office/drawing/2014/main" id="{7CD66095-C29A-DD4A-86ED-9729E0482E10}"/>
              </a:ext>
            </a:extLst>
          </p:cNvPr>
          <p:cNvSpPr>
            <a:spLocks noChangeArrowheads="1"/>
          </p:cNvSpPr>
          <p:nvPr/>
        </p:nvSpPr>
        <p:spPr bwMode="auto">
          <a:xfrm>
            <a:off x="152400" y="990600"/>
            <a:ext cx="16764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Background: </a:t>
            </a:r>
          </a:p>
        </p:txBody>
      </p:sp>
      <p:sp>
        <p:nvSpPr>
          <p:cNvPr id="39942" name="Line 6">
            <a:extLst>
              <a:ext uri="{FF2B5EF4-FFF2-40B4-BE49-F238E27FC236}">
                <a16:creationId xmlns:a16="http://schemas.microsoft.com/office/drawing/2014/main" id="{59EC26B0-51DB-E843-B918-94333061C733}"/>
              </a:ext>
            </a:extLst>
          </p:cNvPr>
          <p:cNvSpPr>
            <a:spLocks noChangeShapeType="1"/>
          </p:cNvSpPr>
          <p:nvPr/>
        </p:nvSpPr>
        <p:spPr bwMode="auto">
          <a:xfrm>
            <a:off x="152400" y="1447800"/>
            <a:ext cx="518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3" name="Line 8">
            <a:extLst>
              <a:ext uri="{FF2B5EF4-FFF2-40B4-BE49-F238E27FC236}">
                <a16:creationId xmlns:a16="http://schemas.microsoft.com/office/drawing/2014/main" id="{7BE6B1AD-6D1C-1C40-A038-9239B1CF3BF2}"/>
              </a:ext>
            </a:extLst>
          </p:cNvPr>
          <p:cNvSpPr>
            <a:spLocks noChangeShapeType="1"/>
          </p:cNvSpPr>
          <p:nvPr/>
        </p:nvSpPr>
        <p:spPr bwMode="auto">
          <a:xfrm>
            <a:off x="5791200" y="1447800"/>
            <a:ext cx="3124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4" name="Rectangle 9">
            <a:extLst>
              <a:ext uri="{FF2B5EF4-FFF2-40B4-BE49-F238E27FC236}">
                <a16:creationId xmlns:a16="http://schemas.microsoft.com/office/drawing/2014/main" id="{E62F37BB-7723-5C46-946F-679BB1DE736E}"/>
              </a:ext>
            </a:extLst>
          </p:cNvPr>
          <p:cNvSpPr>
            <a:spLocks noChangeArrowheads="1"/>
          </p:cNvSpPr>
          <p:nvPr/>
        </p:nvSpPr>
        <p:spPr bwMode="auto">
          <a:xfrm>
            <a:off x="152400" y="4025583"/>
            <a:ext cx="5105400" cy="23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buFontTx/>
              <a:buNone/>
            </a:pPr>
            <a:r>
              <a:rPr lang="en-GB" altLang="en-US" sz="1200"/>
              <a:t>A good deal of President Biden’s political career has been focused on the issues of foreign policy and security.</a:t>
            </a:r>
          </a:p>
          <a:p>
            <a:r>
              <a:rPr lang="en-US" altLang="en-US" sz="1200" b="0"/>
              <a:t> After becoming president, he moved quickly to restore relations with the United States’ closest allies in the wake of the Trump presidency.</a:t>
            </a:r>
          </a:p>
          <a:p>
            <a:pPr>
              <a:buNone/>
            </a:pPr>
            <a:endParaRPr lang="en-US" altLang="en-US" sz="1200" b="0"/>
          </a:p>
          <a:p>
            <a:pPr>
              <a:buFontTx/>
              <a:buNone/>
            </a:pPr>
            <a:r>
              <a:rPr lang="en-GB" altLang="en-US" sz="1200"/>
              <a:t>President Biden has also focused a good deal of his attention on bringing some of the internal divisions that have arisen in the United States.</a:t>
            </a:r>
          </a:p>
          <a:p>
            <a:r>
              <a:rPr lang="en-US" altLang="en-US" sz="1200" b="0"/>
              <a:t> This includes efforts to combat racism and sexism in the US and efforts to reduce the widening level of wealth inequality with the US.</a:t>
            </a:r>
          </a:p>
          <a:p>
            <a:pPr>
              <a:buNone/>
            </a:pPr>
            <a:endParaRPr lang="en-US" altLang="en-US" sz="1200" b="0"/>
          </a:p>
        </p:txBody>
      </p:sp>
      <p:sp>
        <p:nvSpPr>
          <p:cNvPr id="39945" name="Rectangle 10">
            <a:extLst>
              <a:ext uri="{FF2B5EF4-FFF2-40B4-BE49-F238E27FC236}">
                <a16:creationId xmlns:a16="http://schemas.microsoft.com/office/drawing/2014/main" id="{4D1C8D8A-44B7-4A45-ABDD-01EA6A7694F7}"/>
              </a:ext>
            </a:extLst>
          </p:cNvPr>
          <p:cNvSpPr>
            <a:spLocks noChangeArrowheads="1"/>
          </p:cNvSpPr>
          <p:nvPr/>
        </p:nvSpPr>
        <p:spPr bwMode="auto">
          <a:xfrm>
            <a:off x="152400" y="3589020"/>
            <a:ext cx="28194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Key Policies and Stances: </a:t>
            </a:r>
          </a:p>
        </p:txBody>
      </p:sp>
      <p:sp>
        <p:nvSpPr>
          <p:cNvPr id="39946" name="Line 11">
            <a:extLst>
              <a:ext uri="{FF2B5EF4-FFF2-40B4-BE49-F238E27FC236}">
                <a16:creationId xmlns:a16="http://schemas.microsoft.com/office/drawing/2014/main" id="{ACEF054A-A1C1-9648-BA6D-AAD3D8D2B7B7}"/>
              </a:ext>
            </a:extLst>
          </p:cNvPr>
          <p:cNvSpPr>
            <a:spLocks noChangeShapeType="1"/>
          </p:cNvSpPr>
          <p:nvPr/>
        </p:nvSpPr>
        <p:spPr bwMode="auto">
          <a:xfrm>
            <a:off x="152400" y="402082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 name="Picture 1">
            <a:extLst>
              <a:ext uri="{FF2B5EF4-FFF2-40B4-BE49-F238E27FC236}">
                <a16:creationId xmlns:a16="http://schemas.microsoft.com/office/drawing/2014/main" id="{5C693B41-858F-2D42-92FC-26BF84FAC27E}"/>
              </a:ext>
            </a:extLst>
          </p:cNvPr>
          <p:cNvPicPr>
            <a:picLocks noChangeAspect="1"/>
          </p:cNvPicPr>
          <p:nvPr/>
        </p:nvPicPr>
        <p:blipFill>
          <a:blip r:embed="rId3"/>
          <a:stretch>
            <a:fillRect/>
          </a:stretch>
        </p:blipFill>
        <p:spPr>
          <a:xfrm>
            <a:off x="5791200" y="1516381"/>
            <a:ext cx="3124200" cy="3124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6">
            <a:extLst>
              <a:ext uri="{FF2B5EF4-FFF2-40B4-BE49-F238E27FC236}">
                <a16:creationId xmlns:a16="http://schemas.microsoft.com/office/drawing/2014/main" id="{CA0EC47D-B7B5-A64E-9DC7-77CC0D7E031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A2F1030-2849-764B-A50B-D10E674116B1}" type="slidenum">
              <a:rPr lang="en-US" altLang="en-US" sz="1400" b="0" smtClean="0">
                <a:latin typeface="Times New Roman" panose="02020603050405020304" pitchFamily="18" charset="0"/>
              </a:rPr>
              <a:pPr>
                <a:spcBef>
                  <a:spcPct val="0"/>
                </a:spcBef>
                <a:buFontTx/>
                <a:buNone/>
              </a:pPr>
              <a:t>11</a:t>
            </a:fld>
            <a:endParaRPr lang="en-US" altLang="en-US" sz="1400" b="0">
              <a:latin typeface="Times New Roman" panose="02020603050405020304" pitchFamily="18" charset="0"/>
            </a:endParaRPr>
          </a:p>
        </p:txBody>
      </p:sp>
      <p:sp>
        <p:nvSpPr>
          <p:cNvPr id="41986" name="Rectangle 2">
            <a:extLst>
              <a:ext uri="{FF2B5EF4-FFF2-40B4-BE49-F238E27FC236}">
                <a16:creationId xmlns:a16="http://schemas.microsoft.com/office/drawing/2014/main" id="{1FE1C32D-9A1A-B645-BC6A-EB53C3A2F6F5}"/>
              </a:ext>
            </a:extLst>
          </p:cNvPr>
          <p:cNvSpPr>
            <a:spLocks noGrp="1" noChangeArrowheads="1"/>
          </p:cNvSpPr>
          <p:nvPr>
            <p:ph type="title"/>
          </p:nvPr>
        </p:nvSpPr>
        <p:spPr>
          <a:xfrm>
            <a:off x="0" y="228600"/>
            <a:ext cx="6629400" cy="609600"/>
          </a:xfrm>
        </p:spPr>
        <p:txBody>
          <a:bodyPr/>
          <a:lstStyle/>
          <a:p>
            <a:r>
              <a:rPr lang="en-US" altLang="en-US" sz="1800">
                <a:ea typeface="ＭＳ Ｐゴシック" panose="020B0600070205080204" pitchFamily="34" charset="-128"/>
              </a:rPr>
              <a:t>United States: Most Recent Elections</a:t>
            </a:r>
            <a:br>
              <a:rPr lang="en-US" altLang="en-US" sz="1800">
                <a:ea typeface="ＭＳ Ｐゴシック" panose="020B0600070205080204" pitchFamily="34" charset="-128"/>
              </a:rPr>
            </a:br>
            <a:r>
              <a:rPr lang="en-GB" altLang="en-US" sz="1800" b="0">
                <a:ea typeface="ＭＳ Ｐゴシック" panose="020B0600070205080204" pitchFamily="34" charset="-128"/>
              </a:rPr>
              <a:t>Presidential Elections – November 2020</a:t>
            </a:r>
            <a:endParaRPr lang="en-US" altLang="en-US" sz="1800" b="0">
              <a:ea typeface="ＭＳ Ｐゴシック" panose="020B0600070205080204" pitchFamily="34" charset="-128"/>
            </a:endParaRPr>
          </a:p>
        </p:txBody>
      </p:sp>
      <p:sp>
        <p:nvSpPr>
          <p:cNvPr id="41987" name="Rectangle 3">
            <a:extLst>
              <a:ext uri="{FF2B5EF4-FFF2-40B4-BE49-F238E27FC236}">
                <a16:creationId xmlns:a16="http://schemas.microsoft.com/office/drawing/2014/main" id="{D42DA00C-2A70-3F48-8D83-6725B3A614B1}"/>
              </a:ext>
            </a:extLst>
          </p:cNvPr>
          <p:cNvSpPr>
            <a:spLocks noGrp="1" noChangeArrowheads="1"/>
          </p:cNvSpPr>
          <p:nvPr>
            <p:ph type="body" sz="half" idx="1"/>
          </p:nvPr>
        </p:nvSpPr>
        <p:spPr>
          <a:xfrm>
            <a:off x="152400" y="1452563"/>
            <a:ext cx="4191001" cy="4948237"/>
          </a:xfrm>
        </p:spPr>
        <p:txBody>
          <a:bodyPr/>
          <a:lstStyle/>
          <a:p>
            <a:pPr marL="0" indent="0">
              <a:buFontTx/>
              <a:buNone/>
            </a:pPr>
            <a:r>
              <a:rPr lang="en-US" altLang="en-US" sz="1200">
                <a:ea typeface="ＭＳ Ｐゴシック" panose="020B0600070205080204" pitchFamily="34" charset="-128"/>
              </a:rPr>
              <a:t>Former Vice President Joe Biden won a relatively clear victory over incumbent President Donald Trump in 2020’s presidential election.</a:t>
            </a:r>
          </a:p>
          <a:p>
            <a:pPr marL="0" indent="0"/>
            <a:r>
              <a:rPr lang="en-US" altLang="en-US" sz="1200" b="0">
                <a:ea typeface="ＭＳ Ｐゴシック" panose="020B0600070205080204" pitchFamily="34" charset="-128"/>
              </a:rPr>
              <a:t> On election night, it appeared that President Trump could be about to win a surprising victory, but mail-in ballots overwhelmingly favored Mr. Biden.</a:t>
            </a:r>
          </a:p>
          <a:p>
            <a:pPr marL="0" indent="0"/>
            <a:r>
              <a:rPr lang="en-US" altLang="en-US" sz="1200" b="0">
                <a:ea typeface="ＭＳ Ｐゴシック" panose="020B0600070205080204" pitchFamily="34" charset="-128"/>
              </a:rPr>
              <a:t> In the end, Biden defeated President Trump by a margin of 306 to 232 in the Electoral College, and by more than six million votes nationally.</a:t>
            </a:r>
          </a:p>
          <a:p>
            <a:pPr marL="0" indent="0"/>
            <a:r>
              <a:rPr lang="en-US" altLang="en-US" sz="1200" b="0">
                <a:ea typeface="ＭＳ Ｐゴシック" panose="020B0600070205080204" pitchFamily="34" charset="-128"/>
              </a:rPr>
              <a:t> Biden won five states (Pennsylvania, Michigan, Georgia, Arizona and Wisconsin) that had been won by President Trump in 2016.</a:t>
            </a:r>
          </a:p>
          <a:p>
            <a:pPr marL="0" indent="0">
              <a:buFontTx/>
              <a:buNone/>
            </a:pPr>
            <a:endParaRPr lang="en-US" altLang="en-US" sz="1200" b="0">
              <a:ea typeface="ＭＳ Ｐゴシック" panose="020B0600070205080204" pitchFamily="34" charset="-128"/>
            </a:endParaRPr>
          </a:p>
          <a:p>
            <a:pPr marL="0" indent="0">
              <a:buFontTx/>
              <a:buNone/>
            </a:pPr>
            <a:r>
              <a:rPr lang="en-US" altLang="en-US" sz="1200">
                <a:ea typeface="ＭＳ Ｐゴシック" panose="020B0600070205080204" pitchFamily="34" charset="-128"/>
              </a:rPr>
              <a:t>In the weeks after the election, President Trump and most of his Republican allies refused to concede defeat, claiming widespread electoral fraud.</a:t>
            </a:r>
          </a:p>
          <a:p>
            <a:pPr marL="0" indent="0"/>
            <a:r>
              <a:rPr lang="en-US" altLang="en-US" sz="1200" b="0">
                <a:ea typeface="ＭＳ Ｐゴシック" panose="020B0600070205080204" pitchFamily="34" charset="-128"/>
              </a:rPr>
              <a:t> The Trump Administration launched a series of legal challenges in a number of states, but each of these challenges failed.</a:t>
            </a:r>
          </a:p>
          <a:p>
            <a:pPr marL="0" indent="0"/>
            <a:r>
              <a:rPr lang="en-US" altLang="en-US" sz="1200" b="0">
                <a:ea typeface="ＭＳ Ｐゴシック" panose="020B0600070205080204" pitchFamily="34" charset="-128"/>
              </a:rPr>
              <a:t> The president’s refusal to concede defeat was viewed by many as a challenge to the United States’ democratic norms.</a:t>
            </a:r>
          </a:p>
          <a:p>
            <a:pPr marL="0" indent="0">
              <a:buFontTx/>
              <a:buNone/>
            </a:pPr>
            <a:endParaRPr lang="en-US" altLang="en-US" sz="1200" b="0">
              <a:ea typeface="ＭＳ Ｐゴシック" panose="020B0600070205080204" pitchFamily="34" charset="-128"/>
            </a:endParaRPr>
          </a:p>
        </p:txBody>
      </p:sp>
      <p:sp>
        <p:nvSpPr>
          <p:cNvPr id="41988" name="Line 4">
            <a:extLst>
              <a:ext uri="{FF2B5EF4-FFF2-40B4-BE49-F238E27FC236}">
                <a16:creationId xmlns:a16="http://schemas.microsoft.com/office/drawing/2014/main" id="{2DEE820D-60FD-DB4C-A8B2-261201EF65AF}"/>
              </a:ext>
            </a:extLst>
          </p:cNvPr>
          <p:cNvSpPr>
            <a:spLocks noChangeShapeType="1"/>
          </p:cNvSpPr>
          <p:nvPr/>
        </p:nvSpPr>
        <p:spPr bwMode="auto">
          <a:xfrm>
            <a:off x="4572000" y="838200"/>
            <a:ext cx="0" cy="525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89" name="Rectangle 5">
            <a:extLst>
              <a:ext uri="{FF2B5EF4-FFF2-40B4-BE49-F238E27FC236}">
                <a16:creationId xmlns:a16="http://schemas.microsoft.com/office/drawing/2014/main" id="{E581903D-0355-EF46-9012-5F6EE5998374}"/>
              </a:ext>
            </a:extLst>
          </p:cNvPr>
          <p:cNvSpPr>
            <a:spLocks noChangeArrowheads="1"/>
          </p:cNvSpPr>
          <p:nvPr/>
        </p:nvSpPr>
        <p:spPr bwMode="auto">
          <a:xfrm>
            <a:off x="152400" y="990600"/>
            <a:ext cx="37338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Summary of the Last Elections: </a:t>
            </a:r>
          </a:p>
        </p:txBody>
      </p:sp>
      <p:sp>
        <p:nvSpPr>
          <p:cNvPr id="41990" name="Line 6">
            <a:extLst>
              <a:ext uri="{FF2B5EF4-FFF2-40B4-BE49-F238E27FC236}">
                <a16:creationId xmlns:a16="http://schemas.microsoft.com/office/drawing/2014/main" id="{0C5E0622-8EF0-3A4C-954B-6F521D432DF6}"/>
              </a:ext>
            </a:extLst>
          </p:cNvPr>
          <p:cNvSpPr>
            <a:spLocks noChangeShapeType="1"/>
          </p:cNvSpPr>
          <p:nvPr/>
        </p:nvSpPr>
        <p:spPr bwMode="auto">
          <a:xfrm>
            <a:off x="1524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1" name="Line 7">
            <a:extLst>
              <a:ext uri="{FF2B5EF4-FFF2-40B4-BE49-F238E27FC236}">
                <a16:creationId xmlns:a16="http://schemas.microsoft.com/office/drawing/2014/main" id="{C309B673-DF58-6D42-B2B4-79E87FFDCC7B}"/>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2" name="Rectangle 8">
            <a:extLst>
              <a:ext uri="{FF2B5EF4-FFF2-40B4-BE49-F238E27FC236}">
                <a16:creationId xmlns:a16="http://schemas.microsoft.com/office/drawing/2014/main" id="{35DE433D-736E-9248-8992-BC97683683D3}"/>
              </a:ext>
            </a:extLst>
          </p:cNvPr>
          <p:cNvSpPr>
            <a:spLocks noChangeArrowheads="1"/>
          </p:cNvSpPr>
          <p:nvPr/>
        </p:nvSpPr>
        <p:spPr bwMode="auto">
          <a:xfrm>
            <a:off x="4800600" y="973138"/>
            <a:ext cx="3200400" cy="339725"/>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Results by State and County: </a:t>
            </a:r>
          </a:p>
        </p:txBody>
      </p:sp>
      <p:sp>
        <p:nvSpPr>
          <p:cNvPr id="41993" name="Line 15">
            <a:extLst>
              <a:ext uri="{FF2B5EF4-FFF2-40B4-BE49-F238E27FC236}">
                <a16:creationId xmlns:a16="http://schemas.microsoft.com/office/drawing/2014/main" id="{928FE24B-3B1B-5048-8BB2-775E5AC6EA8D}"/>
              </a:ext>
            </a:extLst>
          </p:cNvPr>
          <p:cNvSpPr>
            <a:spLocks noChangeShapeType="1"/>
          </p:cNvSpPr>
          <p:nvPr/>
        </p:nvSpPr>
        <p:spPr bwMode="auto">
          <a:xfrm>
            <a:off x="4572000" y="3886200"/>
            <a:ext cx="426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5" name="Rectangle 14">
            <a:extLst>
              <a:ext uri="{FF2B5EF4-FFF2-40B4-BE49-F238E27FC236}">
                <a16:creationId xmlns:a16="http://schemas.microsoft.com/office/drawing/2014/main" id="{511501C2-B22C-004B-A643-A8978E0A785E}"/>
              </a:ext>
            </a:extLst>
          </p:cNvPr>
          <p:cNvSpPr>
            <a:spLocks noChangeArrowheads="1"/>
          </p:cNvSpPr>
          <p:nvPr/>
        </p:nvSpPr>
        <p:spPr bwMode="auto">
          <a:xfrm>
            <a:off x="8153400" y="3733800"/>
            <a:ext cx="990600" cy="304800"/>
          </a:xfrm>
          <a:prstGeom prst="rect">
            <a:avLst/>
          </a:prstGeom>
          <a:solidFill>
            <a:srgbClr val="333333"/>
          </a:solidFill>
          <a:ln w="9525">
            <a:solidFill>
              <a:schemeClr val="tx1"/>
            </a:solidFill>
            <a:miter lim="800000"/>
            <a:headEnd/>
            <a:tailEnd/>
          </a:ln>
        </p:spPr>
        <p:txBody>
          <a:bodyPr wrap="none"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000" b="0">
                <a:solidFill>
                  <a:schemeClr val="bg1"/>
                </a:solidFill>
              </a:rPr>
              <a:t>Red – Trump</a:t>
            </a:r>
          </a:p>
          <a:p>
            <a:pPr>
              <a:spcBef>
                <a:spcPct val="0"/>
              </a:spcBef>
              <a:buFontTx/>
              <a:buNone/>
            </a:pPr>
            <a:r>
              <a:rPr lang="en-US" altLang="en-US" sz="1000" b="0">
                <a:solidFill>
                  <a:schemeClr val="bg1"/>
                </a:solidFill>
              </a:rPr>
              <a:t>Blue - Biden</a:t>
            </a:r>
          </a:p>
        </p:txBody>
      </p:sp>
      <p:pic>
        <p:nvPicPr>
          <p:cNvPr id="2" name="Picture 1">
            <a:extLst>
              <a:ext uri="{FF2B5EF4-FFF2-40B4-BE49-F238E27FC236}">
                <a16:creationId xmlns:a16="http://schemas.microsoft.com/office/drawing/2014/main" id="{37B46A5D-61B7-EC47-855C-3AA7D6649F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64101" y="1466851"/>
            <a:ext cx="4063998" cy="2362199"/>
          </a:xfrm>
          <a:prstGeom prst="rect">
            <a:avLst/>
          </a:prstGeom>
        </p:spPr>
      </p:pic>
      <p:pic>
        <p:nvPicPr>
          <p:cNvPr id="3" name="Picture 2">
            <a:extLst>
              <a:ext uri="{FF2B5EF4-FFF2-40B4-BE49-F238E27FC236}">
                <a16:creationId xmlns:a16="http://schemas.microsoft.com/office/drawing/2014/main" id="{69066AD3-274B-714A-91B0-9AA19577657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57750" y="3920491"/>
            <a:ext cx="3886200" cy="246530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6">
            <a:extLst>
              <a:ext uri="{FF2B5EF4-FFF2-40B4-BE49-F238E27FC236}">
                <a16:creationId xmlns:a16="http://schemas.microsoft.com/office/drawing/2014/main" id="{579EBA83-F267-B44E-9633-287E9EC8166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8928E1A-63A2-8644-9AB4-52F133FE8050}" type="slidenum">
              <a:rPr lang="en-US" altLang="en-US" sz="1400" b="0" smtClean="0">
                <a:latin typeface="Times New Roman" panose="02020603050405020304" pitchFamily="18" charset="0"/>
              </a:rPr>
              <a:pPr>
                <a:spcBef>
                  <a:spcPct val="0"/>
                </a:spcBef>
                <a:buFontTx/>
                <a:buNone/>
              </a:pPr>
              <a:t>12</a:t>
            </a:fld>
            <a:endParaRPr lang="en-US" altLang="en-US" sz="1400" b="0">
              <a:latin typeface="Times New Roman" panose="02020603050405020304" pitchFamily="18" charset="0"/>
            </a:endParaRPr>
          </a:p>
        </p:txBody>
      </p:sp>
      <p:sp>
        <p:nvSpPr>
          <p:cNvPr id="44034" name="Rectangle 2">
            <a:extLst>
              <a:ext uri="{FF2B5EF4-FFF2-40B4-BE49-F238E27FC236}">
                <a16:creationId xmlns:a16="http://schemas.microsoft.com/office/drawing/2014/main" id="{83E94615-68CD-6A43-B873-7DBA0B271719}"/>
              </a:ext>
            </a:extLst>
          </p:cNvPr>
          <p:cNvSpPr>
            <a:spLocks noGrp="1" noChangeArrowheads="1"/>
          </p:cNvSpPr>
          <p:nvPr>
            <p:ph type="title"/>
          </p:nvPr>
        </p:nvSpPr>
        <p:spPr>
          <a:xfrm>
            <a:off x="0" y="228600"/>
            <a:ext cx="6629400" cy="609600"/>
          </a:xfrm>
        </p:spPr>
        <p:txBody>
          <a:bodyPr/>
          <a:lstStyle/>
          <a:p>
            <a:r>
              <a:rPr lang="en-US" altLang="en-US" sz="1800">
                <a:ea typeface="ＭＳ Ｐゴシック" panose="020B0600070205080204" pitchFamily="34" charset="-128"/>
              </a:rPr>
              <a:t>United States: Most Recent Elections</a:t>
            </a:r>
            <a:br>
              <a:rPr lang="en-US" altLang="en-US" sz="1800">
                <a:ea typeface="ＭＳ Ｐゴシック" panose="020B0600070205080204" pitchFamily="34" charset="-128"/>
              </a:rPr>
            </a:br>
            <a:r>
              <a:rPr lang="en-GB" altLang="en-US" sz="1800" b="0">
                <a:ea typeface="ＭＳ Ｐゴシック" panose="020B0600070205080204" pitchFamily="34" charset="-128"/>
              </a:rPr>
              <a:t>Congressional Elections – November 2020</a:t>
            </a:r>
            <a:endParaRPr lang="en-US" altLang="en-US" sz="1800" b="0">
              <a:ea typeface="ＭＳ Ｐゴシック" panose="020B0600070205080204" pitchFamily="34" charset="-128"/>
            </a:endParaRPr>
          </a:p>
        </p:txBody>
      </p:sp>
      <p:sp>
        <p:nvSpPr>
          <p:cNvPr id="44035" name="Rectangle 3">
            <a:extLst>
              <a:ext uri="{FF2B5EF4-FFF2-40B4-BE49-F238E27FC236}">
                <a16:creationId xmlns:a16="http://schemas.microsoft.com/office/drawing/2014/main" id="{E9BEB5C6-FDDA-6644-AD5A-E5B51860B0A2}"/>
              </a:ext>
            </a:extLst>
          </p:cNvPr>
          <p:cNvSpPr>
            <a:spLocks noGrp="1" noChangeArrowheads="1"/>
          </p:cNvSpPr>
          <p:nvPr>
            <p:ph type="body" sz="half" idx="1"/>
          </p:nvPr>
        </p:nvSpPr>
        <p:spPr>
          <a:xfrm>
            <a:off x="152401" y="1452563"/>
            <a:ext cx="4165600" cy="4948237"/>
          </a:xfrm>
        </p:spPr>
        <p:txBody>
          <a:bodyPr/>
          <a:lstStyle/>
          <a:p>
            <a:pPr marL="0" indent="0">
              <a:buFontTx/>
              <a:buNone/>
            </a:pPr>
            <a:r>
              <a:rPr lang="en-US" altLang="en-US" sz="1200">
                <a:ea typeface="ＭＳ Ｐゴシック" panose="020B0600070205080204" pitchFamily="34" charset="-128"/>
              </a:rPr>
              <a:t>November 2020’s mid-term elections in the United States were expected to produce some major Democratic gains in the Congress.</a:t>
            </a:r>
          </a:p>
          <a:p>
            <a:pPr marL="0" indent="0"/>
            <a:r>
              <a:rPr lang="en-US" altLang="en-US" sz="1200" b="0">
                <a:ea typeface="ＭＳ Ｐゴシック" panose="020B0600070205080204" pitchFamily="34" charset="-128"/>
              </a:rPr>
              <a:t> However, the Republicans did significantly better than had been expected and had been predicted by most pre-election polls.</a:t>
            </a:r>
          </a:p>
          <a:p>
            <a:pPr marL="0" indent="0"/>
            <a:r>
              <a:rPr lang="en-US" altLang="en-US" sz="1200" b="0">
                <a:ea typeface="ＭＳ Ｐゴシック" panose="020B0600070205080204" pitchFamily="34" charset="-128"/>
              </a:rPr>
              <a:t> In the Senate, the Democrats had been given a strong chance to win control of that body, but their hopes were left hanging by a thread in two run-off elections in Georgia.</a:t>
            </a:r>
          </a:p>
          <a:p>
            <a:pPr marL="0" indent="0"/>
            <a:r>
              <a:rPr lang="en-US" altLang="en-US" sz="1200" b="0">
                <a:ea typeface="ＭＳ Ｐゴシック" panose="020B0600070205080204" pitchFamily="34" charset="-128"/>
              </a:rPr>
              <a:t> In the House of Representatives, Republican candidates scored a number of victories, thus reducing the Democrats majority in that body.</a:t>
            </a:r>
          </a:p>
          <a:p>
            <a:pPr marL="0" indent="0"/>
            <a:endParaRPr lang="en-US" altLang="en-US" sz="1200" b="0">
              <a:ea typeface="ＭＳ Ｐゴシック" panose="020B0600070205080204" pitchFamily="34" charset="-128"/>
            </a:endParaRPr>
          </a:p>
          <a:p>
            <a:pPr marL="0" indent="0">
              <a:buFontTx/>
              <a:buNone/>
            </a:pPr>
            <a:r>
              <a:rPr lang="en-US" altLang="en-US" sz="1200">
                <a:ea typeface="ＭＳ Ｐゴシック" panose="020B0600070205080204" pitchFamily="34" charset="-128"/>
              </a:rPr>
              <a:t>Republican voters came out in larger numbers than had been expected, with Republican turn out boosted by higher-than-forecast levels of support for President Trump.</a:t>
            </a:r>
          </a:p>
          <a:p>
            <a:pPr marL="0" indent="0"/>
            <a:r>
              <a:rPr lang="en-US" altLang="en-US" sz="1200" b="0">
                <a:ea typeface="ＭＳ Ｐゴシック" panose="020B0600070205080204" pitchFamily="34" charset="-128"/>
              </a:rPr>
              <a:t> Despite this, the Democrats still managed to score a few impressive victories and will look to 2022’s mid-term elections as their chance to make more gains in the Senate.</a:t>
            </a:r>
          </a:p>
          <a:p>
            <a:pPr marL="0" indent="0">
              <a:buNone/>
            </a:pPr>
            <a:endParaRPr lang="en-US" altLang="en-US" sz="1200" b="0">
              <a:ea typeface="ＭＳ Ｐゴシック" panose="020B0600070205080204" pitchFamily="34" charset="-128"/>
            </a:endParaRPr>
          </a:p>
          <a:p>
            <a:pPr marL="0" indent="0"/>
            <a:endParaRPr lang="en-US" altLang="en-US" sz="1200" b="0">
              <a:ea typeface="ＭＳ Ｐゴシック" panose="020B0600070205080204" pitchFamily="34" charset="-128"/>
            </a:endParaRPr>
          </a:p>
          <a:p>
            <a:pPr marL="0" indent="0">
              <a:buFontTx/>
              <a:buNone/>
            </a:pPr>
            <a:endParaRPr lang="en-US" altLang="en-US" sz="1200" b="0">
              <a:ea typeface="ＭＳ Ｐゴシック" panose="020B0600070205080204" pitchFamily="34" charset="-128"/>
            </a:endParaRPr>
          </a:p>
          <a:p>
            <a:pPr marL="0" indent="0">
              <a:buFontTx/>
              <a:buNone/>
            </a:pPr>
            <a:endParaRPr lang="en-US" altLang="en-US" sz="1200" b="0">
              <a:ea typeface="ＭＳ Ｐゴシック" panose="020B0600070205080204" pitchFamily="34" charset="-128"/>
            </a:endParaRPr>
          </a:p>
        </p:txBody>
      </p:sp>
      <p:sp>
        <p:nvSpPr>
          <p:cNvPr id="44036" name="Line 4">
            <a:extLst>
              <a:ext uri="{FF2B5EF4-FFF2-40B4-BE49-F238E27FC236}">
                <a16:creationId xmlns:a16="http://schemas.microsoft.com/office/drawing/2014/main" id="{99BE0F47-664C-8343-B19D-3FD44999E6A4}"/>
              </a:ext>
            </a:extLst>
          </p:cNvPr>
          <p:cNvSpPr>
            <a:spLocks noChangeShapeType="1"/>
          </p:cNvSpPr>
          <p:nvPr/>
        </p:nvSpPr>
        <p:spPr bwMode="auto">
          <a:xfrm>
            <a:off x="4572000" y="838200"/>
            <a:ext cx="0" cy="525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37" name="Rectangle 5">
            <a:extLst>
              <a:ext uri="{FF2B5EF4-FFF2-40B4-BE49-F238E27FC236}">
                <a16:creationId xmlns:a16="http://schemas.microsoft.com/office/drawing/2014/main" id="{02FFA048-2476-9D48-86D2-54BEA38BEE4D}"/>
              </a:ext>
            </a:extLst>
          </p:cNvPr>
          <p:cNvSpPr>
            <a:spLocks noChangeArrowheads="1"/>
          </p:cNvSpPr>
          <p:nvPr/>
        </p:nvSpPr>
        <p:spPr bwMode="auto">
          <a:xfrm>
            <a:off x="152400" y="990600"/>
            <a:ext cx="37338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Summary of the Last Elections: </a:t>
            </a:r>
          </a:p>
        </p:txBody>
      </p:sp>
      <p:sp>
        <p:nvSpPr>
          <p:cNvPr id="44038" name="Line 6">
            <a:extLst>
              <a:ext uri="{FF2B5EF4-FFF2-40B4-BE49-F238E27FC236}">
                <a16:creationId xmlns:a16="http://schemas.microsoft.com/office/drawing/2014/main" id="{A9258B4B-DA3C-FC49-97FB-AA244E9ADF7B}"/>
              </a:ext>
            </a:extLst>
          </p:cNvPr>
          <p:cNvSpPr>
            <a:spLocks noChangeShapeType="1"/>
          </p:cNvSpPr>
          <p:nvPr/>
        </p:nvSpPr>
        <p:spPr bwMode="auto">
          <a:xfrm>
            <a:off x="1524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39" name="Line 7">
            <a:extLst>
              <a:ext uri="{FF2B5EF4-FFF2-40B4-BE49-F238E27FC236}">
                <a16:creationId xmlns:a16="http://schemas.microsoft.com/office/drawing/2014/main" id="{6984ADD6-3A5F-CD49-AF41-420627F2EA3C}"/>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40" name="Rectangle 8">
            <a:extLst>
              <a:ext uri="{FF2B5EF4-FFF2-40B4-BE49-F238E27FC236}">
                <a16:creationId xmlns:a16="http://schemas.microsoft.com/office/drawing/2014/main" id="{BB589F75-D155-5F42-AC9C-0F8ACC2683E8}"/>
              </a:ext>
            </a:extLst>
          </p:cNvPr>
          <p:cNvSpPr>
            <a:spLocks noChangeArrowheads="1"/>
          </p:cNvSpPr>
          <p:nvPr/>
        </p:nvSpPr>
        <p:spPr bwMode="auto">
          <a:xfrm>
            <a:off x="4800600" y="990600"/>
            <a:ext cx="28194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Control of the Congress: </a:t>
            </a:r>
          </a:p>
        </p:txBody>
      </p:sp>
      <p:graphicFrame>
        <p:nvGraphicFramePr>
          <p:cNvPr id="2" name="Object 9">
            <a:extLst>
              <a:ext uri="{FF2B5EF4-FFF2-40B4-BE49-F238E27FC236}">
                <a16:creationId xmlns:a16="http://schemas.microsoft.com/office/drawing/2014/main" id="{B22C79E9-3297-4249-8673-92B8901DACC1}"/>
              </a:ext>
            </a:extLst>
          </p:cNvPr>
          <p:cNvGraphicFramePr>
            <a:graphicFrameLocks noChangeAspect="1"/>
          </p:cNvGraphicFramePr>
          <p:nvPr>
            <p:extLst>
              <p:ext uri="{D42A27DB-BD31-4B8C-83A1-F6EECF244321}">
                <p14:modId xmlns:p14="http://schemas.microsoft.com/office/powerpoint/2010/main" val="980920867"/>
              </p:ext>
            </p:extLst>
          </p:nvPr>
        </p:nvGraphicFramePr>
        <p:xfrm>
          <a:off x="4775200" y="1422400"/>
          <a:ext cx="4089400" cy="26939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Object 12">
            <a:extLst>
              <a:ext uri="{FF2B5EF4-FFF2-40B4-BE49-F238E27FC236}">
                <a16:creationId xmlns:a16="http://schemas.microsoft.com/office/drawing/2014/main" id="{E5BEDBAC-2703-B341-BD61-EC9F1F3E0858}"/>
              </a:ext>
            </a:extLst>
          </p:cNvPr>
          <p:cNvGraphicFramePr>
            <a:graphicFrameLocks noChangeAspect="1"/>
          </p:cNvGraphicFramePr>
          <p:nvPr>
            <p:extLst>
              <p:ext uri="{D42A27DB-BD31-4B8C-83A1-F6EECF244321}">
                <p14:modId xmlns:p14="http://schemas.microsoft.com/office/powerpoint/2010/main" val="3774540382"/>
              </p:ext>
            </p:extLst>
          </p:nvPr>
        </p:nvGraphicFramePr>
        <p:xfrm>
          <a:off x="4775200" y="3937000"/>
          <a:ext cx="4089400" cy="2693988"/>
        </p:xfrm>
        <a:graphic>
          <a:graphicData uri="http://schemas.openxmlformats.org/drawingml/2006/chart">
            <c:chart xmlns:c="http://schemas.openxmlformats.org/drawingml/2006/chart" xmlns:r="http://schemas.openxmlformats.org/officeDocument/2006/relationships" r:id="rId4"/>
          </a:graphicData>
        </a:graphic>
      </p:graphicFrame>
      <p:sp>
        <p:nvSpPr>
          <p:cNvPr id="44043" name="Line 13">
            <a:extLst>
              <a:ext uri="{FF2B5EF4-FFF2-40B4-BE49-F238E27FC236}">
                <a16:creationId xmlns:a16="http://schemas.microsoft.com/office/drawing/2014/main" id="{EA67D01A-4757-BA41-A32E-A433B4E95653}"/>
              </a:ext>
            </a:extLst>
          </p:cNvPr>
          <p:cNvSpPr>
            <a:spLocks noChangeShapeType="1"/>
          </p:cNvSpPr>
          <p:nvPr/>
        </p:nvSpPr>
        <p:spPr bwMode="auto">
          <a:xfrm>
            <a:off x="4724400" y="3962400"/>
            <a:ext cx="4191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Rectangle 12">
            <a:extLst>
              <a:ext uri="{FF2B5EF4-FFF2-40B4-BE49-F238E27FC236}">
                <a16:creationId xmlns:a16="http://schemas.microsoft.com/office/drawing/2014/main" id="{D3C47605-CF71-944F-B89A-8C25A78AD636}"/>
              </a:ext>
            </a:extLst>
          </p:cNvPr>
          <p:cNvSpPr/>
          <p:nvPr/>
        </p:nvSpPr>
        <p:spPr bwMode="auto">
          <a:xfrm>
            <a:off x="5257800" y="1828800"/>
            <a:ext cx="1524000" cy="40005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nchor="ctr">
            <a:spAutoFit/>
          </a:bodyPr>
          <a:lstStyle/>
          <a:p>
            <a:pPr>
              <a:defRPr/>
            </a:pPr>
            <a:r>
              <a:rPr lang="en-US" sz="1000">
                <a:latin typeface="+mn-lt"/>
                <a:ea typeface="+mn-ea"/>
              </a:rPr>
              <a:t>Source: US Federal Election Commission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6">
            <a:extLst>
              <a:ext uri="{FF2B5EF4-FFF2-40B4-BE49-F238E27FC236}">
                <a16:creationId xmlns:a16="http://schemas.microsoft.com/office/drawing/2014/main" id="{0A1F2881-C323-0C4D-8547-236226C3D3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B30A2A8-7C8C-4046-A490-2EDBD794552F}" type="slidenum">
              <a:rPr lang="en-US" altLang="en-US" sz="1400" b="0" smtClean="0">
                <a:latin typeface="Times New Roman" panose="02020603050405020304" pitchFamily="18" charset="0"/>
              </a:rPr>
              <a:pPr>
                <a:spcBef>
                  <a:spcPct val="0"/>
                </a:spcBef>
                <a:buFontTx/>
                <a:buNone/>
              </a:pPr>
              <a:t>13</a:t>
            </a:fld>
            <a:endParaRPr lang="en-US" altLang="en-US" sz="1400" b="0">
              <a:latin typeface="Times New Roman" panose="02020603050405020304" pitchFamily="18" charset="0"/>
            </a:endParaRPr>
          </a:p>
        </p:txBody>
      </p:sp>
      <p:sp>
        <p:nvSpPr>
          <p:cNvPr id="48130" name="Rectangle 2">
            <a:extLst>
              <a:ext uri="{FF2B5EF4-FFF2-40B4-BE49-F238E27FC236}">
                <a16:creationId xmlns:a16="http://schemas.microsoft.com/office/drawing/2014/main" id="{F134B02B-3585-8748-8014-641F177DAA0D}"/>
              </a:ext>
            </a:extLst>
          </p:cNvPr>
          <p:cNvSpPr>
            <a:spLocks noGrp="1" noChangeArrowheads="1"/>
          </p:cNvSpPr>
          <p:nvPr>
            <p:ph type="title"/>
          </p:nvPr>
        </p:nvSpPr>
        <p:spPr>
          <a:xfrm>
            <a:off x="0" y="228600"/>
            <a:ext cx="6629400" cy="609600"/>
          </a:xfrm>
        </p:spPr>
        <p:txBody>
          <a:bodyPr/>
          <a:lstStyle/>
          <a:p>
            <a:r>
              <a:rPr lang="en-US" altLang="en-US" sz="1800">
                <a:ea typeface="ＭＳ Ｐゴシック" panose="020B0600070205080204" pitchFamily="34" charset="-128"/>
              </a:rPr>
              <a:t>United States</a:t>
            </a:r>
            <a:r>
              <a:rPr lang="ja-JP" altLang="en-US" sz="1800">
                <a:ea typeface="ＭＳ Ｐゴシック" panose="020B0600070205080204" pitchFamily="34" charset="-128"/>
              </a:rPr>
              <a:t>’</a:t>
            </a:r>
            <a:r>
              <a:rPr lang="en-US" altLang="ja-JP" sz="1800">
                <a:ea typeface="ＭＳ Ｐゴシック" panose="020B0600070205080204" pitchFamily="34" charset="-128"/>
              </a:rPr>
              <a:t> Leading Political Forces:</a:t>
            </a:r>
            <a:br>
              <a:rPr lang="en-US" altLang="ja-JP" sz="1800">
                <a:ea typeface="ＭＳ Ｐゴシック" panose="020B0600070205080204" pitchFamily="34" charset="-128"/>
              </a:rPr>
            </a:br>
            <a:r>
              <a:rPr lang="en-US" altLang="ja-JP" sz="1800" b="0">
                <a:ea typeface="ＭＳ Ｐゴシック" panose="020B0600070205080204" pitchFamily="34" charset="-128"/>
              </a:rPr>
              <a:t>Democratic Party</a:t>
            </a:r>
            <a:endParaRPr lang="en-US" altLang="en-US" sz="1800" b="0">
              <a:ea typeface="ＭＳ Ｐゴシック" panose="020B0600070205080204" pitchFamily="34" charset="-128"/>
            </a:endParaRPr>
          </a:p>
        </p:txBody>
      </p:sp>
      <p:sp>
        <p:nvSpPr>
          <p:cNvPr id="48131" name="Line 3">
            <a:extLst>
              <a:ext uri="{FF2B5EF4-FFF2-40B4-BE49-F238E27FC236}">
                <a16:creationId xmlns:a16="http://schemas.microsoft.com/office/drawing/2014/main" id="{392B0529-A010-0440-83CE-2E972BE1E29E}"/>
              </a:ext>
            </a:extLst>
          </p:cNvPr>
          <p:cNvSpPr>
            <a:spLocks noChangeShapeType="1"/>
          </p:cNvSpPr>
          <p:nvPr/>
        </p:nvSpPr>
        <p:spPr bwMode="auto">
          <a:xfrm>
            <a:off x="4572000" y="838200"/>
            <a:ext cx="0" cy="525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2" name="Line 4">
            <a:extLst>
              <a:ext uri="{FF2B5EF4-FFF2-40B4-BE49-F238E27FC236}">
                <a16:creationId xmlns:a16="http://schemas.microsoft.com/office/drawing/2014/main" id="{E5377861-E556-6544-9BA3-2722C35D3186}"/>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3" name="Rectangle 5">
            <a:extLst>
              <a:ext uri="{FF2B5EF4-FFF2-40B4-BE49-F238E27FC236}">
                <a16:creationId xmlns:a16="http://schemas.microsoft.com/office/drawing/2014/main" id="{1B077EFB-C79A-D547-A77B-1E95296831A5}"/>
              </a:ext>
            </a:extLst>
          </p:cNvPr>
          <p:cNvSpPr>
            <a:spLocks noGrp="1" noChangeArrowheads="1"/>
          </p:cNvSpPr>
          <p:nvPr>
            <p:ph type="body" sz="half" idx="1"/>
          </p:nvPr>
        </p:nvSpPr>
        <p:spPr>
          <a:xfrm>
            <a:off x="152400" y="1452563"/>
            <a:ext cx="4191000" cy="1639887"/>
          </a:xfrm>
          <a:noFill/>
        </p:spPr>
        <p:txBody>
          <a:bodyPr/>
          <a:lstStyle/>
          <a:p>
            <a:pPr marL="0" indent="0">
              <a:buFontTx/>
              <a:buNone/>
            </a:pPr>
            <a:r>
              <a:rPr lang="en-GB" altLang="en-US" sz="1200">
                <a:ea typeface="ＭＳ Ｐゴシック" panose="020B0600070205080204" pitchFamily="34" charset="-128"/>
              </a:rPr>
              <a:t>Dating from Thomas Jefferson in the late 18</a:t>
            </a:r>
            <a:r>
              <a:rPr lang="en-GB" altLang="en-US" sz="1200" baseline="30000">
                <a:ea typeface="ＭＳ Ｐゴシック" panose="020B0600070205080204" pitchFamily="34" charset="-128"/>
              </a:rPr>
              <a:t>th</a:t>
            </a:r>
            <a:r>
              <a:rPr lang="en-GB" altLang="en-US" sz="1200">
                <a:ea typeface="ＭＳ Ｐゴシック" panose="020B0600070205080204" pitchFamily="34" charset="-128"/>
              </a:rPr>
              <a:t> century, the Democratic Party moved to the political and economic left in the 20</a:t>
            </a:r>
            <a:r>
              <a:rPr lang="en-GB" altLang="en-US" sz="1200" baseline="30000">
                <a:ea typeface="ＭＳ Ｐゴシック" panose="020B0600070205080204" pitchFamily="34" charset="-128"/>
              </a:rPr>
              <a:t>th</a:t>
            </a:r>
            <a:r>
              <a:rPr lang="en-GB" altLang="en-US" sz="1200">
                <a:ea typeface="ＭＳ Ｐゴシック" panose="020B0600070205080204" pitchFamily="34" charset="-128"/>
              </a:rPr>
              <a:t> century.</a:t>
            </a:r>
          </a:p>
          <a:p>
            <a:pPr marL="0" indent="0"/>
            <a:r>
              <a:rPr lang="en-GB" altLang="en-US" sz="1200" b="0">
                <a:ea typeface="ＭＳ Ｐゴシック" panose="020B0600070205080204" pitchFamily="34" charset="-128"/>
              </a:rPr>
              <a:t> Today, the party encompasses a number of left and center elements.</a:t>
            </a:r>
          </a:p>
          <a:p>
            <a:pPr marL="0" indent="0"/>
            <a:r>
              <a:rPr lang="en-GB" altLang="en-US" sz="1200" b="0">
                <a:ea typeface="ＭＳ Ｐゴシック" panose="020B0600070205080204" pitchFamily="34" charset="-128"/>
              </a:rPr>
              <a:t> The Democrats trail the Republicans among white and male voters, but hold a sizeable lead among minority and female voters.</a:t>
            </a:r>
            <a:endParaRPr lang="en-GB" altLang="en-US" sz="1200">
              <a:ea typeface="ＭＳ Ｐゴシック" panose="020B0600070205080204" pitchFamily="34" charset="-128"/>
            </a:endParaRPr>
          </a:p>
          <a:p>
            <a:pPr marL="0" indent="0">
              <a:buFontTx/>
              <a:buNone/>
            </a:pPr>
            <a:endParaRPr lang="en-GB" altLang="en-US" sz="1400" b="0">
              <a:ea typeface="ＭＳ Ｐゴシック" panose="020B0600070205080204" pitchFamily="34" charset="-128"/>
            </a:endParaRPr>
          </a:p>
          <a:p>
            <a:pPr marL="0" indent="0">
              <a:buFontTx/>
              <a:buNone/>
            </a:pPr>
            <a:endParaRPr lang="en-US" altLang="en-US" sz="1400">
              <a:ea typeface="ＭＳ Ｐゴシック" panose="020B0600070205080204" pitchFamily="34" charset="-128"/>
            </a:endParaRPr>
          </a:p>
        </p:txBody>
      </p:sp>
      <p:sp>
        <p:nvSpPr>
          <p:cNvPr id="48134" name="Rectangle 6">
            <a:extLst>
              <a:ext uri="{FF2B5EF4-FFF2-40B4-BE49-F238E27FC236}">
                <a16:creationId xmlns:a16="http://schemas.microsoft.com/office/drawing/2014/main" id="{A2624EDB-81BA-9B4C-979E-A7E09E4F5853}"/>
              </a:ext>
            </a:extLst>
          </p:cNvPr>
          <p:cNvSpPr>
            <a:spLocks noChangeArrowheads="1"/>
          </p:cNvSpPr>
          <p:nvPr/>
        </p:nvSpPr>
        <p:spPr bwMode="auto">
          <a:xfrm>
            <a:off x="152400" y="990600"/>
            <a:ext cx="16002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History: </a:t>
            </a:r>
          </a:p>
        </p:txBody>
      </p:sp>
      <p:sp>
        <p:nvSpPr>
          <p:cNvPr id="48135" name="Line 7">
            <a:extLst>
              <a:ext uri="{FF2B5EF4-FFF2-40B4-BE49-F238E27FC236}">
                <a16:creationId xmlns:a16="http://schemas.microsoft.com/office/drawing/2014/main" id="{A5E99E5E-E307-A14D-B4B9-3275A94BA829}"/>
              </a:ext>
            </a:extLst>
          </p:cNvPr>
          <p:cNvSpPr>
            <a:spLocks noChangeShapeType="1"/>
          </p:cNvSpPr>
          <p:nvPr/>
        </p:nvSpPr>
        <p:spPr bwMode="auto">
          <a:xfrm>
            <a:off x="152400" y="1447800"/>
            <a:ext cx="3581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 name="Rectangle 8">
            <a:extLst>
              <a:ext uri="{FF2B5EF4-FFF2-40B4-BE49-F238E27FC236}">
                <a16:creationId xmlns:a16="http://schemas.microsoft.com/office/drawing/2014/main" id="{E03F9CDD-03EE-454C-BF26-BD99B1D4DBDD}"/>
              </a:ext>
            </a:extLst>
          </p:cNvPr>
          <p:cNvSpPr>
            <a:spLocks noChangeArrowheads="1"/>
          </p:cNvSpPr>
          <p:nvPr/>
        </p:nvSpPr>
        <p:spPr bwMode="auto">
          <a:xfrm>
            <a:off x="152400" y="3675063"/>
            <a:ext cx="4191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r>
              <a:rPr lang="en-US" altLang="en-US" sz="1200" b="0"/>
              <a:t> </a:t>
            </a:r>
            <a:r>
              <a:rPr lang="en-GB" altLang="en-US" sz="1200" b="0"/>
              <a:t>The Democrats are generally in </a:t>
            </a:r>
            <a:r>
              <a:rPr lang="en-GB" altLang="en-US" sz="1200" b="0" err="1"/>
              <a:t>favor</a:t>
            </a:r>
            <a:r>
              <a:rPr lang="en-GB" altLang="en-US" sz="1200" b="0"/>
              <a:t> of greater government intervention in the economy.</a:t>
            </a:r>
          </a:p>
          <a:p>
            <a:endParaRPr lang="en-GB" altLang="en-US" sz="1200" b="0"/>
          </a:p>
          <a:p>
            <a:r>
              <a:rPr lang="en-GB" altLang="en-US" sz="1200" b="0"/>
              <a:t> The Democrats are more in </a:t>
            </a:r>
            <a:r>
              <a:rPr lang="en-GB" altLang="en-US" sz="1200" b="0" err="1"/>
              <a:t>favor</a:t>
            </a:r>
            <a:r>
              <a:rPr lang="en-GB" altLang="en-US" sz="1200" b="0"/>
              <a:t> of a cautious foreign policy and working with international organizations.</a:t>
            </a:r>
          </a:p>
          <a:p>
            <a:endParaRPr lang="en-GB" altLang="en-US" sz="1200" b="0"/>
          </a:p>
          <a:p>
            <a:r>
              <a:rPr lang="en-GB" altLang="en-US" sz="1200" b="0"/>
              <a:t> The party supports a number of issues </a:t>
            </a:r>
            <a:r>
              <a:rPr lang="en-GB" altLang="en-US" sz="1200" b="0" err="1"/>
              <a:t>favored</a:t>
            </a:r>
            <a:r>
              <a:rPr lang="en-GB" altLang="en-US" sz="1200" b="0"/>
              <a:t> by the country’s minorities as much of its support comes from minority groups.</a:t>
            </a:r>
          </a:p>
          <a:p>
            <a:pPr algn="ctr">
              <a:spcBef>
                <a:spcPct val="0"/>
              </a:spcBef>
            </a:pPr>
            <a:endParaRPr lang="en-GB" altLang="en-US" sz="1200" b="0"/>
          </a:p>
          <a:p>
            <a:endParaRPr lang="en-US" altLang="en-US" sz="1400" b="0"/>
          </a:p>
        </p:txBody>
      </p:sp>
      <p:sp>
        <p:nvSpPr>
          <p:cNvPr id="48137" name="Rectangle 9">
            <a:extLst>
              <a:ext uri="{FF2B5EF4-FFF2-40B4-BE49-F238E27FC236}">
                <a16:creationId xmlns:a16="http://schemas.microsoft.com/office/drawing/2014/main" id="{64E5C47F-0D79-3E45-AFA9-1B3244D49B76}"/>
              </a:ext>
            </a:extLst>
          </p:cNvPr>
          <p:cNvSpPr>
            <a:spLocks noChangeArrowheads="1"/>
          </p:cNvSpPr>
          <p:nvPr/>
        </p:nvSpPr>
        <p:spPr bwMode="auto">
          <a:xfrm>
            <a:off x="152400" y="3213100"/>
            <a:ext cx="27432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Key Policies and Stances: </a:t>
            </a:r>
          </a:p>
        </p:txBody>
      </p:sp>
      <p:sp>
        <p:nvSpPr>
          <p:cNvPr id="48138" name="Line 10">
            <a:extLst>
              <a:ext uri="{FF2B5EF4-FFF2-40B4-BE49-F238E27FC236}">
                <a16:creationId xmlns:a16="http://schemas.microsoft.com/office/drawing/2014/main" id="{3B9CC5B8-6674-BB4F-9CE8-D79611F6DE57}"/>
              </a:ext>
            </a:extLst>
          </p:cNvPr>
          <p:cNvSpPr>
            <a:spLocks noChangeShapeType="1"/>
          </p:cNvSpPr>
          <p:nvPr/>
        </p:nvSpPr>
        <p:spPr bwMode="auto">
          <a:xfrm>
            <a:off x="152400" y="3670300"/>
            <a:ext cx="3500438"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9" name="Rectangle 11">
            <a:extLst>
              <a:ext uri="{FF2B5EF4-FFF2-40B4-BE49-F238E27FC236}">
                <a16:creationId xmlns:a16="http://schemas.microsoft.com/office/drawing/2014/main" id="{74DB1F4C-1C10-DA47-AD3B-A3FD59704429}"/>
              </a:ext>
            </a:extLst>
          </p:cNvPr>
          <p:cNvSpPr>
            <a:spLocks noChangeArrowheads="1"/>
          </p:cNvSpPr>
          <p:nvPr/>
        </p:nvSpPr>
        <p:spPr bwMode="auto">
          <a:xfrm>
            <a:off x="4800600" y="4805363"/>
            <a:ext cx="4114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buFontTx/>
              <a:buNone/>
            </a:pPr>
            <a:r>
              <a:rPr lang="en-GB" altLang="en-US" sz="1200"/>
              <a:t>The Democrats regained control of the presidency in 2020’s presidential election, but failed to make as many gains in the Congress as had been expected.</a:t>
            </a:r>
          </a:p>
          <a:p>
            <a:r>
              <a:rPr lang="en-GB" altLang="en-US" sz="1200" b="0"/>
              <a:t> Furthermore, the party lost some of its share of the vote among minority voters in the US, a segment that had been expected to strengthen the Democrat’s chances in future elections.</a:t>
            </a:r>
          </a:p>
          <a:p>
            <a:pPr algn="ctr">
              <a:spcBef>
                <a:spcPct val="0"/>
              </a:spcBef>
              <a:buFontTx/>
              <a:buNone/>
            </a:pPr>
            <a:endParaRPr lang="en-US" altLang="en-US" sz="1400" b="0"/>
          </a:p>
        </p:txBody>
      </p:sp>
      <p:sp>
        <p:nvSpPr>
          <p:cNvPr id="48140" name="Rectangle 12">
            <a:extLst>
              <a:ext uri="{FF2B5EF4-FFF2-40B4-BE49-F238E27FC236}">
                <a16:creationId xmlns:a16="http://schemas.microsoft.com/office/drawing/2014/main" id="{F29F3784-368A-BF4F-B238-14C6ED10DDF5}"/>
              </a:ext>
            </a:extLst>
          </p:cNvPr>
          <p:cNvSpPr>
            <a:spLocks noChangeArrowheads="1"/>
          </p:cNvSpPr>
          <p:nvPr/>
        </p:nvSpPr>
        <p:spPr bwMode="auto">
          <a:xfrm>
            <a:off x="4800600" y="4343400"/>
            <a:ext cx="16002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Outlook: </a:t>
            </a:r>
          </a:p>
        </p:txBody>
      </p:sp>
      <p:sp>
        <p:nvSpPr>
          <p:cNvPr id="48141" name="Line 13">
            <a:extLst>
              <a:ext uri="{FF2B5EF4-FFF2-40B4-BE49-F238E27FC236}">
                <a16:creationId xmlns:a16="http://schemas.microsoft.com/office/drawing/2014/main" id="{7562F376-F82D-D34C-B72C-036E9C78F97E}"/>
              </a:ext>
            </a:extLst>
          </p:cNvPr>
          <p:cNvSpPr>
            <a:spLocks noChangeShapeType="1"/>
          </p:cNvSpPr>
          <p:nvPr/>
        </p:nvSpPr>
        <p:spPr bwMode="auto">
          <a:xfrm>
            <a:off x="4800600" y="4800600"/>
            <a:ext cx="3581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2" name="Object 15">
            <a:extLst>
              <a:ext uri="{FF2B5EF4-FFF2-40B4-BE49-F238E27FC236}">
                <a16:creationId xmlns:a16="http://schemas.microsoft.com/office/drawing/2014/main" id="{E706ADE7-756A-834E-B9ED-C768E9DB07C5}"/>
              </a:ext>
            </a:extLst>
          </p:cNvPr>
          <p:cNvGraphicFramePr>
            <a:graphicFrameLocks noChangeAspect="1"/>
          </p:cNvGraphicFramePr>
          <p:nvPr>
            <p:extLst>
              <p:ext uri="{D42A27DB-BD31-4B8C-83A1-F6EECF244321}">
                <p14:modId xmlns:p14="http://schemas.microsoft.com/office/powerpoint/2010/main" val="297662807"/>
              </p:ext>
            </p:extLst>
          </p:nvPr>
        </p:nvGraphicFramePr>
        <p:xfrm>
          <a:off x="4622800" y="1422400"/>
          <a:ext cx="4470400" cy="2947988"/>
        </p:xfrm>
        <a:graphic>
          <a:graphicData uri="http://schemas.openxmlformats.org/drawingml/2006/chart">
            <c:chart xmlns:c="http://schemas.openxmlformats.org/drawingml/2006/chart" xmlns:r="http://schemas.openxmlformats.org/officeDocument/2006/relationships" r:id="rId3"/>
          </a:graphicData>
        </a:graphic>
      </p:graphicFrame>
      <p:sp>
        <p:nvSpPr>
          <p:cNvPr id="16" name="Rectangle 15">
            <a:extLst>
              <a:ext uri="{FF2B5EF4-FFF2-40B4-BE49-F238E27FC236}">
                <a16:creationId xmlns:a16="http://schemas.microsoft.com/office/drawing/2014/main" id="{F9FDB296-3427-7644-A4F4-6718F7C098C4}"/>
              </a:ext>
            </a:extLst>
          </p:cNvPr>
          <p:cNvSpPr/>
          <p:nvPr/>
        </p:nvSpPr>
        <p:spPr bwMode="auto">
          <a:xfrm>
            <a:off x="5363528" y="3440430"/>
            <a:ext cx="1524000" cy="40005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nchor="ctr">
            <a:spAutoFit/>
          </a:bodyPr>
          <a:lstStyle/>
          <a:p>
            <a:pPr>
              <a:defRPr/>
            </a:pPr>
            <a:r>
              <a:rPr lang="en-US" sz="1000">
                <a:latin typeface="+mn-lt"/>
                <a:ea typeface="+mn-ea"/>
              </a:rPr>
              <a:t>Source: US Federal Election Commission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6">
            <a:extLst>
              <a:ext uri="{FF2B5EF4-FFF2-40B4-BE49-F238E27FC236}">
                <a16:creationId xmlns:a16="http://schemas.microsoft.com/office/drawing/2014/main" id="{79410D0E-E834-1142-AABB-98CE5A9B0E1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DC2B5C2F-A83B-0B49-917E-279AD9CDAA7E}" type="slidenum">
              <a:rPr lang="en-US" altLang="en-US" sz="1400" b="0" smtClean="0">
                <a:latin typeface="Times New Roman" panose="02020603050405020304" pitchFamily="18" charset="0"/>
              </a:rPr>
              <a:pPr>
                <a:spcBef>
                  <a:spcPct val="0"/>
                </a:spcBef>
                <a:buFontTx/>
                <a:buNone/>
              </a:pPr>
              <a:t>14</a:t>
            </a:fld>
            <a:endParaRPr lang="en-US" altLang="en-US" sz="1400" b="0">
              <a:latin typeface="Times New Roman" panose="02020603050405020304" pitchFamily="18" charset="0"/>
            </a:endParaRPr>
          </a:p>
        </p:txBody>
      </p:sp>
      <p:sp>
        <p:nvSpPr>
          <p:cNvPr id="46082" name="Rectangle 2">
            <a:extLst>
              <a:ext uri="{FF2B5EF4-FFF2-40B4-BE49-F238E27FC236}">
                <a16:creationId xmlns:a16="http://schemas.microsoft.com/office/drawing/2014/main" id="{253F3CB5-8DA3-8449-A9E8-9135AC2CE3AD}"/>
              </a:ext>
            </a:extLst>
          </p:cNvPr>
          <p:cNvSpPr>
            <a:spLocks noGrp="1" noChangeArrowheads="1"/>
          </p:cNvSpPr>
          <p:nvPr>
            <p:ph type="title"/>
          </p:nvPr>
        </p:nvSpPr>
        <p:spPr>
          <a:xfrm>
            <a:off x="0" y="228600"/>
            <a:ext cx="6629400" cy="609600"/>
          </a:xfrm>
        </p:spPr>
        <p:txBody>
          <a:bodyPr/>
          <a:lstStyle/>
          <a:p>
            <a:r>
              <a:rPr lang="en-US" altLang="en-US" sz="1800">
                <a:ea typeface="ＭＳ Ｐゴシック" panose="020B0600070205080204" pitchFamily="34" charset="-128"/>
              </a:rPr>
              <a:t>United States</a:t>
            </a:r>
            <a:r>
              <a:rPr lang="ja-JP" altLang="en-US" sz="1800">
                <a:ea typeface="ＭＳ Ｐゴシック" panose="020B0600070205080204" pitchFamily="34" charset="-128"/>
              </a:rPr>
              <a:t>’</a:t>
            </a:r>
            <a:r>
              <a:rPr lang="en-US" altLang="ja-JP" sz="1800">
                <a:ea typeface="ＭＳ Ｐゴシック" panose="020B0600070205080204" pitchFamily="34" charset="-128"/>
              </a:rPr>
              <a:t> Leading Political Forces:</a:t>
            </a:r>
            <a:br>
              <a:rPr lang="en-US" altLang="ja-JP" sz="1800">
                <a:ea typeface="ＭＳ Ｐゴシック" panose="020B0600070205080204" pitchFamily="34" charset="-128"/>
              </a:rPr>
            </a:br>
            <a:r>
              <a:rPr lang="en-US" altLang="ja-JP" sz="1800" b="0">
                <a:ea typeface="ＭＳ Ｐゴシック" panose="020B0600070205080204" pitchFamily="34" charset="-128"/>
              </a:rPr>
              <a:t>Republican Party</a:t>
            </a:r>
            <a:endParaRPr lang="en-US" altLang="en-US" sz="1800" b="0">
              <a:ea typeface="ＭＳ Ｐゴシック" panose="020B0600070205080204" pitchFamily="34" charset="-128"/>
            </a:endParaRPr>
          </a:p>
        </p:txBody>
      </p:sp>
      <p:sp>
        <p:nvSpPr>
          <p:cNvPr id="46083" name="Line 3">
            <a:extLst>
              <a:ext uri="{FF2B5EF4-FFF2-40B4-BE49-F238E27FC236}">
                <a16:creationId xmlns:a16="http://schemas.microsoft.com/office/drawing/2014/main" id="{608F718A-F407-5444-A9BE-E54985BCC5CE}"/>
              </a:ext>
            </a:extLst>
          </p:cNvPr>
          <p:cNvSpPr>
            <a:spLocks noChangeShapeType="1"/>
          </p:cNvSpPr>
          <p:nvPr/>
        </p:nvSpPr>
        <p:spPr bwMode="auto">
          <a:xfrm>
            <a:off x="4572000" y="838200"/>
            <a:ext cx="0" cy="525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84" name="Line 4">
            <a:extLst>
              <a:ext uri="{FF2B5EF4-FFF2-40B4-BE49-F238E27FC236}">
                <a16:creationId xmlns:a16="http://schemas.microsoft.com/office/drawing/2014/main" id="{99A8C822-78F3-3A40-A56C-BE32D1645FD2}"/>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85" name="Rectangle 5">
            <a:extLst>
              <a:ext uri="{FF2B5EF4-FFF2-40B4-BE49-F238E27FC236}">
                <a16:creationId xmlns:a16="http://schemas.microsoft.com/office/drawing/2014/main" id="{6853AE56-A392-9342-A6D5-1504C244DFF9}"/>
              </a:ext>
            </a:extLst>
          </p:cNvPr>
          <p:cNvSpPr>
            <a:spLocks noGrp="1" noChangeArrowheads="1"/>
          </p:cNvSpPr>
          <p:nvPr>
            <p:ph type="body" sz="half" idx="1"/>
          </p:nvPr>
        </p:nvSpPr>
        <p:spPr>
          <a:xfrm>
            <a:off x="152400" y="1452563"/>
            <a:ext cx="4191000" cy="1644650"/>
          </a:xfrm>
          <a:noFill/>
        </p:spPr>
        <p:txBody>
          <a:bodyPr/>
          <a:lstStyle/>
          <a:p>
            <a:pPr marL="0" indent="0">
              <a:buFontTx/>
              <a:buNone/>
            </a:pPr>
            <a:r>
              <a:rPr lang="en-GB" altLang="en-US" sz="1200">
                <a:ea typeface="ＭＳ Ｐゴシック" panose="020B0600070205080204" pitchFamily="34" charset="-128"/>
              </a:rPr>
              <a:t>Until 2008, the Republican Party had held the presidency of the United States for 94 of the last 146 years.</a:t>
            </a:r>
          </a:p>
          <a:p>
            <a:pPr marL="0" indent="0"/>
            <a:r>
              <a:rPr lang="en-GB" altLang="en-US" sz="1200" b="0">
                <a:ea typeface="ＭＳ Ｐゴシック" panose="020B0600070205080204" pitchFamily="34" charset="-128"/>
              </a:rPr>
              <a:t> After eight years out of power, the Republican Party was in turmoil, beset by infighting and ideological differences.</a:t>
            </a:r>
          </a:p>
          <a:p>
            <a:pPr marL="0" indent="0"/>
            <a:r>
              <a:rPr lang="en-GB" altLang="en-US" sz="1200" b="0">
                <a:ea typeface="ＭＳ Ｐゴシック" panose="020B0600070205080204" pitchFamily="34" charset="-128"/>
              </a:rPr>
              <a:t> Now, following President Donald Trump’s one term in office, the party faces many questions about its future direction and leadership.</a:t>
            </a:r>
            <a:endParaRPr lang="en-GB" altLang="en-US" sz="1400" b="0">
              <a:ea typeface="ＭＳ Ｐゴシック" panose="020B0600070205080204" pitchFamily="34" charset="-128"/>
            </a:endParaRPr>
          </a:p>
          <a:p>
            <a:pPr marL="0" indent="0">
              <a:buFontTx/>
              <a:buNone/>
            </a:pPr>
            <a:endParaRPr lang="en-US" altLang="en-US" sz="1400">
              <a:ea typeface="ＭＳ Ｐゴシック" panose="020B0600070205080204" pitchFamily="34" charset="-128"/>
            </a:endParaRPr>
          </a:p>
        </p:txBody>
      </p:sp>
      <p:sp>
        <p:nvSpPr>
          <p:cNvPr id="46086" name="Rectangle 6">
            <a:extLst>
              <a:ext uri="{FF2B5EF4-FFF2-40B4-BE49-F238E27FC236}">
                <a16:creationId xmlns:a16="http://schemas.microsoft.com/office/drawing/2014/main" id="{388D1812-36D2-B042-998C-AFE7A063BC3A}"/>
              </a:ext>
            </a:extLst>
          </p:cNvPr>
          <p:cNvSpPr>
            <a:spLocks noChangeArrowheads="1"/>
          </p:cNvSpPr>
          <p:nvPr/>
        </p:nvSpPr>
        <p:spPr bwMode="auto">
          <a:xfrm>
            <a:off x="152400" y="990600"/>
            <a:ext cx="16002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History: </a:t>
            </a:r>
          </a:p>
        </p:txBody>
      </p:sp>
      <p:sp>
        <p:nvSpPr>
          <p:cNvPr id="46087" name="Line 7">
            <a:extLst>
              <a:ext uri="{FF2B5EF4-FFF2-40B4-BE49-F238E27FC236}">
                <a16:creationId xmlns:a16="http://schemas.microsoft.com/office/drawing/2014/main" id="{80B25E0D-F2CA-E740-9DB6-A9CA613681CF}"/>
              </a:ext>
            </a:extLst>
          </p:cNvPr>
          <p:cNvSpPr>
            <a:spLocks noChangeShapeType="1"/>
          </p:cNvSpPr>
          <p:nvPr/>
        </p:nvSpPr>
        <p:spPr bwMode="auto">
          <a:xfrm>
            <a:off x="152400" y="1447800"/>
            <a:ext cx="3581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88" name="Rectangle 8">
            <a:extLst>
              <a:ext uri="{FF2B5EF4-FFF2-40B4-BE49-F238E27FC236}">
                <a16:creationId xmlns:a16="http://schemas.microsoft.com/office/drawing/2014/main" id="{18F08C4A-A828-1A45-88B2-C6A8967C4E46}"/>
              </a:ext>
            </a:extLst>
          </p:cNvPr>
          <p:cNvSpPr>
            <a:spLocks noChangeArrowheads="1"/>
          </p:cNvSpPr>
          <p:nvPr/>
        </p:nvSpPr>
        <p:spPr bwMode="auto">
          <a:xfrm>
            <a:off x="152400" y="3711575"/>
            <a:ext cx="4191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r>
              <a:rPr lang="en-US" altLang="en-US" sz="1200" b="0"/>
              <a:t> </a:t>
            </a:r>
            <a:r>
              <a:rPr lang="en-GB" altLang="en-US" sz="1200" b="0"/>
              <a:t>The Republicans are in favor of lower taxes and less government interference in the economy.</a:t>
            </a:r>
          </a:p>
          <a:p>
            <a:pPr>
              <a:spcBef>
                <a:spcPct val="0"/>
              </a:spcBef>
            </a:pPr>
            <a:endParaRPr lang="en-GB" altLang="en-US" sz="1200" b="0"/>
          </a:p>
          <a:p>
            <a:pPr>
              <a:spcBef>
                <a:spcPct val="0"/>
              </a:spcBef>
            </a:pPr>
            <a:r>
              <a:rPr lang="en-GB" altLang="en-US" sz="1200" b="0"/>
              <a:t> Traditionally more isolationist in foreign affairs, many segments of the party now push for a more aggressive foreign policy.</a:t>
            </a:r>
          </a:p>
          <a:p>
            <a:pPr>
              <a:spcBef>
                <a:spcPct val="0"/>
              </a:spcBef>
            </a:pPr>
            <a:endParaRPr lang="en-GB" altLang="en-US" sz="1200" b="0"/>
          </a:p>
          <a:p>
            <a:pPr>
              <a:spcBef>
                <a:spcPct val="0"/>
              </a:spcBef>
            </a:pPr>
            <a:r>
              <a:rPr lang="en-GB" altLang="en-US" sz="1200" b="0"/>
              <a:t> Many segments of the party are very socially conservative, hence the party’s success in the South and the Great Plains.</a:t>
            </a:r>
          </a:p>
          <a:p>
            <a:endParaRPr lang="en-GB" altLang="en-US" sz="1200" b="0"/>
          </a:p>
          <a:p>
            <a:pPr algn="ctr">
              <a:spcBef>
                <a:spcPct val="0"/>
              </a:spcBef>
            </a:pPr>
            <a:endParaRPr lang="en-GB" altLang="en-US" sz="1200" b="0"/>
          </a:p>
          <a:p>
            <a:endParaRPr lang="en-US" altLang="en-US" sz="1200" b="0"/>
          </a:p>
        </p:txBody>
      </p:sp>
      <p:sp>
        <p:nvSpPr>
          <p:cNvPr id="46089" name="Rectangle 9">
            <a:extLst>
              <a:ext uri="{FF2B5EF4-FFF2-40B4-BE49-F238E27FC236}">
                <a16:creationId xmlns:a16="http://schemas.microsoft.com/office/drawing/2014/main" id="{86D7C54D-8841-B941-AA2C-E7349315727C}"/>
              </a:ext>
            </a:extLst>
          </p:cNvPr>
          <p:cNvSpPr>
            <a:spLocks noChangeArrowheads="1"/>
          </p:cNvSpPr>
          <p:nvPr/>
        </p:nvSpPr>
        <p:spPr bwMode="auto">
          <a:xfrm>
            <a:off x="152400" y="3249613"/>
            <a:ext cx="27432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Key Policies and Stances: </a:t>
            </a:r>
          </a:p>
        </p:txBody>
      </p:sp>
      <p:sp>
        <p:nvSpPr>
          <p:cNvPr id="46090" name="Line 10">
            <a:extLst>
              <a:ext uri="{FF2B5EF4-FFF2-40B4-BE49-F238E27FC236}">
                <a16:creationId xmlns:a16="http://schemas.microsoft.com/office/drawing/2014/main" id="{194DD8A7-BFA0-7343-B698-CCCACDA9AC06}"/>
              </a:ext>
            </a:extLst>
          </p:cNvPr>
          <p:cNvSpPr>
            <a:spLocks noChangeShapeType="1"/>
          </p:cNvSpPr>
          <p:nvPr/>
        </p:nvSpPr>
        <p:spPr bwMode="auto">
          <a:xfrm>
            <a:off x="152400" y="3706813"/>
            <a:ext cx="3500438"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91" name="Rectangle 11">
            <a:extLst>
              <a:ext uri="{FF2B5EF4-FFF2-40B4-BE49-F238E27FC236}">
                <a16:creationId xmlns:a16="http://schemas.microsoft.com/office/drawing/2014/main" id="{EDFEBD8A-CDD8-8A47-ADB7-B2AAEC0C1797}"/>
              </a:ext>
            </a:extLst>
          </p:cNvPr>
          <p:cNvSpPr>
            <a:spLocks noChangeArrowheads="1"/>
          </p:cNvSpPr>
          <p:nvPr/>
        </p:nvSpPr>
        <p:spPr bwMode="auto">
          <a:xfrm>
            <a:off x="4800600" y="4805363"/>
            <a:ext cx="40386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buFontTx/>
              <a:buNone/>
            </a:pPr>
            <a:r>
              <a:rPr lang="en-GB" altLang="en-US" sz="1200"/>
              <a:t>The Republican party has consolidated its gains in rural areas of the country and among some segments of the voting population.</a:t>
            </a:r>
          </a:p>
          <a:p>
            <a:r>
              <a:rPr lang="en-GB" altLang="en-US" sz="1200" b="0"/>
              <a:t> However, the Trump years ushered in some dramatic changes for the party, and it remains to be seen if these changes will be temporary or not.</a:t>
            </a:r>
          </a:p>
          <a:p>
            <a:pPr algn="ctr">
              <a:spcBef>
                <a:spcPct val="0"/>
              </a:spcBef>
              <a:buFontTx/>
              <a:buNone/>
            </a:pPr>
            <a:endParaRPr lang="en-US" altLang="en-US" sz="1400" b="0"/>
          </a:p>
        </p:txBody>
      </p:sp>
      <p:sp>
        <p:nvSpPr>
          <p:cNvPr id="46092" name="Rectangle 12">
            <a:extLst>
              <a:ext uri="{FF2B5EF4-FFF2-40B4-BE49-F238E27FC236}">
                <a16:creationId xmlns:a16="http://schemas.microsoft.com/office/drawing/2014/main" id="{2366DFD3-5497-4945-A3AA-664DA6A6CA7F}"/>
              </a:ext>
            </a:extLst>
          </p:cNvPr>
          <p:cNvSpPr>
            <a:spLocks noChangeArrowheads="1"/>
          </p:cNvSpPr>
          <p:nvPr/>
        </p:nvSpPr>
        <p:spPr bwMode="auto">
          <a:xfrm>
            <a:off x="4800600" y="4343400"/>
            <a:ext cx="16002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Outlook: </a:t>
            </a:r>
          </a:p>
        </p:txBody>
      </p:sp>
      <p:sp>
        <p:nvSpPr>
          <p:cNvPr id="46093" name="Line 13">
            <a:extLst>
              <a:ext uri="{FF2B5EF4-FFF2-40B4-BE49-F238E27FC236}">
                <a16:creationId xmlns:a16="http://schemas.microsoft.com/office/drawing/2014/main" id="{30ADA8EE-D3A8-7340-867F-E214094E2FFB}"/>
              </a:ext>
            </a:extLst>
          </p:cNvPr>
          <p:cNvSpPr>
            <a:spLocks noChangeShapeType="1"/>
          </p:cNvSpPr>
          <p:nvPr/>
        </p:nvSpPr>
        <p:spPr bwMode="auto">
          <a:xfrm>
            <a:off x="4800600" y="4800600"/>
            <a:ext cx="3581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2" name="Object 14">
            <a:extLst>
              <a:ext uri="{FF2B5EF4-FFF2-40B4-BE49-F238E27FC236}">
                <a16:creationId xmlns:a16="http://schemas.microsoft.com/office/drawing/2014/main" id="{A38B83B8-EE0E-1144-A3DF-A3165C9892E2}"/>
              </a:ext>
            </a:extLst>
          </p:cNvPr>
          <p:cNvGraphicFramePr>
            <a:graphicFrameLocks noChangeAspect="1"/>
          </p:cNvGraphicFramePr>
          <p:nvPr>
            <p:extLst>
              <p:ext uri="{D42A27DB-BD31-4B8C-83A1-F6EECF244321}">
                <p14:modId xmlns:p14="http://schemas.microsoft.com/office/powerpoint/2010/main" val="3159716441"/>
              </p:ext>
            </p:extLst>
          </p:nvPr>
        </p:nvGraphicFramePr>
        <p:xfrm>
          <a:off x="4622800" y="1422400"/>
          <a:ext cx="4470400" cy="2947988"/>
        </p:xfrm>
        <a:graphic>
          <a:graphicData uri="http://schemas.openxmlformats.org/drawingml/2006/chart">
            <c:chart xmlns:c="http://schemas.openxmlformats.org/drawingml/2006/chart" xmlns:r="http://schemas.openxmlformats.org/officeDocument/2006/relationships" r:id="rId3"/>
          </a:graphicData>
        </a:graphic>
      </p:graphicFrame>
      <p:sp>
        <p:nvSpPr>
          <p:cNvPr id="16" name="Rectangle 15">
            <a:extLst>
              <a:ext uri="{FF2B5EF4-FFF2-40B4-BE49-F238E27FC236}">
                <a16:creationId xmlns:a16="http://schemas.microsoft.com/office/drawing/2014/main" id="{D0B4E02B-A1C1-D44B-8C6D-DAAE4FBFEF23}"/>
              </a:ext>
            </a:extLst>
          </p:cNvPr>
          <p:cNvSpPr/>
          <p:nvPr/>
        </p:nvSpPr>
        <p:spPr bwMode="auto">
          <a:xfrm>
            <a:off x="5410200" y="3352800"/>
            <a:ext cx="1524000" cy="40005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nchor="ctr">
            <a:spAutoFit/>
          </a:bodyPr>
          <a:lstStyle/>
          <a:p>
            <a:pPr>
              <a:defRPr/>
            </a:pPr>
            <a:r>
              <a:rPr lang="en-US" sz="1000">
                <a:latin typeface="+mn-lt"/>
                <a:ea typeface="+mn-ea"/>
              </a:rPr>
              <a:t>Source: US Federal Election Commission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Number Placeholder 6">
            <a:extLst>
              <a:ext uri="{FF2B5EF4-FFF2-40B4-BE49-F238E27FC236}">
                <a16:creationId xmlns:a16="http://schemas.microsoft.com/office/drawing/2014/main" id="{54849809-CAA2-C947-AA5D-CBDD6CFF1AC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20C4D1D-1724-6344-9371-E8050D261E31}" type="slidenum">
              <a:rPr lang="en-US" altLang="en-US" sz="1400" b="0" smtClean="0">
                <a:latin typeface="Times New Roman" panose="02020603050405020304" pitchFamily="18" charset="0"/>
              </a:rPr>
              <a:pPr>
                <a:spcBef>
                  <a:spcPct val="0"/>
                </a:spcBef>
                <a:buFontTx/>
                <a:buNone/>
              </a:pPr>
              <a:t>15</a:t>
            </a:fld>
            <a:endParaRPr lang="en-US" altLang="en-US" sz="1400" b="0">
              <a:latin typeface="Times New Roman" panose="02020603050405020304" pitchFamily="18" charset="0"/>
            </a:endParaRPr>
          </a:p>
        </p:txBody>
      </p:sp>
      <p:sp>
        <p:nvSpPr>
          <p:cNvPr id="50178" name="Rectangle 2">
            <a:extLst>
              <a:ext uri="{FF2B5EF4-FFF2-40B4-BE49-F238E27FC236}">
                <a16:creationId xmlns:a16="http://schemas.microsoft.com/office/drawing/2014/main" id="{EF78FEEC-6268-644E-ABF0-F563E6D2D529}"/>
              </a:ext>
            </a:extLst>
          </p:cNvPr>
          <p:cNvSpPr>
            <a:spLocks noGrp="1" noChangeArrowheads="1"/>
          </p:cNvSpPr>
          <p:nvPr>
            <p:ph type="title"/>
          </p:nvPr>
        </p:nvSpPr>
        <p:spPr>
          <a:xfrm>
            <a:off x="0" y="228600"/>
            <a:ext cx="5334000" cy="609600"/>
          </a:xfrm>
        </p:spPr>
        <p:txBody>
          <a:bodyPr/>
          <a:lstStyle/>
          <a:p>
            <a:r>
              <a:rPr lang="en-US" altLang="en-US" sz="1800">
                <a:ea typeface="ＭＳ Ｐゴシック" panose="020B0600070205080204" pitchFamily="34" charset="-128"/>
              </a:rPr>
              <a:t>United States: International Relations Outlook</a:t>
            </a:r>
          </a:p>
        </p:txBody>
      </p:sp>
      <p:sp>
        <p:nvSpPr>
          <p:cNvPr id="50179" name="Line 4">
            <a:extLst>
              <a:ext uri="{FF2B5EF4-FFF2-40B4-BE49-F238E27FC236}">
                <a16:creationId xmlns:a16="http://schemas.microsoft.com/office/drawing/2014/main" id="{A72C1FF2-6FC5-774D-BD43-CAEE8309AF9B}"/>
              </a:ext>
            </a:extLst>
          </p:cNvPr>
          <p:cNvSpPr>
            <a:spLocks noChangeShapeType="1"/>
          </p:cNvSpPr>
          <p:nvPr/>
        </p:nvSpPr>
        <p:spPr bwMode="auto">
          <a:xfrm>
            <a:off x="4572000" y="838200"/>
            <a:ext cx="0" cy="525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180" name="Line 6">
            <a:extLst>
              <a:ext uri="{FF2B5EF4-FFF2-40B4-BE49-F238E27FC236}">
                <a16:creationId xmlns:a16="http://schemas.microsoft.com/office/drawing/2014/main" id="{F9FC0ADE-04D1-4F48-A5E5-67810ED2BA0C}"/>
              </a:ext>
            </a:extLst>
          </p:cNvPr>
          <p:cNvSpPr>
            <a:spLocks noChangeShapeType="1"/>
          </p:cNvSpPr>
          <p:nvPr/>
        </p:nvSpPr>
        <p:spPr bwMode="auto">
          <a:xfrm>
            <a:off x="1524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181" name="Line 7">
            <a:extLst>
              <a:ext uri="{FF2B5EF4-FFF2-40B4-BE49-F238E27FC236}">
                <a16:creationId xmlns:a16="http://schemas.microsoft.com/office/drawing/2014/main" id="{1EBEC46C-1E9B-C344-80D6-79FB104FD938}"/>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182" name="Rectangle 8">
            <a:extLst>
              <a:ext uri="{FF2B5EF4-FFF2-40B4-BE49-F238E27FC236}">
                <a16:creationId xmlns:a16="http://schemas.microsoft.com/office/drawing/2014/main" id="{95AEF277-8100-3D44-8F25-75A17B8D726B}"/>
              </a:ext>
            </a:extLst>
          </p:cNvPr>
          <p:cNvSpPr>
            <a:spLocks noChangeArrowheads="1"/>
          </p:cNvSpPr>
          <p:nvPr/>
        </p:nvSpPr>
        <p:spPr bwMode="auto">
          <a:xfrm>
            <a:off x="4800600" y="990600"/>
            <a:ext cx="35814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Key International Disputes: </a:t>
            </a:r>
          </a:p>
        </p:txBody>
      </p:sp>
      <p:sp>
        <p:nvSpPr>
          <p:cNvPr id="50183" name="Rectangle 9">
            <a:extLst>
              <a:ext uri="{FF2B5EF4-FFF2-40B4-BE49-F238E27FC236}">
                <a16:creationId xmlns:a16="http://schemas.microsoft.com/office/drawing/2014/main" id="{2B045678-2F88-674F-A492-26E27493F950}"/>
              </a:ext>
            </a:extLst>
          </p:cNvPr>
          <p:cNvSpPr>
            <a:spLocks noChangeArrowheads="1"/>
          </p:cNvSpPr>
          <p:nvPr/>
        </p:nvSpPr>
        <p:spPr bwMode="auto">
          <a:xfrm>
            <a:off x="4724400" y="1447800"/>
            <a:ext cx="41910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r>
              <a:rPr lang="en-US" altLang="en-US" sz="1200" b="0"/>
              <a:t> The United States remains the world’s dominant military power, but it is facing a number of challenges to its power in key regions such as East Asia.</a:t>
            </a:r>
          </a:p>
          <a:p>
            <a:endParaRPr lang="en-US" altLang="en-US" sz="1200" b="0"/>
          </a:p>
          <a:p>
            <a:r>
              <a:rPr lang="en-US" altLang="en-US" sz="1200" b="0"/>
              <a:t> In recent years, the US has focused more of its attention on Asia as it moves to lessen its presence in Europe and the Middle East.</a:t>
            </a:r>
          </a:p>
          <a:p>
            <a:endParaRPr lang="en-US" altLang="en-US" sz="1200" b="0"/>
          </a:p>
          <a:p>
            <a:r>
              <a:rPr lang="en-US" altLang="en-US" sz="1200" b="0"/>
              <a:t> The rise of China is the greatest single threat to US power since the fall of the Soviet Union.</a:t>
            </a:r>
          </a:p>
        </p:txBody>
      </p:sp>
      <p:sp>
        <p:nvSpPr>
          <p:cNvPr id="50184" name="Line 12">
            <a:extLst>
              <a:ext uri="{FF2B5EF4-FFF2-40B4-BE49-F238E27FC236}">
                <a16:creationId xmlns:a16="http://schemas.microsoft.com/office/drawing/2014/main" id="{B1F85C7D-7ABF-E344-AA22-7854C4BC58C7}"/>
              </a:ext>
            </a:extLst>
          </p:cNvPr>
          <p:cNvSpPr>
            <a:spLocks noChangeShapeType="1"/>
          </p:cNvSpPr>
          <p:nvPr/>
        </p:nvSpPr>
        <p:spPr bwMode="auto">
          <a:xfrm>
            <a:off x="4800600" y="4446588"/>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185" name="Rectangle 13">
            <a:extLst>
              <a:ext uri="{FF2B5EF4-FFF2-40B4-BE49-F238E27FC236}">
                <a16:creationId xmlns:a16="http://schemas.microsoft.com/office/drawing/2014/main" id="{9D6016C4-6C72-ED40-8D6F-9229690A3D22}"/>
              </a:ext>
            </a:extLst>
          </p:cNvPr>
          <p:cNvSpPr>
            <a:spLocks noChangeArrowheads="1"/>
          </p:cNvSpPr>
          <p:nvPr/>
        </p:nvSpPr>
        <p:spPr bwMode="auto">
          <a:xfrm>
            <a:off x="4800600" y="3962400"/>
            <a:ext cx="35814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International Relations Outlook: </a:t>
            </a:r>
          </a:p>
        </p:txBody>
      </p:sp>
      <p:sp>
        <p:nvSpPr>
          <p:cNvPr id="50186" name="Rectangle 14">
            <a:extLst>
              <a:ext uri="{FF2B5EF4-FFF2-40B4-BE49-F238E27FC236}">
                <a16:creationId xmlns:a16="http://schemas.microsoft.com/office/drawing/2014/main" id="{BDEF09BF-5EFE-7A4C-9280-99432EF0EC8A}"/>
              </a:ext>
            </a:extLst>
          </p:cNvPr>
          <p:cNvSpPr>
            <a:spLocks noChangeArrowheads="1"/>
          </p:cNvSpPr>
          <p:nvPr/>
        </p:nvSpPr>
        <p:spPr bwMode="auto">
          <a:xfrm>
            <a:off x="4724400" y="4446588"/>
            <a:ext cx="41910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r>
              <a:rPr lang="en-US" altLang="en-US" sz="1200" b="0"/>
              <a:t> The United States’ rebalancing towards Asia will result in closer ties with countries such as Japan and Australia and the expense of traditional allies in Europe and the Middle East.</a:t>
            </a:r>
          </a:p>
          <a:p>
            <a:endParaRPr lang="en-US" altLang="en-US" sz="1200" b="0"/>
          </a:p>
          <a:p>
            <a:r>
              <a:rPr lang="en-US" altLang="en-US" sz="1200" b="0"/>
              <a:t> Nevertheless, the US’ continued military dominance will require US involvement in nearly all areas of the world in the coming decades.</a:t>
            </a:r>
          </a:p>
          <a:p>
            <a:pPr>
              <a:buFontTx/>
              <a:buNone/>
            </a:pPr>
            <a:endParaRPr lang="en-US" altLang="en-US" sz="1400" b="0"/>
          </a:p>
        </p:txBody>
      </p:sp>
      <p:pic>
        <p:nvPicPr>
          <p:cNvPr id="50187" name="Picture 16">
            <a:extLst>
              <a:ext uri="{FF2B5EF4-FFF2-40B4-BE49-F238E27FC236}">
                <a16:creationId xmlns:a16="http://schemas.microsoft.com/office/drawing/2014/main" id="{81C79B98-AD5C-BD41-90D5-7AD990FE9B9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2400" y="1600200"/>
            <a:ext cx="4191000"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Number Placeholder 6">
            <a:extLst>
              <a:ext uri="{FF2B5EF4-FFF2-40B4-BE49-F238E27FC236}">
                <a16:creationId xmlns:a16="http://schemas.microsoft.com/office/drawing/2014/main" id="{A3DC132B-40F8-FF42-94FC-4A668A3F6A0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BDD1619-C6F9-344F-B9D7-09C9E834DD98}" type="slidenum">
              <a:rPr lang="en-US" altLang="en-US" sz="1400" b="0" smtClean="0">
                <a:latin typeface="Times New Roman" panose="02020603050405020304" pitchFamily="18" charset="0"/>
              </a:rPr>
              <a:pPr>
                <a:spcBef>
                  <a:spcPct val="0"/>
                </a:spcBef>
                <a:buFontTx/>
                <a:buNone/>
              </a:pPr>
              <a:t>16</a:t>
            </a:fld>
            <a:endParaRPr lang="en-US" altLang="en-US" sz="1400" b="0">
              <a:latin typeface="Times New Roman" panose="02020603050405020304" pitchFamily="18" charset="0"/>
            </a:endParaRPr>
          </a:p>
        </p:txBody>
      </p:sp>
      <p:sp>
        <p:nvSpPr>
          <p:cNvPr id="57346" name="Rectangle 2">
            <a:extLst>
              <a:ext uri="{FF2B5EF4-FFF2-40B4-BE49-F238E27FC236}">
                <a16:creationId xmlns:a16="http://schemas.microsoft.com/office/drawing/2014/main" id="{6D2C2E95-2D66-944A-B74B-9B274BEE37EF}"/>
              </a:ext>
            </a:extLst>
          </p:cNvPr>
          <p:cNvSpPr>
            <a:spLocks noGrp="1" noChangeArrowheads="1"/>
          </p:cNvSpPr>
          <p:nvPr>
            <p:ph type="title"/>
          </p:nvPr>
        </p:nvSpPr>
        <p:spPr>
          <a:xfrm>
            <a:off x="0" y="228600"/>
            <a:ext cx="5791200" cy="609600"/>
          </a:xfrm>
        </p:spPr>
        <p:txBody>
          <a:bodyPr/>
          <a:lstStyle/>
          <a:p>
            <a:r>
              <a:rPr lang="en-US" altLang="en-US" sz="1800">
                <a:ea typeface="ＭＳ Ｐゴシック" panose="020B0600070205080204" pitchFamily="34" charset="-128"/>
              </a:rPr>
              <a:t>Potential Conflict: The Middle East Region</a:t>
            </a:r>
          </a:p>
        </p:txBody>
      </p:sp>
      <p:sp>
        <p:nvSpPr>
          <p:cNvPr id="57347" name="Line 3">
            <a:extLst>
              <a:ext uri="{FF2B5EF4-FFF2-40B4-BE49-F238E27FC236}">
                <a16:creationId xmlns:a16="http://schemas.microsoft.com/office/drawing/2014/main" id="{CB9EECB9-569C-544D-9011-94D332A8D169}"/>
              </a:ext>
            </a:extLst>
          </p:cNvPr>
          <p:cNvSpPr>
            <a:spLocks noChangeShapeType="1"/>
          </p:cNvSpPr>
          <p:nvPr/>
        </p:nvSpPr>
        <p:spPr bwMode="auto">
          <a:xfrm>
            <a:off x="4572000" y="838200"/>
            <a:ext cx="0" cy="525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48" name="Line 4">
            <a:extLst>
              <a:ext uri="{FF2B5EF4-FFF2-40B4-BE49-F238E27FC236}">
                <a16:creationId xmlns:a16="http://schemas.microsoft.com/office/drawing/2014/main" id="{BBD333A2-B625-BE48-9E1C-15DC04B1C6D0}"/>
              </a:ext>
            </a:extLst>
          </p:cNvPr>
          <p:cNvSpPr>
            <a:spLocks noChangeShapeType="1"/>
          </p:cNvSpPr>
          <p:nvPr/>
        </p:nvSpPr>
        <p:spPr bwMode="auto">
          <a:xfrm>
            <a:off x="1524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49" name="Line 5">
            <a:extLst>
              <a:ext uri="{FF2B5EF4-FFF2-40B4-BE49-F238E27FC236}">
                <a16:creationId xmlns:a16="http://schemas.microsoft.com/office/drawing/2014/main" id="{27A5B571-AAA2-4747-A1C0-EA4BAEAD739B}"/>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50" name="Rectangle 6">
            <a:extLst>
              <a:ext uri="{FF2B5EF4-FFF2-40B4-BE49-F238E27FC236}">
                <a16:creationId xmlns:a16="http://schemas.microsoft.com/office/drawing/2014/main" id="{9CFC31F2-2580-6042-9B6D-D4DCBAF649CC}"/>
              </a:ext>
            </a:extLst>
          </p:cNvPr>
          <p:cNvSpPr>
            <a:spLocks noChangeArrowheads="1"/>
          </p:cNvSpPr>
          <p:nvPr/>
        </p:nvSpPr>
        <p:spPr bwMode="auto">
          <a:xfrm>
            <a:off x="4800600" y="990600"/>
            <a:ext cx="18288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Main Disputes: </a:t>
            </a:r>
          </a:p>
        </p:txBody>
      </p:sp>
      <p:sp>
        <p:nvSpPr>
          <p:cNvPr id="57351" name="Rectangle 7">
            <a:extLst>
              <a:ext uri="{FF2B5EF4-FFF2-40B4-BE49-F238E27FC236}">
                <a16:creationId xmlns:a16="http://schemas.microsoft.com/office/drawing/2014/main" id="{6E05F6B0-0839-D142-BC9F-6370C1B7A91F}"/>
              </a:ext>
            </a:extLst>
          </p:cNvPr>
          <p:cNvSpPr>
            <a:spLocks noChangeArrowheads="1"/>
          </p:cNvSpPr>
          <p:nvPr/>
        </p:nvSpPr>
        <p:spPr bwMode="auto">
          <a:xfrm>
            <a:off x="4724400" y="1447800"/>
            <a:ext cx="4191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r>
              <a:rPr lang="en-US" altLang="en-US" sz="1200" b="0"/>
              <a:t> </a:t>
            </a:r>
            <a:r>
              <a:rPr lang="en-GB" altLang="en-US" sz="1200" b="0"/>
              <a:t>While the United States has reduced its military presence in the Middle East in recent years, it retains enough military assets in the region to guarantee the balance of power there.</a:t>
            </a:r>
          </a:p>
          <a:p>
            <a:endParaRPr lang="en-GB" altLang="en-US" sz="1200" b="0"/>
          </a:p>
          <a:p>
            <a:r>
              <a:rPr lang="en-GB" altLang="en-US" sz="1200" b="0"/>
              <a:t> The US continues to play a leading role in preventing Iranian influence from spreading throughout the region.</a:t>
            </a:r>
          </a:p>
          <a:p>
            <a:endParaRPr lang="en-GB" altLang="en-US" sz="1200" b="0"/>
          </a:p>
          <a:p>
            <a:r>
              <a:rPr lang="en-GB" altLang="en-US" sz="1200" b="0"/>
              <a:t> The United States’ continued support for Israel has cost it much support among the Arab populations of the region.</a:t>
            </a:r>
          </a:p>
          <a:p>
            <a:endParaRPr lang="en-GB" altLang="en-US" sz="1200" b="0"/>
          </a:p>
          <a:p>
            <a:r>
              <a:rPr lang="en-GB" altLang="en-US" sz="1200" b="0"/>
              <a:t> The civil war in Syria and the unrest in many areas of the region has led to increasing calls for the US to become more involved in the region’s multitude of conflicts.</a:t>
            </a:r>
          </a:p>
          <a:p>
            <a:endParaRPr lang="en-GB" altLang="en-US" sz="1200" b="0"/>
          </a:p>
          <a:p>
            <a:pPr algn="ctr">
              <a:spcBef>
                <a:spcPct val="0"/>
              </a:spcBef>
              <a:buFontTx/>
              <a:buNone/>
            </a:pPr>
            <a:endParaRPr lang="en-US" altLang="en-US" sz="1200" b="0"/>
          </a:p>
        </p:txBody>
      </p:sp>
      <p:sp>
        <p:nvSpPr>
          <p:cNvPr id="57352" name="Line 9">
            <a:extLst>
              <a:ext uri="{FF2B5EF4-FFF2-40B4-BE49-F238E27FC236}">
                <a16:creationId xmlns:a16="http://schemas.microsoft.com/office/drawing/2014/main" id="{33BE4F6F-DC20-BE42-B2FA-273E0BA643D1}"/>
              </a:ext>
            </a:extLst>
          </p:cNvPr>
          <p:cNvSpPr>
            <a:spLocks noChangeShapeType="1"/>
          </p:cNvSpPr>
          <p:nvPr/>
        </p:nvSpPr>
        <p:spPr bwMode="auto">
          <a:xfrm>
            <a:off x="4800600" y="4865688"/>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53" name="Rectangle 10">
            <a:extLst>
              <a:ext uri="{FF2B5EF4-FFF2-40B4-BE49-F238E27FC236}">
                <a16:creationId xmlns:a16="http://schemas.microsoft.com/office/drawing/2014/main" id="{885E32CD-CF34-C144-8AE6-C5A2BA56F83A}"/>
              </a:ext>
            </a:extLst>
          </p:cNvPr>
          <p:cNvSpPr>
            <a:spLocks noChangeArrowheads="1"/>
          </p:cNvSpPr>
          <p:nvPr/>
        </p:nvSpPr>
        <p:spPr bwMode="auto">
          <a:xfrm>
            <a:off x="4800600" y="4419600"/>
            <a:ext cx="35814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Best- and Worse-Case Scenarios: </a:t>
            </a:r>
          </a:p>
        </p:txBody>
      </p:sp>
      <p:sp>
        <p:nvSpPr>
          <p:cNvPr id="57354" name="Rectangle 11">
            <a:extLst>
              <a:ext uri="{FF2B5EF4-FFF2-40B4-BE49-F238E27FC236}">
                <a16:creationId xmlns:a16="http://schemas.microsoft.com/office/drawing/2014/main" id="{044F1BED-1A13-D34A-8629-9DD2587DF332}"/>
              </a:ext>
            </a:extLst>
          </p:cNvPr>
          <p:cNvSpPr>
            <a:spLocks noChangeArrowheads="1"/>
          </p:cNvSpPr>
          <p:nvPr/>
        </p:nvSpPr>
        <p:spPr bwMode="auto">
          <a:xfrm>
            <a:off x="4724400" y="4865688"/>
            <a:ext cx="4191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515938" indent="-16510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r>
              <a:rPr lang="en-US" altLang="en-US" sz="1200" b="0"/>
              <a:t> Best Case Scenario</a:t>
            </a:r>
          </a:p>
          <a:p>
            <a:pPr lvl="1"/>
            <a:r>
              <a:rPr lang="en-US" altLang="en-US" sz="1200"/>
              <a:t>The United States lessens its presence in the region and the balance of power is able to hold.</a:t>
            </a:r>
          </a:p>
          <a:p>
            <a:r>
              <a:rPr lang="en-US" altLang="en-US" sz="1200" b="0"/>
              <a:t> Worst-Case Scenario</a:t>
            </a:r>
          </a:p>
          <a:p>
            <a:pPr lvl="1"/>
            <a:r>
              <a:rPr lang="en-US" altLang="en-US" sz="1200"/>
              <a:t>Escalating conflicts in the region force the US military to become more involved in the region once again.</a:t>
            </a:r>
          </a:p>
        </p:txBody>
      </p:sp>
      <p:pic>
        <p:nvPicPr>
          <p:cNvPr id="57355" name="Picture 14" descr="meast">
            <a:extLst>
              <a:ext uri="{FF2B5EF4-FFF2-40B4-BE49-F238E27FC236}">
                <a16:creationId xmlns:a16="http://schemas.microsoft.com/office/drawing/2014/main" id="{B430525A-A299-AF4E-A3AC-200BC5BD135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4800" y="1600200"/>
            <a:ext cx="38862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Number Placeholder 6">
            <a:extLst>
              <a:ext uri="{FF2B5EF4-FFF2-40B4-BE49-F238E27FC236}">
                <a16:creationId xmlns:a16="http://schemas.microsoft.com/office/drawing/2014/main" id="{2FE271E2-92B1-D444-AADF-4010EDF5633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4AAAB2E-1A4D-F043-92C5-F01042AE2599}" type="slidenum">
              <a:rPr lang="en-US" altLang="en-US" sz="1400" b="0" smtClean="0">
                <a:latin typeface="Times New Roman" panose="02020603050405020304" pitchFamily="18" charset="0"/>
              </a:rPr>
              <a:pPr>
                <a:spcBef>
                  <a:spcPct val="0"/>
                </a:spcBef>
                <a:buFontTx/>
                <a:buNone/>
              </a:pPr>
              <a:t>17</a:t>
            </a:fld>
            <a:endParaRPr lang="en-US" altLang="en-US" sz="1400" b="0">
              <a:latin typeface="Times New Roman" panose="02020603050405020304" pitchFamily="18" charset="0"/>
            </a:endParaRPr>
          </a:p>
        </p:txBody>
      </p:sp>
      <p:sp>
        <p:nvSpPr>
          <p:cNvPr id="59394" name="Rectangle 2">
            <a:extLst>
              <a:ext uri="{FF2B5EF4-FFF2-40B4-BE49-F238E27FC236}">
                <a16:creationId xmlns:a16="http://schemas.microsoft.com/office/drawing/2014/main" id="{8D8DA6C7-5EE3-2F49-AD0A-B5B867F00EC6}"/>
              </a:ext>
            </a:extLst>
          </p:cNvPr>
          <p:cNvSpPr>
            <a:spLocks noGrp="1" noChangeArrowheads="1"/>
          </p:cNvSpPr>
          <p:nvPr>
            <p:ph type="title"/>
          </p:nvPr>
        </p:nvSpPr>
        <p:spPr>
          <a:xfrm>
            <a:off x="0" y="228600"/>
            <a:ext cx="5791200" cy="609600"/>
          </a:xfrm>
        </p:spPr>
        <p:txBody>
          <a:bodyPr/>
          <a:lstStyle/>
          <a:p>
            <a:r>
              <a:rPr lang="en-US" altLang="en-US" sz="1800">
                <a:ea typeface="ＭＳ Ｐゴシック" panose="020B0600070205080204" pitchFamily="34" charset="-128"/>
              </a:rPr>
              <a:t>Potential Conflict: North Korea</a:t>
            </a:r>
          </a:p>
        </p:txBody>
      </p:sp>
      <p:sp>
        <p:nvSpPr>
          <p:cNvPr id="59395" name="Line 3">
            <a:extLst>
              <a:ext uri="{FF2B5EF4-FFF2-40B4-BE49-F238E27FC236}">
                <a16:creationId xmlns:a16="http://schemas.microsoft.com/office/drawing/2014/main" id="{6537AA5A-905A-7D48-BB08-40E72CF1A1FD}"/>
              </a:ext>
            </a:extLst>
          </p:cNvPr>
          <p:cNvSpPr>
            <a:spLocks noChangeShapeType="1"/>
          </p:cNvSpPr>
          <p:nvPr/>
        </p:nvSpPr>
        <p:spPr bwMode="auto">
          <a:xfrm>
            <a:off x="4572000" y="838200"/>
            <a:ext cx="0" cy="525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96" name="Line 4">
            <a:extLst>
              <a:ext uri="{FF2B5EF4-FFF2-40B4-BE49-F238E27FC236}">
                <a16:creationId xmlns:a16="http://schemas.microsoft.com/office/drawing/2014/main" id="{51A7772B-851A-5D4E-9533-86108739D026}"/>
              </a:ext>
            </a:extLst>
          </p:cNvPr>
          <p:cNvSpPr>
            <a:spLocks noChangeShapeType="1"/>
          </p:cNvSpPr>
          <p:nvPr/>
        </p:nvSpPr>
        <p:spPr bwMode="auto">
          <a:xfrm>
            <a:off x="1524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97" name="Line 5">
            <a:extLst>
              <a:ext uri="{FF2B5EF4-FFF2-40B4-BE49-F238E27FC236}">
                <a16:creationId xmlns:a16="http://schemas.microsoft.com/office/drawing/2014/main" id="{8862F30E-FF68-A149-94A2-109620FEBD34}"/>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98" name="Rectangle 6">
            <a:extLst>
              <a:ext uri="{FF2B5EF4-FFF2-40B4-BE49-F238E27FC236}">
                <a16:creationId xmlns:a16="http://schemas.microsoft.com/office/drawing/2014/main" id="{38AF2E5E-F0CC-4440-8E38-2A8D01E14A9C}"/>
              </a:ext>
            </a:extLst>
          </p:cNvPr>
          <p:cNvSpPr>
            <a:spLocks noChangeArrowheads="1"/>
          </p:cNvSpPr>
          <p:nvPr/>
        </p:nvSpPr>
        <p:spPr bwMode="auto">
          <a:xfrm>
            <a:off x="4800600" y="990600"/>
            <a:ext cx="18288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Main Disputes: </a:t>
            </a:r>
          </a:p>
        </p:txBody>
      </p:sp>
      <p:sp>
        <p:nvSpPr>
          <p:cNvPr id="59399" name="Rectangle 7">
            <a:extLst>
              <a:ext uri="{FF2B5EF4-FFF2-40B4-BE49-F238E27FC236}">
                <a16:creationId xmlns:a16="http://schemas.microsoft.com/office/drawing/2014/main" id="{6BB70B1C-713C-DA48-80BF-8A9A8B6DA6EA}"/>
              </a:ext>
            </a:extLst>
          </p:cNvPr>
          <p:cNvSpPr>
            <a:spLocks noChangeArrowheads="1"/>
          </p:cNvSpPr>
          <p:nvPr/>
        </p:nvSpPr>
        <p:spPr bwMode="auto">
          <a:xfrm>
            <a:off x="4724400" y="1447800"/>
            <a:ext cx="4191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r>
              <a:rPr lang="en-US" altLang="en-US" sz="1200" b="0"/>
              <a:t> </a:t>
            </a:r>
            <a:r>
              <a:rPr lang="en-GB" altLang="en-US" sz="1200" b="0"/>
              <a:t>Both countries want unification of the Korean Peninsula, but on their own terms.</a:t>
            </a:r>
          </a:p>
          <a:p>
            <a:pPr>
              <a:spcBef>
                <a:spcPct val="0"/>
              </a:spcBef>
            </a:pPr>
            <a:endParaRPr lang="en-GB" altLang="en-US" sz="1200" b="0"/>
          </a:p>
          <a:p>
            <a:pPr>
              <a:spcBef>
                <a:spcPct val="0"/>
              </a:spcBef>
            </a:pPr>
            <a:r>
              <a:rPr lang="en-GB" altLang="en-US" sz="1200" b="0"/>
              <a:t> North Korea’s missile and nuclear weapons programs have raised the stakes in this ongoing dispute.</a:t>
            </a:r>
          </a:p>
          <a:p>
            <a:endParaRPr lang="en-GB" altLang="en-US" sz="1200" b="0"/>
          </a:p>
          <a:p>
            <a:r>
              <a:rPr lang="en-GB" altLang="en-US" sz="1200" b="0"/>
              <a:t> North Korea’s increasingly dire economic situation raises the threat of desperate action.</a:t>
            </a:r>
          </a:p>
          <a:p>
            <a:pPr>
              <a:spcBef>
                <a:spcPct val="0"/>
              </a:spcBef>
            </a:pPr>
            <a:endParaRPr lang="en-GB" altLang="en-US" sz="1200" b="0"/>
          </a:p>
          <a:p>
            <a:pPr>
              <a:spcBef>
                <a:spcPct val="0"/>
              </a:spcBef>
            </a:pPr>
            <a:r>
              <a:rPr lang="en-GB" altLang="en-US" sz="1200" b="0"/>
              <a:t> North Korea opposes the presence of US troops in South Korea.</a:t>
            </a:r>
            <a:endParaRPr lang="en-US" altLang="en-US" sz="1200" b="0"/>
          </a:p>
        </p:txBody>
      </p:sp>
      <p:sp>
        <p:nvSpPr>
          <p:cNvPr id="59400" name="Line 8">
            <a:extLst>
              <a:ext uri="{FF2B5EF4-FFF2-40B4-BE49-F238E27FC236}">
                <a16:creationId xmlns:a16="http://schemas.microsoft.com/office/drawing/2014/main" id="{707C6526-5B90-2247-A332-8A9860E2F717}"/>
              </a:ext>
            </a:extLst>
          </p:cNvPr>
          <p:cNvSpPr>
            <a:spLocks noChangeShapeType="1"/>
          </p:cNvSpPr>
          <p:nvPr/>
        </p:nvSpPr>
        <p:spPr bwMode="auto">
          <a:xfrm>
            <a:off x="4800600" y="4495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01" name="Rectangle 9">
            <a:extLst>
              <a:ext uri="{FF2B5EF4-FFF2-40B4-BE49-F238E27FC236}">
                <a16:creationId xmlns:a16="http://schemas.microsoft.com/office/drawing/2014/main" id="{A41FFA1E-B42D-E748-A2E4-70A94245BA0C}"/>
              </a:ext>
            </a:extLst>
          </p:cNvPr>
          <p:cNvSpPr>
            <a:spLocks noChangeArrowheads="1"/>
          </p:cNvSpPr>
          <p:nvPr/>
        </p:nvSpPr>
        <p:spPr bwMode="auto">
          <a:xfrm>
            <a:off x="4800600" y="4000500"/>
            <a:ext cx="35814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Best- and Worse-Case Scenarios: </a:t>
            </a:r>
          </a:p>
        </p:txBody>
      </p:sp>
      <p:sp>
        <p:nvSpPr>
          <p:cNvPr id="59402" name="Rectangle 10">
            <a:extLst>
              <a:ext uri="{FF2B5EF4-FFF2-40B4-BE49-F238E27FC236}">
                <a16:creationId xmlns:a16="http://schemas.microsoft.com/office/drawing/2014/main" id="{A60DE65C-78CC-F146-A24C-ADA6515FA382}"/>
              </a:ext>
            </a:extLst>
          </p:cNvPr>
          <p:cNvSpPr>
            <a:spLocks noChangeArrowheads="1"/>
          </p:cNvSpPr>
          <p:nvPr/>
        </p:nvSpPr>
        <p:spPr bwMode="auto">
          <a:xfrm>
            <a:off x="4724400" y="4495800"/>
            <a:ext cx="4191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515938" indent="-16510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r>
              <a:rPr lang="en-US" altLang="en-US" sz="1200" b="0"/>
              <a:t> Best Case Scenario</a:t>
            </a:r>
          </a:p>
          <a:p>
            <a:pPr lvl="1"/>
            <a:r>
              <a:rPr lang="en-US" altLang="en-US" sz="1200"/>
              <a:t>The North Korean government is peacefully overthrown, allowing for a reunification of the Korean peninsula.</a:t>
            </a:r>
          </a:p>
          <a:p>
            <a:r>
              <a:rPr lang="en-US" altLang="en-US" sz="1200" b="0"/>
              <a:t> Worst-Case Scenario</a:t>
            </a:r>
          </a:p>
          <a:p>
            <a:pPr lvl="1"/>
            <a:r>
              <a:rPr lang="en-US" altLang="en-US" sz="1200"/>
              <a:t>North Korea invades South Korea or carries out a nuclear strike, leading to a devastating war that kills millions on the Korean Peninsula and perhaps Japan.</a:t>
            </a:r>
          </a:p>
        </p:txBody>
      </p:sp>
      <p:sp>
        <p:nvSpPr>
          <p:cNvPr id="59403" name="Rectangle 11">
            <a:extLst>
              <a:ext uri="{FF2B5EF4-FFF2-40B4-BE49-F238E27FC236}">
                <a16:creationId xmlns:a16="http://schemas.microsoft.com/office/drawing/2014/main" id="{D98A2AD3-7A32-9841-9A34-951329F72175}"/>
              </a:ext>
            </a:extLst>
          </p:cNvPr>
          <p:cNvSpPr>
            <a:spLocks noChangeArrowheads="1"/>
          </p:cNvSpPr>
          <p:nvPr/>
        </p:nvSpPr>
        <p:spPr bwMode="auto">
          <a:xfrm>
            <a:off x="228600" y="1600200"/>
            <a:ext cx="3962400" cy="4724400"/>
          </a:xfrm>
          <a:prstGeom prst="rect">
            <a:avLst/>
          </a:prstGeom>
          <a:solidFill>
            <a:srgbClr val="DDDDDD"/>
          </a:solidFill>
          <a:ln w="9525">
            <a:solidFill>
              <a:srgbClr val="000080"/>
            </a:solidFill>
            <a:miter lim="800000"/>
            <a:headEnd/>
            <a:tailEnd/>
          </a:ln>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u="sng"/>
              <a:t>Timeline</a:t>
            </a:r>
          </a:p>
          <a:p>
            <a:pPr>
              <a:spcBef>
                <a:spcPct val="0"/>
              </a:spcBef>
              <a:buFontTx/>
              <a:buNone/>
            </a:pPr>
            <a:r>
              <a:rPr lang="en-US" altLang="en-US" sz="1200" b="0"/>
              <a:t>1945 </a:t>
            </a:r>
            <a:r>
              <a:rPr lang="mr-IN" altLang="en-US" sz="1200" b="0"/>
              <a:t>–</a:t>
            </a:r>
            <a:r>
              <a:rPr lang="en-US" altLang="en-US" sz="1200" b="0"/>
              <a:t> The Korean Peninsula is split in two by the United States and the USSR after World War Two.</a:t>
            </a:r>
          </a:p>
          <a:p>
            <a:pPr>
              <a:spcBef>
                <a:spcPct val="0"/>
              </a:spcBef>
              <a:buFontTx/>
              <a:buNone/>
            </a:pPr>
            <a:endParaRPr lang="en-US" altLang="en-US" sz="1200" b="0"/>
          </a:p>
          <a:p>
            <a:pPr>
              <a:spcBef>
                <a:spcPct val="0"/>
              </a:spcBef>
              <a:buFontTx/>
              <a:buNone/>
            </a:pPr>
            <a:r>
              <a:rPr lang="en-US" altLang="en-US" sz="1200" b="0"/>
              <a:t>1950 - North Korea invades South Korea, leading to US and Chinese involvement in the Korean War.</a:t>
            </a:r>
          </a:p>
          <a:p>
            <a:pPr>
              <a:spcBef>
                <a:spcPct val="0"/>
              </a:spcBef>
              <a:buFontTx/>
              <a:buNone/>
            </a:pPr>
            <a:endParaRPr lang="en-US" altLang="en-US" sz="1200" b="0"/>
          </a:p>
          <a:p>
            <a:pPr>
              <a:spcBef>
                <a:spcPct val="0"/>
              </a:spcBef>
              <a:buFontTx/>
              <a:buNone/>
            </a:pPr>
            <a:r>
              <a:rPr lang="en-US" altLang="en-US" sz="1200" b="0"/>
              <a:t>1953 - An armistice ends the fighting in the Korean War.</a:t>
            </a:r>
          </a:p>
          <a:p>
            <a:pPr>
              <a:spcBef>
                <a:spcPct val="0"/>
              </a:spcBef>
              <a:buFontTx/>
              <a:buNone/>
            </a:pPr>
            <a:endParaRPr lang="en-US" altLang="en-US" sz="1200" b="0"/>
          </a:p>
          <a:p>
            <a:pPr>
              <a:spcBef>
                <a:spcPct val="0"/>
              </a:spcBef>
              <a:buFontTx/>
              <a:buNone/>
            </a:pPr>
            <a:r>
              <a:rPr lang="en-US" altLang="en-US" sz="1200" b="0"/>
              <a:t>1994 - North Korea withdraws from the IAEA.</a:t>
            </a:r>
          </a:p>
          <a:p>
            <a:pPr>
              <a:spcBef>
                <a:spcPct val="0"/>
              </a:spcBef>
              <a:buFontTx/>
              <a:buNone/>
            </a:pPr>
            <a:endParaRPr lang="en-US" altLang="en-US" sz="1200" b="0"/>
          </a:p>
          <a:p>
            <a:pPr>
              <a:spcBef>
                <a:spcPct val="0"/>
              </a:spcBef>
              <a:buFontTx/>
              <a:buNone/>
            </a:pPr>
            <a:r>
              <a:rPr lang="en-US" altLang="en-US" sz="1200" b="0"/>
              <a:t>2002 - North Korea admits nuclear weapons program.</a:t>
            </a:r>
          </a:p>
          <a:p>
            <a:pPr>
              <a:spcBef>
                <a:spcPct val="0"/>
              </a:spcBef>
              <a:buFontTx/>
              <a:buNone/>
            </a:pPr>
            <a:endParaRPr lang="en-US" altLang="en-US" sz="1200" b="0"/>
          </a:p>
          <a:p>
            <a:pPr>
              <a:spcBef>
                <a:spcPct val="0"/>
              </a:spcBef>
              <a:buFontTx/>
              <a:buNone/>
            </a:pPr>
            <a:r>
              <a:rPr lang="en-US" altLang="en-US" sz="1200" b="0"/>
              <a:t>2006 - North Korea carries out its first nuclear test.</a:t>
            </a:r>
          </a:p>
          <a:p>
            <a:pPr>
              <a:spcBef>
                <a:spcPct val="0"/>
              </a:spcBef>
              <a:buFontTx/>
              <a:buNone/>
            </a:pPr>
            <a:endParaRPr lang="en-US" altLang="en-US" sz="1200" b="0"/>
          </a:p>
          <a:p>
            <a:pPr>
              <a:spcBef>
                <a:spcPct val="0"/>
              </a:spcBef>
              <a:buFontTx/>
              <a:buNone/>
            </a:pPr>
            <a:r>
              <a:rPr lang="en-US" altLang="en-US" sz="1200" b="0"/>
              <a:t>2010 - North Korea sinks a South Korean naval vessel and shells a South Korean island.</a:t>
            </a:r>
          </a:p>
          <a:p>
            <a:pPr>
              <a:spcBef>
                <a:spcPct val="0"/>
              </a:spcBef>
              <a:buFontTx/>
              <a:buNone/>
            </a:pPr>
            <a:endParaRPr lang="en-US" altLang="en-US" sz="1200" b="0"/>
          </a:p>
          <a:p>
            <a:pPr>
              <a:spcBef>
                <a:spcPct val="0"/>
              </a:spcBef>
              <a:buFontTx/>
              <a:buNone/>
            </a:pPr>
            <a:r>
              <a:rPr lang="en-US" altLang="en-US" sz="1200" b="0"/>
              <a:t>2012 – Kim Jung-il dies and is replaced by his young son, Kim Jung-un.</a:t>
            </a:r>
          </a:p>
          <a:p>
            <a:pPr>
              <a:spcBef>
                <a:spcPct val="0"/>
              </a:spcBef>
              <a:buFontTx/>
              <a:buNone/>
            </a:pPr>
            <a:endParaRPr lang="en-US" altLang="en-US" sz="1200" b="0"/>
          </a:p>
          <a:p>
            <a:pPr>
              <a:spcBef>
                <a:spcPct val="0"/>
              </a:spcBef>
              <a:buFontTx/>
              <a:buNone/>
            </a:pPr>
            <a:r>
              <a:rPr lang="en-US" altLang="en-US" sz="1200" b="0"/>
              <a:t>2017 </a:t>
            </a:r>
            <a:r>
              <a:rPr lang="mr-IN" altLang="en-US" sz="1200" b="0"/>
              <a:t>–</a:t>
            </a:r>
            <a:r>
              <a:rPr lang="en-US" altLang="en-US" sz="1200" b="0"/>
              <a:t> North Korea carries out a series of nuclear and missile tests.</a:t>
            </a:r>
          </a:p>
          <a:p>
            <a:pPr>
              <a:spcBef>
                <a:spcPct val="0"/>
              </a:spcBef>
              <a:buFontTx/>
              <a:buNone/>
            </a:pPr>
            <a:endParaRPr lang="en-US" altLang="en-US" sz="1200" b="0"/>
          </a:p>
          <a:p>
            <a:pPr>
              <a:spcBef>
                <a:spcPct val="0"/>
              </a:spcBef>
              <a:buFontTx/>
              <a:buNone/>
            </a:pPr>
            <a:r>
              <a:rPr lang="en-US" altLang="en-US" sz="1200" b="0"/>
              <a:t>2018 </a:t>
            </a:r>
            <a:r>
              <a:rPr lang="mr-IN" altLang="en-US" sz="1200" b="0"/>
              <a:t>–</a:t>
            </a:r>
            <a:r>
              <a:rPr lang="en-US" altLang="en-US" sz="1200" b="0"/>
              <a:t> The leaders of the US and North Korea meet.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Number Placeholder 6">
            <a:extLst>
              <a:ext uri="{FF2B5EF4-FFF2-40B4-BE49-F238E27FC236}">
                <a16:creationId xmlns:a16="http://schemas.microsoft.com/office/drawing/2014/main" id="{C5A55156-8591-924D-944D-3EE9ED850B6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F7EE9085-CD31-5349-9462-CE39BF83785B}" type="slidenum">
              <a:rPr lang="en-US" altLang="en-US" sz="1400" b="0" smtClean="0">
                <a:latin typeface="Times New Roman" panose="02020603050405020304" pitchFamily="18" charset="0"/>
              </a:rPr>
              <a:pPr>
                <a:spcBef>
                  <a:spcPct val="0"/>
                </a:spcBef>
                <a:buFontTx/>
                <a:buNone/>
              </a:pPr>
              <a:t>18</a:t>
            </a:fld>
            <a:endParaRPr lang="en-US" altLang="en-US" sz="1400" b="0">
              <a:latin typeface="Times New Roman" panose="02020603050405020304" pitchFamily="18" charset="0"/>
            </a:endParaRPr>
          </a:p>
        </p:txBody>
      </p:sp>
      <p:sp>
        <p:nvSpPr>
          <p:cNvPr id="61442" name="Rectangle 2">
            <a:extLst>
              <a:ext uri="{FF2B5EF4-FFF2-40B4-BE49-F238E27FC236}">
                <a16:creationId xmlns:a16="http://schemas.microsoft.com/office/drawing/2014/main" id="{B4AAAC1A-ACFF-4D48-A503-78C409945310}"/>
              </a:ext>
            </a:extLst>
          </p:cNvPr>
          <p:cNvSpPr>
            <a:spLocks noGrp="1" noChangeArrowheads="1"/>
          </p:cNvSpPr>
          <p:nvPr>
            <p:ph type="title"/>
          </p:nvPr>
        </p:nvSpPr>
        <p:spPr>
          <a:xfrm>
            <a:off x="0" y="228600"/>
            <a:ext cx="5791200" cy="609600"/>
          </a:xfrm>
        </p:spPr>
        <p:txBody>
          <a:bodyPr/>
          <a:lstStyle/>
          <a:p>
            <a:r>
              <a:rPr lang="en-US" altLang="en-US" sz="1800">
                <a:ea typeface="ＭＳ Ｐゴシック" panose="020B0600070205080204" pitchFamily="34" charset="-128"/>
              </a:rPr>
              <a:t>Potential Conflict: Asia</a:t>
            </a:r>
          </a:p>
        </p:txBody>
      </p:sp>
      <p:sp>
        <p:nvSpPr>
          <p:cNvPr id="61443" name="Line 3">
            <a:extLst>
              <a:ext uri="{FF2B5EF4-FFF2-40B4-BE49-F238E27FC236}">
                <a16:creationId xmlns:a16="http://schemas.microsoft.com/office/drawing/2014/main" id="{AA70136D-C169-F74C-B03F-0A6E33CE047B}"/>
              </a:ext>
            </a:extLst>
          </p:cNvPr>
          <p:cNvSpPr>
            <a:spLocks noChangeShapeType="1"/>
          </p:cNvSpPr>
          <p:nvPr/>
        </p:nvSpPr>
        <p:spPr bwMode="auto">
          <a:xfrm>
            <a:off x="4572000" y="838200"/>
            <a:ext cx="0" cy="525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44" name="Line 4">
            <a:extLst>
              <a:ext uri="{FF2B5EF4-FFF2-40B4-BE49-F238E27FC236}">
                <a16:creationId xmlns:a16="http://schemas.microsoft.com/office/drawing/2014/main" id="{1C3954E5-CD9C-564B-A737-45AA075B7667}"/>
              </a:ext>
            </a:extLst>
          </p:cNvPr>
          <p:cNvSpPr>
            <a:spLocks noChangeShapeType="1"/>
          </p:cNvSpPr>
          <p:nvPr/>
        </p:nvSpPr>
        <p:spPr bwMode="auto">
          <a:xfrm>
            <a:off x="1524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45" name="Line 5">
            <a:extLst>
              <a:ext uri="{FF2B5EF4-FFF2-40B4-BE49-F238E27FC236}">
                <a16:creationId xmlns:a16="http://schemas.microsoft.com/office/drawing/2014/main" id="{C8EB35C2-5A29-0741-BAF6-287DC32C26D4}"/>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46" name="Rectangle 6">
            <a:extLst>
              <a:ext uri="{FF2B5EF4-FFF2-40B4-BE49-F238E27FC236}">
                <a16:creationId xmlns:a16="http://schemas.microsoft.com/office/drawing/2014/main" id="{A085C36B-601E-5E4A-BDD3-EB31EC8C28DC}"/>
              </a:ext>
            </a:extLst>
          </p:cNvPr>
          <p:cNvSpPr>
            <a:spLocks noChangeArrowheads="1"/>
          </p:cNvSpPr>
          <p:nvPr/>
        </p:nvSpPr>
        <p:spPr bwMode="auto">
          <a:xfrm>
            <a:off x="4800600" y="990600"/>
            <a:ext cx="18288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Main Disputes: </a:t>
            </a:r>
          </a:p>
        </p:txBody>
      </p:sp>
      <p:sp>
        <p:nvSpPr>
          <p:cNvPr id="61447" name="Rectangle 7">
            <a:extLst>
              <a:ext uri="{FF2B5EF4-FFF2-40B4-BE49-F238E27FC236}">
                <a16:creationId xmlns:a16="http://schemas.microsoft.com/office/drawing/2014/main" id="{49B848FA-91A5-9449-A15E-72AB4D5306DB}"/>
              </a:ext>
            </a:extLst>
          </p:cNvPr>
          <p:cNvSpPr>
            <a:spLocks noChangeArrowheads="1"/>
          </p:cNvSpPr>
          <p:nvPr/>
        </p:nvSpPr>
        <p:spPr bwMode="auto">
          <a:xfrm>
            <a:off x="4724400" y="1447800"/>
            <a:ext cx="4191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r>
              <a:rPr lang="en-US" altLang="en-US" sz="1200" b="0"/>
              <a:t> </a:t>
            </a:r>
            <a:r>
              <a:rPr lang="en-GB" altLang="en-US" sz="1200" b="0"/>
              <a:t>China has clearly emerged as the largest economic and military rival to the United States in the Asia-Pacific region.</a:t>
            </a:r>
          </a:p>
          <a:p>
            <a:pPr>
              <a:spcBef>
                <a:spcPct val="0"/>
              </a:spcBef>
            </a:pPr>
            <a:endParaRPr lang="en-GB" altLang="en-US" sz="1200" b="0"/>
          </a:p>
          <a:p>
            <a:pPr>
              <a:spcBef>
                <a:spcPct val="0"/>
              </a:spcBef>
            </a:pPr>
            <a:r>
              <a:rPr lang="en-GB" altLang="en-US" sz="1200" b="0"/>
              <a:t> The United States’ military ties with countries that have major disputes with China (Japan, Taiwan, etc.) have grown in recent years.</a:t>
            </a:r>
          </a:p>
          <a:p>
            <a:pPr>
              <a:spcBef>
                <a:spcPct val="0"/>
              </a:spcBef>
            </a:pPr>
            <a:endParaRPr lang="en-GB" altLang="en-US" sz="1200" b="0"/>
          </a:p>
          <a:p>
            <a:pPr>
              <a:spcBef>
                <a:spcPct val="0"/>
              </a:spcBef>
            </a:pPr>
            <a:r>
              <a:rPr lang="en-GB" altLang="en-US" sz="1200" b="0"/>
              <a:t> The US could find itself involved in conflicts in South Asia, Indonesia and Central Asia, all involving China.</a:t>
            </a:r>
          </a:p>
        </p:txBody>
      </p:sp>
      <p:sp>
        <p:nvSpPr>
          <p:cNvPr id="61448" name="Line 8">
            <a:extLst>
              <a:ext uri="{FF2B5EF4-FFF2-40B4-BE49-F238E27FC236}">
                <a16:creationId xmlns:a16="http://schemas.microsoft.com/office/drawing/2014/main" id="{3E054D96-F744-F348-BA77-0F5A66516856}"/>
              </a:ext>
            </a:extLst>
          </p:cNvPr>
          <p:cNvSpPr>
            <a:spLocks noChangeShapeType="1"/>
          </p:cNvSpPr>
          <p:nvPr/>
        </p:nvSpPr>
        <p:spPr bwMode="auto">
          <a:xfrm>
            <a:off x="4800600" y="4495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49" name="Rectangle 9">
            <a:extLst>
              <a:ext uri="{FF2B5EF4-FFF2-40B4-BE49-F238E27FC236}">
                <a16:creationId xmlns:a16="http://schemas.microsoft.com/office/drawing/2014/main" id="{E7C66131-6998-FE4C-8225-D4B90BCD79CC}"/>
              </a:ext>
            </a:extLst>
          </p:cNvPr>
          <p:cNvSpPr>
            <a:spLocks noChangeArrowheads="1"/>
          </p:cNvSpPr>
          <p:nvPr/>
        </p:nvSpPr>
        <p:spPr bwMode="auto">
          <a:xfrm>
            <a:off x="4800600" y="4000500"/>
            <a:ext cx="35814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Best- and Worse-Case Scenarios: </a:t>
            </a:r>
          </a:p>
        </p:txBody>
      </p:sp>
      <p:sp>
        <p:nvSpPr>
          <p:cNvPr id="61450" name="Rectangle 10">
            <a:extLst>
              <a:ext uri="{FF2B5EF4-FFF2-40B4-BE49-F238E27FC236}">
                <a16:creationId xmlns:a16="http://schemas.microsoft.com/office/drawing/2014/main" id="{337DC1DA-8FF4-7942-84A6-5F5090885B35}"/>
              </a:ext>
            </a:extLst>
          </p:cNvPr>
          <p:cNvSpPr>
            <a:spLocks noChangeArrowheads="1"/>
          </p:cNvSpPr>
          <p:nvPr/>
        </p:nvSpPr>
        <p:spPr bwMode="auto">
          <a:xfrm>
            <a:off x="4724400" y="4495800"/>
            <a:ext cx="4191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515938" indent="-16510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r>
              <a:rPr lang="en-US" altLang="en-US" sz="1200" b="0"/>
              <a:t> Best Case Scenario</a:t>
            </a:r>
          </a:p>
          <a:p>
            <a:pPr lvl="1"/>
            <a:r>
              <a:rPr lang="en-US" altLang="en-US" sz="1200"/>
              <a:t>The United States is able to maintain significant forces in the region, forcing more aggressive powers to hold back their territorial ambitions.</a:t>
            </a:r>
          </a:p>
          <a:p>
            <a:r>
              <a:rPr lang="en-US" altLang="en-US" sz="1200" b="0"/>
              <a:t> Worst-Case Scenario</a:t>
            </a:r>
          </a:p>
          <a:p>
            <a:pPr lvl="1"/>
            <a:r>
              <a:rPr lang="en-US" altLang="en-US" sz="1200"/>
              <a:t>China’s growing assertiveness with its neighbors leads to a conflict involving the United States and China.</a:t>
            </a:r>
          </a:p>
        </p:txBody>
      </p:sp>
      <p:pic>
        <p:nvPicPr>
          <p:cNvPr id="61451" name="Picture 13" descr="east_asia_map">
            <a:extLst>
              <a:ext uri="{FF2B5EF4-FFF2-40B4-BE49-F238E27FC236}">
                <a16:creationId xmlns:a16="http://schemas.microsoft.com/office/drawing/2014/main" id="{B5C8AEED-2C04-ED4F-A24A-B1A3CC29BC2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1000" y="1524000"/>
            <a:ext cx="37433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CC1BA0F9-0649-0C4C-AAF5-0A0534E51C79}"/>
              </a:ext>
            </a:extLst>
          </p:cNvPr>
          <p:cNvSpPr>
            <a:spLocks noGrp="1" noChangeArrowheads="1"/>
          </p:cNvSpPr>
          <p:nvPr>
            <p:ph type="title"/>
          </p:nvPr>
        </p:nvSpPr>
        <p:spPr>
          <a:xfrm>
            <a:off x="0" y="152400"/>
            <a:ext cx="9144000" cy="685800"/>
          </a:xfrm>
        </p:spPr>
        <p:txBody>
          <a:bodyPr/>
          <a:lstStyle/>
          <a:p>
            <a:r>
              <a:rPr lang="en-US" altLang="en-US" sz="1800">
                <a:ea typeface="ＭＳ Ｐゴシック" panose="020B0600070205080204" pitchFamily="34" charset="-128"/>
              </a:rPr>
              <a:t>The Quad</a:t>
            </a:r>
            <a:br>
              <a:rPr lang="en-US" altLang="en-US" sz="1800">
                <a:ea typeface="ＭＳ Ｐゴシック" panose="020B0600070205080204" pitchFamily="34" charset="-128"/>
              </a:rPr>
            </a:br>
            <a:r>
              <a:rPr lang="en-US" altLang="en-US" sz="1800" b="0">
                <a:solidFill>
                  <a:schemeClr val="bg1">
                    <a:lumMod val="50000"/>
                  </a:schemeClr>
                </a:solidFill>
                <a:ea typeface="ＭＳ Ｐゴシック" panose="020B0600070205080204" pitchFamily="34" charset="-128"/>
              </a:rPr>
              <a:t>A Four-Member Counter-Balance to China</a:t>
            </a:r>
          </a:p>
        </p:txBody>
      </p:sp>
      <p:sp>
        <p:nvSpPr>
          <p:cNvPr id="37892" name="Line 6">
            <a:extLst>
              <a:ext uri="{FF2B5EF4-FFF2-40B4-BE49-F238E27FC236}">
                <a16:creationId xmlns:a16="http://schemas.microsoft.com/office/drawing/2014/main" id="{959668E0-AC18-0C4D-952A-AF5CC85837DD}"/>
              </a:ext>
            </a:extLst>
          </p:cNvPr>
          <p:cNvSpPr>
            <a:spLocks noChangeShapeType="1"/>
          </p:cNvSpPr>
          <p:nvPr/>
        </p:nvSpPr>
        <p:spPr bwMode="auto">
          <a:xfrm>
            <a:off x="152400" y="865434"/>
            <a:ext cx="8839200" cy="31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 name="Slide Number Placeholder 1">
            <a:extLst>
              <a:ext uri="{FF2B5EF4-FFF2-40B4-BE49-F238E27FC236}">
                <a16:creationId xmlns:a16="http://schemas.microsoft.com/office/drawing/2014/main" id="{459ED94F-343D-0346-AFB1-8ED1226B3A69}"/>
              </a:ext>
            </a:extLst>
          </p:cNvPr>
          <p:cNvSpPr>
            <a:spLocks noGrp="1"/>
          </p:cNvSpPr>
          <p:nvPr>
            <p:ph type="sldNum" sz="quarter" idx="12"/>
          </p:nvPr>
        </p:nvSpPr>
        <p:spPr/>
        <p:txBody>
          <a:bodyPr/>
          <a:lstStyle/>
          <a:p>
            <a:pPr>
              <a:defRPr/>
            </a:pPr>
            <a:fld id="{CBAEF840-149D-9745-98A9-9C435755E849}" type="slidenum">
              <a:rPr lang="en-US" altLang="x-none" smtClean="0"/>
              <a:pPr>
                <a:defRPr/>
              </a:pPr>
              <a:t>19</a:t>
            </a:fld>
            <a:endParaRPr lang="en-US" altLang="x-none"/>
          </a:p>
        </p:txBody>
      </p:sp>
      <p:sp>
        <p:nvSpPr>
          <p:cNvPr id="14" name="Rectangle 13">
            <a:extLst>
              <a:ext uri="{FF2B5EF4-FFF2-40B4-BE49-F238E27FC236}">
                <a16:creationId xmlns:a16="http://schemas.microsoft.com/office/drawing/2014/main" id="{6E6FCFD4-827F-3843-BF06-1A99127E51D8}"/>
              </a:ext>
            </a:extLst>
          </p:cNvPr>
          <p:cNvSpPr/>
          <p:nvPr/>
        </p:nvSpPr>
        <p:spPr>
          <a:xfrm>
            <a:off x="152400" y="968585"/>
            <a:ext cx="3300048" cy="5478423"/>
          </a:xfrm>
          <a:prstGeom prst="rect">
            <a:avLst/>
          </a:prstGeom>
        </p:spPr>
        <p:txBody>
          <a:bodyPr wrap="square">
            <a:spAutoFit/>
          </a:bodyPr>
          <a:lstStyle/>
          <a:p>
            <a:pPr marL="0" lvl="2">
              <a:spcBef>
                <a:spcPts val="200"/>
              </a:spcBef>
              <a:spcAft>
                <a:spcPts val="200"/>
              </a:spcAft>
              <a:buClr>
                <a:schemeClr val="accent1"/>
              </a:buClr>
              <a:buSzPct val="100000"/>
              <a:defRPr/>
            </a:pPr>
            <a:r>
              <a:rPr lang="en-US" sz="1000" b="1">
                <a:latin typeface="+mn-lt"/>
              </a:rPr>
              <a:t>Summary</a:t>
            </a:r>
          </a:p>
          <a:p>
            <a:pPr marL="0" lvl="2">
              <a:spcBef>
                <a:spcPts val="200"/>
              </a:spcBef>
              <a:spcAft>
                <a:spcPts val="200"/>
              </a:spcAft>
              <a:buClr>
                <a:schemeClr val="accent1"/>
              </a:buClr>
              <a:buSzPct val="100000"/>
              <a:defRPr/>
            </a:pPr>
            <a:r>
              <a:rPr lang="en-US" sz="1000">
                <a:latin typeface="+mn-lt"/>
              </a:rPr>
              <a:t>The Quadrilateral Security Dialogue (”the Quad”) is an informal dialogue between the United States, India, Japan and Australia that was founded in 2007 at the behest of the Japanese government.</a:t>
            </a:r>
            <a:endParaRPr lang="en-IN" sz="1000">
              <a:latin typeface="+mn-lt"/>
            </a:endParaRPr>
          </a:p>
          <a:p>
            <a:pPr marL="11113" lvl="2" indent="-11113">
              <a:spcBef>
                <a:spcPts val="200"/>
              </a:spcBef>
              <a:spcAft>
                <a:spcPts val="200"/>
              </a:spcAft>
              <a:buClr>
                <a:schemeClr val="accent1"/>
              </a:buClr>
              <a:buSzPct val="100000"/>
              <a:buFont typeface="Arial" panose="020B0604020202020204" pitchFamily="34" charset="0"/>
              <a:buChar char="•"/>
              <a:defRPr/>
            </a:pPr>
            <a:endParaRPr lang="en-US" sz="1000">
              <a:latin typeface="+mn-lt"/>
            </a:endParaRPr>
          </a:p>
          <a:p>
            <a:pPr marL="0" lvl="2">
              <a:spcBef>
                <a:spcPts val="200"/>
              </a:spcBef>
              <a:spcAft>
                <a:spcPts val="200"/>
              </a:spcAft>
              <a:buClr>
                <a:schemeClr val="accent1"/>
              </a:buClr>
              <a:buSzPct val="100000"/>
              <a:defRPr/>
            </a:pPr>
            <a:r>
              <a:rPr lang="en-US" sz="1000">
                <a:latin typeface="+mn-lt"/>
              </a:rPr>
              <a:t>In subsequent years, the Quad lost some momentum, and even came to a temporary end when former Australian President Kevin Rudd withdrew Australia from the group in 2010 as part of his efforts to strengthen his country’s ties with China.</a:t>
            </a:r>
            <a:endParaRPr lang="en-IN" sz="1000">
              <a:latin typeface="+mn-lt"/>
            </a:endParaRPr>
          </a:p>
          <a:p>
            <a:pPr marL="11113" lvl="2" indent="-11113">
              <a:spcBef>
                <a:spcPts val="200"/>
              </a:spcBef>
              <a:spcAft>
                <a:spcPts val="200"/>
              </a:spcAft>
              <a:buClr>
                <a:schemeClr val="accent1"/>
              </a:buClr>
              <a:buSzPct val="100000"/>
              <a:buFont typeface="Arial" panose="020B0604020202020204" pitchFamily="34" charset="0"/>
              <a:buChar char="•"/>
              <a:defRPr/>
            </a:pPr>
            <a:endParaRPr lang="en-IN" sz="1000">
              <a:latin typeface="+mn-lt"/>
            </a:endParaRPr>
          </a:p>
          <a:p>
            <a:pPr marL="0" lvl="2">
              <a:spcBef>
                <a:spcPts val="200"/>
              </a:spcBef>
              <a:spcAft>
                <a:spcPts val="200"/>
              </a:spcAft>
              <a:buClr>
                <a:schemeClr val="accent1"/>
              </a:buClr>
              <a:buSzPct val="100000"/>
              <a:defRPr/>
            </a:pPr>
            <a:r>
              <a:rPr lang="en-US" sz="1000">
                <a:latin typeface="+mn-lt"/>
              </a:rPr>
              <a:t>In 2017, the Quad was revived as all four members had conservative governments that were concerned about China’s rising economic and military power in the Indo-Pacific region. In 2021, the four leaders of the Quad group of countries held their first-ever official summit (virtually, due to the Covid-19 pandemic).</a:t>
            </a:r>
            <a:endParaRPr lang="en-IN" sz="1000">
              <a:latin typeface="+mn-lt"/>
            </a:endParaRPr>
          </a:p>
          <a:p>
            <a:pPr marL="0" lvl="2">
              <a:spcBef>
                <a:spcPts val="200"/>
              </a:spcBef>
              <a:spcAft>
                <a:spcPts val="200"/>
              </a:spcAft>
              <a:buClr>
                <a:schemeClr val="accent1"/>
              </a:buClr>
              <a:buSzPct val="100000"/>
              <a:defRPr/>
            </a:pPr>
            <a:endParaRPr lang="en-IN" sz="1000">
              <a:latin typeface="+mn-lt"/>
            </a:endParaRPr>
          </a:p>
          <a:p>
            <a:pPr marL="0" lvl="2">
              <a:spcBef>
                <a:spcPts val="200"/>
              </a:spcBef>
              <a:spcAft>
                <a:spcPts val="200"/>
              </a:spcAft>
              <a:buClr>
                <a:schemeClr val="accent1"/>
              </a:buClr>
              <a:buSzPct val="100000"/>
              <a:defRPr/>
            </a:pPr>
            <a:r>
              <a:rPr lang="en-US" sz="1000">
                <a:latin typeface="+mn-lt"/>
              </a:rPr>
              <a:t>The United States, Japan and Australia have long had strong economic and defense ties, but India has traditionally been leery of forming tighter economic and defense ties with the US. However, clashes between Chinese and Indian armed forces along the two countries’ shared border have pushed India closer to the United States and its allies in the region.</a:t>
            </a:r>
            <a:endParaRPr lang="en-IN" sz="1000">
              <a:latin typeface="+mn-lt"/>
            </a:endParaRPr>
          </a:p>
          <a:p>
            <a:pPr marL="0" lvl="2">
              <a:spcBef>
                <a:spcPts val="200"/>
              </a:spcBef>
              <a:spcAft>
                <a:spcPts val="200"/>
              </a:spcAft>
              <a:buClr>
                <a:schemeClr val="accent1"/>
              </a:buClr>
              <a:buSzPct val="100000"/>
              <a:defRPr/>
            </a:pPr>
            <a:endParaRPr lang="en-IN" sz="1000">
              <a:latin typeface="+mn-lt"/>
            </a:endParaRPr>
          </a:p>
          <a:p>
            <a:pPr marL="0" lvl="2">
              <a:spcBef>
                <a:spcPts val="200"/>
              </a:spcBef>
              <a:spcAft>
                <a:spcPts val="200"/>
              </a:spcAft>
              <a:buClr>
                <a:schemeClr val="accent1"/>
              </a:buClr>
              <a:buSzPct val="100000"/>
              <a:defRPr/>
            </a:pPr>
            <a:r>
              <a:rPr lang="en-IN" sz="1000">
                <a:latin typeface="+mn-lt"/>
              </a:rPr>
              <a:t>The size and scale of the Quad has the potential to make the group one of the most influential groupings in the world. The four countries of the Quad account for 35% of global economic output and 46% of global defense spending.</a:t>
            </a:r>
          </a:p>
        </p:txBody>
      </p:sp>
      <p:sp>
        <p:nvSpPr>
          <p:cNvPr id="19" name="Rectangle 12">
            <a:extLst>
              <a:ext uri="{FF2B5EF4-FFF2-40B4-BE49-F238E27FC236}">
                <a16:creationId xmlns:a16="http://schemas.microsoft.com/office/drawing/2014/main" id="{605FCC97-0D36-5C43-AD99-D0C1DCDAF581}"/>
              </a:ext>
            </a:extLst>
          </p:cNvPr>
          <p:cNvSpPr>
            <a:spLocks noChangeArrowheads="1"/>
          </p:cNvSpPr>
          <p:nvPr/>
        </p:nvSpPr>
        <p:spPr bwMode="auto">
          <a:xfrm>
            <a:off x="3738194" y="5723497"/>
            <a:ext cx="5149362" cy="744161"/>
          </a:xfrm>
          <a:prstGeom prst="rect">
            <a:avLst/>
          </a:prstGeom>
          <a:solidFill>
            <a:schemeClr val="bg1">
              <a:lumMod val="95000"/>
            </a:schemeClr>
          </a:solidFill>
          <a:ln>
            <a:noFill/>
          </a:ln>
        </p:spPr>
        <p:txBody>
          <a:bodyPr anchor="t" anchorCtr="0"/>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000" u="sng">
                <a:solidFill>
                  <a:srgbClr val="C00000"/>
                </a:solidFill>
              </a:rPr>
              <a:t>Outlook for the Quad</a:t>
            </a:r>
          </a:p>
          <a:p>
            <a:pPr>
              <a:spcBef>
                <a:spcPct val="0"/>
              </a:spcBef>
              <a:buNone/>
            </a:pPr>
            <a:r>
              <a:rPr lang="en-US" sz="1000" b="0"/>
              <a:t>As China’s economic and military power continues to grow in the coming years, India is likely to push for a further strengthening of the Quad. Furthermore, other regional powers may consider efforts to join the Quad due to fear of China’s rising power and influence.</a:t>
            </a:r>
            <a:endParaRPr lang="en-US" altLang="en-US" sz="1000" b="0">
              <a:solidFill>
                <a:srgbClr val="C00000"/>
              </a:solidFill>
            </a:endParaRPr>
          </a:p>
        </p:txBody>
      </p:sp>
      <p:sp>
        <p:nvSpPr>
          <p:cNvPr id="21" name="Line 4">
            <a:extLst>
              <a:ext uri="{FF2B5EF4-FFF2-40B4-BE49-F238E27FC236}">
                <a16:creationId xmlns:a16="http://schemas.microsoft.com/office/drawing/2014/main" id="{DE499758-002D-2047-87A0-0B0606260B4B}"/>
              </a:ext>
            </a:extLst>
          </p:cNvPr>
          <p:cNvSpPr>
            <a:spLocks noChangeShapeType="1"/>
          </p:cNvSpPr>
          <p:nvPr/>
        </p:nvSpPr>
        <p:spPr bwMode="auto">
          <a:xfrm>
            <a:off x="3505200" y="897184"/>
            <a:ext cx="0" cy="56163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23" name="Object 12">
            <a:extLst>
              <a:ext uri="{FF2B5EF4-FFF2-40B4-BE49-F238E27FC236}">
                <a16:creationId xmlns:a16="http://schemas.microsoft.com/office/drawing/2014/main" id="{72C386C0-E635-C640-9DF3-B3D80B4F4AF5}"/>
              </a:ext>
            </a:extLst>
          </p:cNvPr>
          <p:cNvGraphicFramePr>
            <a:graphicFrameLocks noChangeAspect="1"/>
          </p:cNvGraphicFramePr>
          <p:nvPr/>
        </p:nvGraphicFramePr>
        <p:xfrm>
          <a:off x="6365627" y="953695"/>
          <a:ext cx="2754925" cy="1888780"/>
        </p:xfrm>
        <a:graphic>
          <a:graphicData uri="http://schemas.openxmlformats.org/drawingml/2006/chart">
            <c:chart xmlns:c="http://schemas.openxmlformats.org/drawingml/2006/chart" xmlns:r="http://schemas.openxmlformats.org/officeDocument/2006/relationships" r:id="rId3"/>
          </a:graphicData>
        </a:graphic>
      </p:graphicFrame>
      <p:sp>
        <p:nvSpPr>
          <p:cNvPr id="25" name="Line 4">
            <a:extLst>
              <a:ext uri="{FF2B5EF4-FFF2-40B4-BE49-F238E27FC236}">
                <a16:creationId xmlns:a16="http://schemas.microsoft.com/office/drawing/2014/main" id="{80044513-A4CB-6B4A-9741-D3D1C8ED6DB0}"/>
              </a:ext>
            </a:extLst>
          </p:cNvPr>
          <p:cNvSpPr>
            <a:spLocks noChangeShapeType="1"/>
          </p:cNvSpPr>
          <p:nvPr/>
        </p:nvSpPr>
        <p:spPr bwMode="auto">
          <a:xfrm>
            <a:off x="6365627" y="897184"/>
            <a:ext cx="0" cy="19401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4" name="Straight Connector 3">
            <a:extLst>
              <a:ext uri="{FF2B5EF4-FFF2-40B4-BE49-F238E27FC236}">
                <a16:creationId xmlns:a16="http://schemas.microsoft.com/office/drawing/2014/main" id="{4EE83E70-2D4B-854E-B6B1-6D5944D16043}"/>
              </a:ext>
            </a:extLst>
          </p:cNvPr>
          <p:cNvCxnSpPr/>
          <p:nvPr/>
        </p:nvCxnSpPr>
        <p:spPr bwMode="auto">
          <a:xfrm>
            <a:off x="3505200" y="2837305"/>
            <a:ext cx="561535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1E034E4E-1F48-154A-80A7-15F66806CDF0}"/>
              </a:ext>
            </a:extLst>
          </p:cNvPr>
          <p:cNvCxnSpPr/>
          <p:nvPr/>
        </p:nvCxnSpPr>
        <p:spPr bwMode="auto">
          <a:xfrm>
            <a:off x="3538902" y="5638800"/>
            <a:ext cx="561535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aphicFrame>
        <p:nvGraphicFramePr>
          <p:cNvPr id="18" name="Object 12">
            <a:extLst>
              <a:ext uri="{FF2B5EF4-FFF2-40B4-BE49-F238E27FC236}">
                <a16:creationId xmlns:a16="http://schemas.microsoft.com/office/drawing/2014/main" id="{90827474-9EF7-4244-ACA4-FFFB856CBF35}"/>
              </a:ext>
            </a:extLst>
          </p:cNvPr>
          <p:cNvGraphicFramePr>
            <a:graphicFrameLocks noChangeAspect="1"/>
          </p:cNvGraphicFramePr>
          <p:nvPr/>
        </p:nvGraphicFramePr>
        <p:xfrm>
          <a:off x="3557950" y="965225"/>
          <a:ext cx="2754925" cy="1888780"/>
        </p:xfrm>
        <a:graphic>
          <a:graphicData uri="http://schemas.openxmlformats.org/drawingml/2006/chart">
            <c:chart xmlns:c="http://schemas.openxmlformats.org/drawingml/2006/chart" xmlns:r="http://schemas.openxmlformats.org/officeDocument/2006/relationships" r:id="rId4"/>
          </a:graphicData>
        </a:graphic>
      </p:graphicFrame>
      <p:pic>
        <p:nvPicPr>
          <p:cNvPr id="3" name="Picture 2">
            <a:extLst>
              <a:ext uri="{FF2B5EF4-FFF2-40B4-BE49-F238E27FC236}">
                <a16:creationId xmlns:a16="http://schemas.microsoft.com/office/drawing/2014/main" id="{31E0C1D0-97BA-2040-AD41-C8AE8FD02104}"/>
              </a:ext>
            </a:extLst>
          </p:cNvPr>
          <p:cNvPicPr>
            <a:picLocks noChangeAspect="1"/>
          </p:cNvPicPr>
          <p:nvPr/>
        </p:nvPicPr>
        <p:blipFill>
          <a:blip r:embed="rId5"/>
          <a:stretch>
            <a:fillRect/>
          </a:stretch>
        </p:blipFill>
        <p:spPr>
          <a:xfrm>
            <a:off x="4003038" y="2952800"/>
            <a:ext cx="4725178" cy="2660288"/>
          </a:xfrm>
          <a:prstGeom prst="rect">
            <a:avLst/>
          </a:prstGeom>
        </p:spPr>
      </p:pic>
    </p:spTree>
    <p:extLst>
      <p:ext uri="{BB962C8B-B14F-4D97-AF65-F5344CB8AC3E}">
        <p14:creationId xmlns:p14="http://schemas.microsoft.com/office/powerpoint/2010/main" val="1326445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Number Placeholder 6">
            <a:extLst>
              <a:ext uri="{FF2B5EF4-FFF2-40B4-BE49-F238E27FC236}">
                <a16:creationId xmlns:a16="http://schemas.microsoft.com/office/drawing/2014/main" id="{39D1D573-36B1-CC40-9393-DA7B80C569B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E061A89-D9B2-534E-93F7-9A30EA207D8C}" type="slidenum">
              <a:rPr lang="en-US" altLang="en-US" sz="1400" b="0" smtClean="0">
                <a:latin typeface="Times New Roman" panose="02020603050405020304" pitchFamily="18" charset="0"/>
              </a:rPr>
              <a:pPr>
                <a:spcBef>
                  <a:spcPct val="0"/>
                </a:spcBef>
                <a:buFontTx/>
                <a:buNone/>
              </a:pPr>
              <a:t>2</a:t>
            </a:fld>
            <a:endParaRPr lang="en-US" altLang="en-US" sz="1400" b="0" dirty="0">
              <a:latin typeface="Times New Roman" panose="02020603050405020304" pitchFamily="18" charset="0"/>
            </a:endParaRPr>
          </a:p>
        </p:txBody>
      </p:sp>
      <p:sp>
        <p:nvSpPr>
          <p:cNvPr id="20482" name="Rectangle 2">
            <a:extLst>
              <a:ext uri="{FF2B5EF4-FFF2-40B4-BE49-F238E27FC236}">
                <a16:creationId xmlns:a16="http://schemas.microsoft.com/office/drawing/2014/main" id="{B9074C74-B072-7543-AB92-D019F4854FA6}"/>
              </a:ext>
            </a:extLst>
          </p:cNvPr>
          <p:cNvSpPr>
            <a:spLocks noGrp="1" noChangeArrowheads="1"/>
          </p:cNvSpPr>
          <p:nvPr>
            <p:ph type="title"/>
          </p:nvPr>
        </p:nvSpPr>
        <p:spPr/>
        <p:txBody>
          <a:bodyPr/>
          <a:lstStyle/>
          <a:p>
            <a:r>
              <a:rPr lang="en-US" altLang="en-US" sz="1800" dirty="0">
                <a:ea typeface="ＭＳ Ｐゴシック" panose="020B0600070205080204" pitchFamily="34" charset="-128"/>
              </a:rPr>
              <a:t>United States: Key Facts</a:t>
            </a:r>
          </a:p>
        </p:txBody>
      </p:sp>
      <p:sp>
        <p:nvSpPr>
          <p:cNvPr id="20483" name="Rectangle 3">
            <a:extLst>
              <a:ext uri="{FF2B5EF4-FFF2-40B4-BE49-F238E27FC236}">
                <a16:creationId xmlns:a16="http://schemas.microsoft.com/office/drawing/2014/main" id="{9D379F8F-5C05-BD44-836C-E4AE9FDC50BE}"/>
              </a:ext>
            </a:extLst>
          </p:cNvPr>
          <p:cNvSpPr>
            <a:spLocks noGrp="1" noChangeArrowheads="1"/>
          </p:cNvSpPr>
          <p:nvPr>
            <p:ph type="body" sz="half" idx="1"/>
          </p:nvPr>
        </p:nvSpPr>
        <p:spPr>
          <a:xfrm>
            <a:off x="152400" y="1452563"/>
            <a:ext cx="4191000" cy="4948237"/>
          </a:xfrm>
        </p:spPr>
        <p:txBody>
          <a:bodyPr/>
          <a:lstStyle/>
          <a:p>
            <a:pPr marL="0" indent="0"/>
            <a:r>
              <a:rPr lang="en-US" altLang="en-US" sz="1200" b="0" dirty="0">
                <a:ea typeface="ＭＳ Ｐゴシック" panose="020B0600070205080204" pitchFamily="34" charset="-128"/>
              </a:rPr>
              <a:t> The United States stands as the world’s</a:t>
            </a:r>
            <a:r>
              <a:rPr lang="en-US" altLang="ja-JP" sz="1200" b="0" dirty="0">
                <a:ea typeface="ＭＳ Ｐゴシック" panose="020B0600070205080204" pitchFamily="34" charset="-128"/>
              </a:rPr>
              <a:t> most powerful country, maintaining massive economic, political, military and cultural influence throughout the world.</a:t>
            </a:r>
          </a:p>
          <a:p>
            <a:pPr marL="0" indent="0"/>
            <a:endParaRPr lang="en-US" altLang="en-US" sz="1200" b="0" dirty="0">
              <a:ea typeface="ＭＳ Ｐゴシック" panose="020B0600070205080204" pitchFamily="34" charset="-128"/>
            </a:endParaRPr>
          </a:p>
          <a:p>
            <a:pPr marL="0" indent="0"/>
            <a:r>
              <a:rPr lang="en-US" altLang="en-US" sz="1200" b="0" dirty="0">
                <a:ea typeface="ＭＳ Ｐゴシック" panose="020B0600070205080204" pitchFamily="34" charset="-128"/>
              </a:rPr>
              <a:t> The original 13 US states won their independence from Great Britain at the end of the 18th century and the country gradually expanded westwards until reaching the Pacific Ocean.</a:t>
            </a:r>
          </a:p>
          <a:p>
            <a:pPr marL="0" indent="0"/>
            <a:endParaRPr lang="en-US" altLang="en-US" sz="1200" b="0" dirty="0">
              <a:ea typeface="ＭＳ Ｐゴシック" panose="020B0600070205080204" pitchFamily="34" charset="-128"/>
            </a:endParaRPr>
          </a:p>
          <a:p>
            <a:pPr marL="0" indent="0"/>
            <a:r>
              <a:rPr lang="en-US" altLang="en-US" sz="1200" b="0" dirty="0">
                <a:ea typeface="ＭＳ Ｐゴシック" panose="020B0600070205080204" pitchFamily="34" charset="-128"/>
              </a:rPr>
              <a:t> As the US became the world’s</a:t>
            </a:r>
            <a:r>
              <a:rPr lang="en-US" altLang="ja-JP" sz="1200" b="0" dirty="0">
                <a:ea typeface="ＭＳ Ｐゴシック" panose="020B0600070205080204" pitchFamily="34" charset="-128"/>
              </a:rPr>
              <a:t> leading economic power, it remained politically isolated until its involvement in the two World Wars in the first half of the 20th century.</a:t>
            </a:r>
          </a:p>
          <a:p>
            <a:pPr marL="0" indent="0"/>
            <a:endParaRPr lang="en-US" altLang="en-US" sz="1200" b="0" dirty="0">
              <a:ea typeface="ＭＳ Ｐゴシック" panose="020B0600070205080204" pitchFamily="34" charset="-128"/>
            </a:endParaRPr>
          </a:p>
          <a:p>
            <a:pPr marL="0" indent="0"/>
            <a:r>
              <a:rPr lang="en-US" altLang="en-US" sz="1200" b="0" dirty="0">
                <a:ea typeface="ＭＳ Ｐゴシック" panose="020B0600070205080204" pitchFamily="34" charset="-128"/>
              </a:rPr>
              <a:t> Today, the United States is essentially a two-party democracy, with the Republican and Democratic parties dominating US politics.</a:t>
            </a:r>
          </a:p>
          <a:p>
            <a:pPr marL="0" indent="0"/>
            <a:endParaRPr lang="en-US" altLang="en-US" sz="1200" b="0" dirty="0">
              <a:ea typeface="ＭＳ Ｐゴシック" panose="020B0600070205080204" pitchFamily="34" charset="-128"/>
            </a:endParaRPr>
          </a:p>
          <a:p>
            <a:pPr marL="0" indent="0"/>
            <a:r>
              <a:rPr lang="en-US" altLang="en-US" sz="1200" b="0" dirty="0">
                <a:ea typeface="ＭＳ Ｐゴシック" panose="020B0600070205080204" pitchFamily="34" charset="-128"/>
              </a:rPr>
              <a:t> The United States has been heavily involved in all areas of the world, with its recent involvement in the conflicts of the Middle East causing a great deal of controversy.</a:t>
            </a:r>
          </a:p>
          <a:p>
            <a:pPr marL="0" indent="0"/>
            <a:endParaRPr lang="en-US" altLang="en-US" sz="1200" b="0" dirty="0">
              <a:ea typeface="ＭＳ Ｐゴシック" panose="020B0600070205080204" pitchFamily="34" charset="-128"/>
            </a:endParaRPr>
          </a:p>
          <a:p>
            <a:pPr marL="0" indent="0"/>
            <a:r>
              <a:rPr lang="en-US" altLang="en-US" sz="1200" b="0" dirty="0">
                <a:ea typeface="ＭＳ Ｐゴシック" panose="020B0600070205080204" pitchFamily="34" charset="-128"/>
              </a:rPr>
              <a:t> The United States is the richest of the world’s</a:t>
            </a:r>
            <a:r>
              <a:rPr lang="en-US" altLang="ja-JP" sz="1200" b="0" dirty="0">
                <a:ea typeface="ＭＳ Ｐゴシック" panose="020B0600070205080204" pitchFamily="34" charset="-128"/>
              </a:rPr>
              <a:t> major economic powers, although it has greater wealth inequalities than many other developed countries.</a:t>
            </a:r>
          </a:p>
          <a:p>
            <a:pPr marL="0" indent="0" eaLnBrk="1" hangingPunct="1">
              <a:spcBef>
                <a:spcPct val="0"/>
              </a:spcBef>
            </a:pPr>
            <a:endParaRPr lang="en-US" altLang="en-US" sz="1200" b="0" dirty="0">
              <a:ea typeface="ＭＳ Ｐゴシック" panose="020B0600070205080204" pitchFamily="34" charset="-128"/>
            </a:endParaRPr>
          </a:p>
          <a:p>
            <a:pPr marL="0" indent="0" eaLnBrk="1" hangingPunct="1">
              <a:spcBef>
                <a:spcPct val="0"/>
              </a:spcBef>
            </a:pPr>
            <a:endParaRPr lang="en-US" altLang="en-US" sz="1200" b="0" dirty="0">
              <a:ea typeface="ＭＳ Ｐゴシック" panose="020B0600070205080204" pitchFamily="34" charset="-128"/>
            </a:endParaRPr>
          </a:p>
          <a:p>
            <a:pPr marL="0" indent="0" eaLnBrk="1" hangingPunct="1">
              <a:spcBef>
                <a:spcPct val="0"/>
              </a:spcBef>
            </a:pPr>
            <a:endParaRPr lang="en-US" altLang="en-US" sz="1200" b="0" dirty="0">
              <a:ea typeface="ＭＳ Ｐゴシック" panose="020B0600070205080204" pitchFamily="34" charset="-128"/>
            </a:endParaRPr>
          </a:p>
          <a:p>
            <a:pPr marL="0" indent="0">
              <a:buFontTx/>
              <a:buNone/>
            </a:pPr>
            <a:endParaRPr lang="en-US" altLang="en-US" sz="1200" b="0" dirty="0">
              <a:ea typeface="ＭＳ Ｐゴシック" panose="020B0600070205080204" pitchFamily="34" charset="-128"/>
            </a:endParaRPr>
          </a:p>
        </p:txBody>
      </p:sp>
      <p:sp>
        <p:nvSpPr>
          <p:cNvPr id="20484" name="Line 4">
            <a:extLst>
              <a:ext uri="{FF2B5EF4-FFF2-40B4-BE49-F238E27FC236}">
                <a16:creationId xmlns:a16="http://schemas.microsoft.com/office/drawing/2014/main" id="{AF77EA5A-4B00-6549-94F1-BA1B48DFE839}"/>
              </a:ext>
            </a:extLst>
          </p:cNvPr>
          <p:cNvSpPr>
            <a:spLocks noChangeShapeType="1"/>
          </p:cNvSpPr>
          <p:nvPr/>
        </p:nvSpPr>
        <p:spPr bwMode="auto">
          <a:xfrm>
            <a:off x="4572000" y="838200"/>
            <a:ext cx="0" cy="525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0485" name="Rectangle 5">
            <a:extLst>
              <a:ext uri="{FF2B5EF4-FFF2-40B4-BE49-F238E27FC236}">
                <a16:creationId xmlns:a16="http://schemas.microsoft.com/office/drawing/2014/main" id="{75775686-6305-2A4F-93BF-C89C9BB09F10}"/>
              </a:ext>
            </a:extLst>
          </p:cNvPr>
          <p:cNvSpPr>
            <a:spLocks noChangeArrowheads="1"/>
          </p:cNvSpPr>
          <p:nvPr/>
        </p:nvSpPr>
        <p:spPr bwMode="auto">
          <a:xfrm>
            <a:off x="152400" y="898525"/>
            <a:ext cx="19050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dirty="0">
                <a:solidFill>
                  <a:srgbClr val="EAEAEA"/>
                </a:solidFill>
              </a:rPr>
              <a:t>Overview: </a:t>
            </a:r>
          </a:p>
        </p:txBody>
      </p:sp>
      <p:sp>
        <p:nvSpPr>
          <p:cNvPr id="20486" name="Line 6">
            <a:extLst>
              <a:ext uri="{FF2B5EF4-FFF2-40B4-BE49-F238E27FC236}">
                <a16:creationId xmlns:a16="http://schemas.microsoft.com/office/drawing/2014/main" id="{A34C90AB-33CA-724C-876C-56BB6738855F}"/>
              </a:ext>
            </a:extLst>
          </p:cNvPr>
          <p:cNvSpPr>
            <a:spLocks noChangeShapeType="1"/>
          </p:cNvSpPr>
          <p:nvPr/>
        </p:nvSpPr>
        <p:spPr bwMode="auto">
          <a:xfrm>
            <a:off x="1524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0487" name="Line 27">
            <a:extLst>
              <a:ext uri="{FF2B5EF4-FFF2-40B4-BE49-F238E27FC236}">
                <a16:creationId xmlns:a16="http://schemas.microsoft.com/office/drawing/2014/main" id="{5E32A0EF-09F9-174B-937C-635E9A66865C}"/>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0488" name="Rectangle 28">
            <a:extLst>
              <a:ext uri="{FF2B5EF4-FFF2-40B4-BE49-F238E27FC236}">
                <a16:creationId xmlns:a16="http://schemas.microsoft.com/office/drawing/2014/main" id="{DAF39ABE-3008-7444-BE5F-F7ED0F488A1B}"/>
              </a:ext>
            </a:extLst>
          </p:cNvPr>
          <p:cNvSpPr>
            <a:spLocks noChangeArrowheads="1"/>
          </p:cNvSpPr>
          <p:nvPr/>
        </p:nvSpPr>
        <p:spPr bwMode="auto">
          <a:xfrm>
            <a:off x="4800600" y="914400"/>
            <a:ext cx="22098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dirty="0">
                <a:solidFill>
                  <a:srgbClr val="EAEAEA"/>
                </a:solidFill>
              </a:rPr>
              <a:t>Key Facts and Data: </a:t>
            </a:r>
          </a:p>
        </p:txBody>
      </p:sp>
      <p:sp>
        <p:nvSpPr>
          <p:cNvPr id="20489" name="Rectangle 29">
            <a:extLst>
              <a:ext uri="{FF2B5EF4-FFF2-40B4-BE49-F238E27FC236}">
                <a16:creationId xmlns:a16="http://schemas.microsoft.com/office/drawing/2014/main" id="{E45B83D4-A855-DC49-BFD7-FE5CBF385E64}"/>
              </a:ext>
            </a:extLst>
          </p:cNvPr>
          <p:cNvSpPr>
            <a:spLocks noChangeArrowheads="1"/>
          </p:cNvSpPr>
          <p:nvPr/>
        </p:nvSpPr>
        <p:spPr bwMode="auto">
          <a:xfrm>
            <a:off x="4724400" y="1447800"/>
            <a:ext cx="4419600" cy="471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515938" indent="-16510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r>
              <a:rPr lang="en-US" altLang="en-US" sz="1200" b="0" dirty="0"/>
              <a:t> Official Name</a:t>
            </a:r>
          </a:p>
          <a:p>
            <a:pPr lvl="1"/>
            <a:r>
              <a:rPr lang="en-US" altLang="en-US" sz="1200" dirty="0"/>
              <a:t>United States of America</a:t>
            </a:r>
          </a:p>
          <a:p>
            <a:r>
              <a:rPr lang="en-US" altLang="en-US" sz="1200" b="0" dirty="0"/>
              <a:t> Capital</a:t>
            </a:r>
          </a:p>
          <a:p>
            <a:pPr lvl="1"/>
            <a:r>
              <a:rPr lang="en-US" altLang="en-US" sz="1200" dirty="0"/>
              <a:t>Washington</a:t>
            </a:r>
          </a:p>
          <a:p>
            <a:r>
              <a:rPr lang="en-US" altLang="en-US" sz="1000" dirty="0"/>
              <a:t> </a:t>
            </a:r>
            <a:r>
              <a:rPr lang="en-US" altLang="en-US" sz="1200" b="0" dirty="0"/>
              <a:t>Government Type</a:t>
            </a:r>
            <a:endParaRPr lang="en-US" altLang="en-US" sz="1000" dirty="0"/>
          </a:p>
          <a:p>
            <a:pPr lvl="1"/>
            <a:r>
              <a:rPr lang="en-US" altLang="en-US" sz="1200" dirty="0"/>
              <a:t>Federal republic</a:t>
            </a:r>
          </a:p>
          <a:p>
            <a:r>
              <a:rPr lang="en-US" altLang="en-US" sz="1000" dirty="0"/>
              <a:t> </a:t>
            </a:r>
            <a:r>
              <a:rPr lang="en-US" altLang="en-US" sz="1200" b="0" dirty="0"/>
              <a:t>Head of State and Government</a:t>
            </a:r>
            <a:endParaRPr lang="en-US" altLang="en-US" sz="1000" dirty="0"/>
          </a:p>
          <a:p>
            <a:pPr lvl="1"/>
            <a:r>
              <a:rPr lang="en-US" altLang="en-US" sz="1200" dirty="0"/>
              <a:t>President Joe Biden (since 2021)</a:t>
            </a:r>
          </a:p>
          <a:p>
            <a:r>
              <a:rPr lang="en-US" altLang="en-US" sz="1200" b="0" dirty="0"/>
              <a:t> Population</a:t>
            </a:r>
          </a:p>
          <a:p>
            <a:pPr lvl="1"/>
            <a:r>
              <a:rPr lang="en-US" altLang="en-US" sz="1200" dirty="0"/>
              <a:t>334,805,000</a:t>
            </a:r>
          </a:p>
          <a:p>
            <a:r>
              <a:rPr lang="en-US" altLang="en-US" sz="1000" dirty="0"/>
              <a:t> </a:t>
            </a:r>
            <a:r>
              <a:rPr lang="en-US" altLang="en-US" sz="1200" b="0" dirty="0"/>
              <a:t>Land Area</a:t>
            </a:r>
          </a:p>
          <a:p>
            <a:pPr lvl="1"/>
            <a:r>
              <a:rPr lang="en-US" altLang="en-US" sz="1200" dirty="0"/>
              <a:t>9,158,960 sq. km</a:t>
            </a:r>
          </a:p>
          <a:p>
            <a:r>
              <a:rPr lang="en-US" altLang="en-US" sz="1000" dirty="0"/>
              <a:t> </a:t>
            </a:r>
            <a:r>
              <a:rPr lang="en-US" altLang="en-US" sz="1200" b="0" dirty="0"/>
              <a:t>Total GDP (US$)</a:t>
            </a:r>
          </a:p>
          <a:p>
            <a:pPr lvl="1"/>
            <a:r>
              <a:rPr lang="en-US" altLang="en-US" sz="1200" dirty="0"/>
              <a:t>$22.9 trillion</a:t>
            </a:r>
          </a:p>
          <a:p>
            <a:r>
              <a:rPr lang="en-US" altLang="en-US" sz="1000" dirty="0"/>
              <a:t> </a:t>
            </a:r>
            <a:r>
              <a:rPr lang="en-US" altLang="en-US" sz="1200" b="0" dirty="0"/>
              <a:t>Per Capita GDP at PPP (US$)</a:t>
            </a:r>
          </a:p>
          <a:p>
            <a:pPr lvl="1"/>
            <a:r>
              <a:rPr lang="en-US" altLang="en-US" sz="1200" dirty="0"/>
              <a:t>$68,309</a:t>
            </a:r>
          </a:p>
          <a:p>
            <a:r>
              <a:rPr lang="en-US" altLang="en-US" sz="1000" dirty="0"/>
              <a:t> </a:t>
            </a:r>
            <a:r>
              <a:rPr lang="en-US" altLang="en-US" sz="1200" b="0" dirty="0"/>
              <a:t>Currency</a:t>
            </a:r>
          </a:p>
          <a:p>
            <a:pPr lvl="1"/>
            <a:r>
              <a:rPr lang="en-US" altLang="en-US" sz="1200" dirty="0"/>
              <a:t>US dollar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Number Placeholder 5">
            <a:extLst>
              <a:ext uri="{FF2B5EF4-FFF2-40B4-BE49-F238E27FC236}">
                <a16:creationId xmlns:a16="http://schemas.microsoft.com/office/drawing/2014/main" id="{7FC0EB94-E050-7445-AA57-194BC940A981}"/>
              </a:ext>
            </a:extLst>
          </p:cNvPr>
          <p:cNvSpPr>
            <a:spLocks noGrp="1"/>
          </p:cNvSpPr>
          <p:nvPr>
            <p:ph type="sldNum" sz="quarter" idx="12"/>
          </p:nvPr>
        </p:nvSpPr>
        <p:spPr>
          <a:xfrm>
            <a:off x="3124200" y="6248400"/>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fld id="{5971396C-830B-F049-B996-3173D3FE80A8}" type="slidenum">
              <a:rPr lang="en-US" altLang="en-US" b="0" smtClean="0"/>
              <a:pPr algn="ctr">
                <a:spcBef>
                  <a:spcPct val="0"/>
                </a:spcBef>
                <a:buFontTx/>
                <a:buNone/>
              </a:pPr>
              <a:t>20</a:t>
            </a:fld>
            <a:endParaRPr lang="en-US" altLang="en-US" b="0"/>
          </a:p>
        </p:txBody>
      </p:sp>
      <p:sp>
        <p:nvSpPr>
          <p:cNvPr id="63490" name="Rectangle 2">
            <a:extLst>
              <a:ext uri="{FF2B5EF4-FFF2-40B4-BE49-F238E27FC236}">
                <a16:creationId xmlns:a16="http://schemas.microsoft.com/office/drawing/2014/main" id="{1284FDD5-3F54-1945-8900-B19F57F81F1C}"/>
              </a:ext>
            </a:extLst>
          </p:cNvPr>
          <p:cNvSpPr>
            <a:spLocks noGrp="1" noChangeArrowheads="1"/>
          </p:cNvSpPr>
          <p:nvPr>
            <p:ph type="title"/>
          </p:nvPr>
        </p:nvSpPr>
        <p:spPr>
          <a:xfrm>
            <a:off x="0" y="228600"/>
            <a:ext cx="8686800" cy="457200"/>
          </a:xfrm>
        </p:spPr>
        <p:txBody>
          <a:bodyPr/>
          <a:lstStyle/>
          <a:p>
            <a:r>
              <a:rPr lang="en-US" altLang="en-US" sz="1800">
                <a:ea typeface="ＭＳ Ｐゴシック" panose="020B0600070205080204" pitchFamily="34" charset="-128"/>
              </a:rPr>
              <a:t>Key Foreign Policy Issue (part one): </a:t>
            </a:r>
            <a:r>
              <a:rPr lang="en-US" altLang="en-US" sz="1800" b="0">
                <a:ea typeface="ＭＳ Ｐゴシック" panose="020B0600070205080204" pitchFamily="34" charset="-128"/>
              </a:rPr>
              <a:t>The Danger of US Isolationism</a:t>
            </a:r>
          </a:p>
        </p:txBody>
      </p:sp>
      <p:sp>
        <p:nvSpPr>
          <p:cNvPr id="63491" name="Rectangle 3">
            <a:extLst>
              <a:ext uri="{FF2B5EF4-FFF2-40B4-BE49-F238E27FC236}">
                <a16:creationId xmlns:a16="http://schemas.microsoft.com/office/drawing/2014/main" id="{51EDFC69-26AB-D14D-8961-9537BC1605B6}"/>
              </a:ext>
            </a:extLst>
          </p:cNvPr>
          <p:cNvSpPr>
            <a:spLocks noGrp="1" noChangeArrowheads="1"/>
          </p:cNvSpPr>
          <p:nvPr>
            <p:ph type="body" sz="half" idx="1"/>
          </p:nvPr>
        </p:nvSpPr>
        <p:spPr>
          <a:xfrm>
            <a:off x="0" y="762000"/>
            <a:ext cx="9144000" cy="1447800"/>
          </a:xfrm>
          <a:solidFill>
            <a:schemeClr val="bg1"/>
          </a:solidFill>
          <a:ln>
            <a:solidFill>
              <a:schemeClr val="tx1"/>
            </a:solidFill>
            <a:miter lim="800000"/>
            <a:headEnd/>
            <a:tailEnd/>
          </a:ln>
        </p:spPr>
        <p:txBody>
          <a:bodyPr/>
          <a:lstStyle/>
          <a:p>
            <a:pPr marL="0" indent="0">
              <a:buFontTx/>
              <a:buNone/>
            </a:pPr>
            <a:r>
              <a:rPr lang="en-US" altLang="en-US" sz="1100">
                <a:ea typeface="ＭＳ Ｐゴシック" panose="020B0600070205080204" pitchFamily="34" charset="-128"/>
              </a:rPr>
              <a:t>Introduction</a:t>
            </a:r>
            <a:r>
              <a:rPr lang="en-US" altLang="en-US" sz="1100" b="0">
                <a:ea typeface="ＭＳ Ｐゴシック" panose="020B0600070205080204" pitchFamily="34" charset="-128"/>
              </a:rPr>
              <a:t> - For the past century, the United States has been the dominant player in global affairs and it has used its dominant position to enforce a liberal political and economic order on much of the world.  After its entry in the First World War turned the tied against the Axis powers, the United States emerged as the world’s economic powerhouse.  In the Second World War, the United States, together with its Soviet, British and other allies, ended the imperial ambitions of Germany and Japan, allowing a liberal and capitalist order to dominate much of Europe and Asia.  Finally, the US’ “victory” in the Cold War resulted in much of the rest of the world being integrated into a US-led economic, trade and investment system that brought unprecedented growth to many formerly isolated areas of the world.  While the United States has made many mistakes in its position of global leadership, its role as the primary enforcer of peace in Europe and Asia, and its protection of the world’s leading trade routes, resulted in decades of remarkable growth in terms of economic output as well as international trade and investment.  </a:t>
            </a:r>
          </a:p>
        </p:txBody>
      </p:sp>
      <p:sp>
        <p:nvSpPr>
          <p:cNvPr id="63492" name="Rectangle 33">
            <a:extLst>
              <a:ext uri="{FF2B5EF4-FFF2-40B4-BE49-F238E27FC236}">
                <a16:creationId xmlns:a16="http://schemas.microsoft.com/office/drawing/2014/main" id="{E0F4424B-C14B-3E40-B9BE-EBAB72B528FB}"/>
              </a:ext>
            </a:extLst>
          </p:cNvPr>
          <p:cNvSpPr>
            <a:spLocks noChangeArrowheads="1"/>
          </p:cNvSpPr>
          <p:nvPr/>
        </p:nvSpPr>
        <p:spPr bwMode="auto">
          <a:xfrm>
            <a:off x="0" y="2286000"/>
            <a:ext cx="4267200" cy="4114800"/>
          </a:xfrm>
          <a:prstGeom prst="rect">
            <a:avLst/>
          </a:prstGeom>
          <a:solidFill>
            <a:schemeClr val="bg1"/>
          </a:solidFill>
          <a:ln w="9525">
            <a:solidFill>
              <a:schemeClr val="tx1"/>
            </a:solidFill>
            <a:miter lim="800000"/>
            <a:headEnd/>
            <a:tailEnd/>
          </a:ln>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buFontTx/>
              <a:buNone/>
            </a:pPr>
            <a:r>
              <a:rPr lang="en-US" altLang="en-US" sz="1100"/>
              <a:t>A History of Isolationism</a:t>
            </a:r>
            <a:endParaRPr lang="en-US" altLang="en-US" sz="1100" b="0"/>
          </a:p>
          <a:p>
            <a:pPr>
              <a:spcBef>
                <a:spcPct val="0"/>
              </a:spcBef>
              <a:buFontTx/>
              <a:buNone/>
            </a:pPr>
            <a:r>
              <a:rPr lang="en-US" altLang="en-US" sz="1100" b="0"/>
              <a:t>Prior to its ascendancy to the top of the global power table during the Second World War, much of the United States’ history was dominated by a desire to remain isolated from the problems of the rest of the world.  While defending its role as the dominant power in the Western Hemisphere for the past 200 years, the US had largely remained aloof from problems further afield and even when it was dragged into far-away conflicts, as during the First World War, it quickly retreated back into isolationism.  For many, this isolationism allowed the United States to concentrate on the development, modernization and expansion of the US economy, something that resulted in the US becoming the world’s dominant economy many decades before it became the world’s leading political and military power.  This nostalgia for a bygone era when the United States was effectively shielded by two vast oceans from the rest of the world’s problems is a key component of the renewed desire by many US voters to have the country return to a sort of 21</a:t>
            </a:r>
            <a:r>
              <a:rPr lang="en-US" altLang="en-US" sz="1100" b="0" baseline="30000"/>
              <a:t>st</a:t>
            </a:r>
            <a:r>
              <a:rPr lang="en-US" altLang="en-US" sz="1100" b="0"/>
              <a:t> century isolationism.  This is evident by the surprisingly strong support for this year’s Republican candidate for the US presidency, Donald Trump, who’s call for a massive wall along the Mexican border and a withdrawal from the US’ defense commitments to many of its overseas allies harkens back to the heady days of US isolationism in the 19</a:t>
            </a:r>
            <a:r>
              <a:rPr lang="en-US" altLang="en-US" sz="1100" b="0" baseline="30000"/>
              <a:t>th</a:t>
            </a:r>
            <a:r>
              <a:rPr lang="en-US" altLang="en-US" sz="1100" b="0"/>
              <a:t> century or the 1920s.</a:t>
            </a:r>
          </a:p>
        </p:txBody>
      </p:sp>
      <p:pic>
        <p:nvPicPr>
          <p:cNvPr id="63493" name="Picture 3">
            <a:extLst>
              <a:ext uri="{FF2B5EF4-FFF2-40B4-BE49-F238E27FC236}">
                <a16:creationId xmlns:a16="http://schemas.microsoft.com/office/drawing/2014/main" id="{B623AEF3-6738-E84C-8A0A-6669CD688FE6}"/>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302125" y="2895600"/>
            <a:ext cx="4821238"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3459966F-909D-A14B-9BDB-20D0EACE644D}"/>
              </a:ext>
            </a:extLst>
          </p:cNvPr>
          <p:cNvSpPr/>
          <p:nvPr/>
        </p:nvSpPr>
        <p:spPr bwMode="auto">
          <a:xfrm>
            <a:off x="5029200" y="2514600"/>
            <a:ext cx="3276600" cy="276225"/>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nchor="ctr">
            <a:spAutoFit/>
          </a:bodyPr>
          <a:lstStyle/>
          <a:p>
            <a:pPr algn="ctr">
              <a:defRPr/>
            </a:pPr>
            <a:r>
              <a:rPr lang="en-US" sz="1200" b="1">
                <a:latin typeface="+mn-lt"/>
                <a:ea typeface="+mn-ea"/>
              </a:rPr>
              <a:t>United States Overseas Military Bases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5">
            <a:extLst>
              <a:ext uri="{FF2B5EF4-FFF2-40B4-BE49-F238E27FC236}">
                <a16:creationId xmlns:a16="http://schemas.microsoft.com/office/drawing/2014/main" id="{CC6DD750-E417-074B-BF6E-D50958339D87}"/>
              </a:ext>
            </a:extLst>
          </p:cNvPr>
          <p:cNvSpPr>
            <a:spLocks noGrp="1"/>
          </p:cNvSpPr>
          <p:nvPr>
            <p:ph type="sldNum" sz="quarter" idx="12"/>
          </p:nvPr>
        </p:nvSpPr>
        <p:spPr>
          <a:xfrm>
            <a:off x="3124200" y="6248400"/>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fld id="{D9238BA2-D410-C645-BB4A-3ECB77D01A81}" type="slidenum">
              <a:rPr lang="en-US" altLang="en-US" b="0" smtClean="0"/>
              <a:pPr algn="ctr">
                <a:spcBef>
                  <a:spcPct val="0"/>
                </a:spcBef>
                <a:buFontTx/>
                <a:buNone/>
              </a:pPr>
              <a:t>21</a:t>
            </a:fld>
            <a:endParaRPr lang="en-US" altLang="en-US" b="0"/>
          </a:p>
        </p:txBody>
      </p:sp>
      <p:sp>
        <p:nvSpPr>
          <p:cNvPr id="64514" name="Rectangle 2">
            <a:extLst>
              <a:ext uri="{FF2B5EF4-FFF2-40B4-BE49-F238E27FC236}">
                <a16:creationId xmlns:a16="http://schemas.microsoft.com/office/drawing/2014/main" id="{DE227996-74C1-2741-A8BD-28AFD2F859EF}"/>
              </a:ext>
            </a:extLst>
          </p:cNvPr>
          <p:cNvSpPr>
            <a:spLocks noGrp="1" noChangeArrowheads="1"/>
          </p:cNvSpPr>
          <p:nvPr>
            <p:ph type="title"/>
          </p:nvPr>
        </p:nvSpPr>
        <p:spPr>
          <a:xfrm>
            <a:off x="0" y="228600"/>
            <a:ext cx="8686800" cy="457200"/>
          </a:xfrm>
        </p:spPr>
        <p:txBody>
          <a:bodyPr/>
          <a:lstStyle/>
          <a:p>
            <a:r>
              <a:rPr lang="en-US" altLang="en-US" sz="1800">
                <a:ea typeface="ＭＳ Ｐゴシック" panose="020B0600070205080204" pitchFamily="34" charset="-128"/>
              </a:rPr>
              <a:t>Key Foreign Policy Issue (part two): </a:t>
            </a:r>
            <a:r>
              <a:rPr lang="en-US" altLang="en-US" sz="1800" b="0">
                <a:ea typeface="ＭＳ Ｐゴシック" panose="020B0600070205080204" pitchFamily="34" charset="-128"/>
              </a:rPr>
              <a:t>The Danger of US Isolationism</a:t>
            </a:r>
          </a:p>
        </p:txBody>
      </p:sp>
      <p:sp>
        <p:nvSpPr>
          <p:cNvPr id="64515" name="Rectangle 33">
            <a:extLst>
              <a:ext uri="{FF2B5EF4-FFF2-40B4-BE49-F238E27FC236}">
                <a16:creationId xmlns:a16="http://schemas.microsoft.com/office/drawing/2014/main" id="{C7D412EA-12E2-AA40-8E1F-F8FD934CC26C}"/>
              </a:ext>
            </a:extLst>
          </p:cNvPr>
          <p:cNvSpPr>
            <a:spLocks noChangeArrowheads="1"/>
          </p:cNvSpPr>
          <p:nvPr/>
        </p:nvSpPr>
        <p:spPr bwMode="auto">
          <a:xfrm>
            <a:off x="0" y="762000"/>
            <a:ext cx="5334000" cy="2971800"/>
          </a:xfrm>
          <a:prstGeom prst="rect">
            <a:avLst/>
          </a:prstGeom>
          <a:solidFill>
            <a:schemeClr val="bg1"/>
          </a:solidFill>
          <a:ln w="9525">
            <a:solidFill>
              <a:schemeClr val="tx1"/>
            </a:solidFill>
            <a:miter lim="800000"/>
            <a:headEnd/>
            <a:tailEnd/>
          </a:ln>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buFontTx/>
              <a:buNone/>
            </a:pPr>
            <a:r>
              <a:rPr lang="en-US" altLang="en-US" sz="1100"/>
              <a:t>Focusing on Home</a:t>
            </a:r>
            <a:endParaRPr lang="en-US" altLang="en-US" sz="1100" b="0"/>
          </a:p>
          <a:p>
            <a:pPr>
              <a:spcBef>
                <a:spcPct val="0"/>
              </a:spcBef>
              <a:buFontTx/>
              <a:buNone/>
            </a:pPr>
            <a:r>
              <a:rPr lang="en-US" altLang="en-US" sz="1100" b="0"/>
              <a:t>Polls taken in recent years have shown that there is a clear trend towards more support for a lesser role for the United States in global affairs among US voters.  The endless wars in the Middle East and Central Asia, coupled with what many people in the United States see as the negative impact of the US’ trade and investment partnerships with foreign countries, have led to greater support for politicians such as Donald Trump that call for the US to focus on internal affairs, rather than on issues and threats overseas.  Already, many of the recent trade deals that the United States has been at the forefront of, such as the TPP (with the Pacific Rim) and the TTIP (with the European Union), not to mention the 22-year-old NAFTA trade deal, are in jeopardy as an increasing number of voters in the US are opposed to many aspects of these deals and blame them for the loss of manufacturing jobs in the US.  Moreover, the United States’ extensive military commitments in all regions of the world are also being questioned, as more and more areas of the world grow increasingly unstable.  Altogether, political, security and economic trends are combining to convince many US voters that their country should turn inward, regardless of the implications.</a:t>
            </a:r>
          </a:p>
        </p:txBody>
      </p:sp>
      <p:graphicFrame>
        <p:nvGraphicFramePr>
          <p:cNvPr id="64516" name="Object 15">
            <a:extLst>
              <a:ext uri="{FF2B5EF4-FFF2-40B4-BE49-F238E27FC236}">
                <a16:creationId xmlns:a16="http://schemas.microsoft.com/office/drawing/2014/main" id="{44ED9B51-FD6E-E649-9D94-12F98EDBB457}"/>
              </a:ext>
            </a:extLst>
          </p:cNvPr>
          <p:cNvGraphicFramePr>
            <a:graphicFrameLocks noChangeAspect="1"/>
          </p:cNvGraphicFramePr>
          <p:nvPr/>
        </p:nvGraphicFramePr>
        <p:xfrm>
          <a:off x="5410200" y="482600"/>
          <a:ext cx="3643313" cy="3606800"/>
        </p:xfrm>
        <a:graphic>
          <a:graphicData uri="http://schemas.openxmlformats.org/presentationml/2006/ole">
            <mc:AlternateContent xmlns:mc="http://schemas.openxmlformats.org/markup-compatibility/2006">
              <mc:Choice xmlns:v="urn:schemas-microsoft-com:vml" Requires="v">
                <p:oleObj spid="_x0000_s64775" name="Chart" r:id="rId3" imgW="3790950" imgH="3759200" progId="Excel.Chart.8">
                  <p:embed/>
                </p:oleObj>
              </mc:Choice>
              <mc:Fallback>
                <p:oleObj name="Chart" r:id="rId3" imgW="3790950" imgH="3759200" progId="Excel.Chart.8">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482600"/>
                        <a:ext cx="3643313"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517" name="Rectangle 33">
            <a:extLst>
              <a:ext uri="{FF2B5EF4-FFF2-40B4-BE49-F238E27FC236}">
                <a16:creationId xmlns:a16="http://schemas.microsoft.com/office/drawing/2014/main" id="{EEED4655-8A2C-384D-B7EB-ECE9005DB7EC}"/>
              </a:ext>
            </a:extLst>
          </p:cNvPr>
          <p:cNvSpPr>
            <a:spLocks noChangeArrowheads="1"/>
          </p:cNvSpPr>
          <p:nvPr/>
        </p:nvSpPr>
        <p:spPr bwMode="auto">
          <a:xfrm>
            <a:off x="0" y="3810000"/>
            <a:ext cx="9144000" cy="2057400"/>
          </a:xfrm>
          <a:prstGeom prst="rect">
            <a:avLst/>
          </a:prstGeom>
          <a:solidFill>
            <a:schemeClr val="bg1"/>
          </a:solidFill>
          <a:ln w="9525">
            <a:solidFill>
              <a:schemeClr val="tx1"/>
            </a:solidFill>
            <a:miter lim="800000"/>
            <a:headEnd/>
            <a:tailEnd/>
          </a:ln>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buFontTx/>
              <a:buNone/>
            </a:pPr>
            <a:r>
              <a:rPr lang="en-US" altLang="en-US" sz="1100"/>
              <a:t>The Danger of a US Withdrawal</a:t>
            </a:r>
            <a:endParaRPr lang="en-US" altLang="en-US" sz="1100" b="0"/>
          </a:p>
          <a:p>
            <a:pPr>
              <a:spcBef>
                <a:spcPct val="0"/>
              </a:spcBef>
              <a:buFontTx/>
              <a:buNone/>
            </a:pPr>
            <a:r>
              <a:rPr lang="en-US" altLang="en-US" sz="1100" b="0"/>
              <a:t>Unfortunately for the United States and the rest of the world, the US remains the indispensible country when it comes to maintaining the liberal trade and investment order that dominates the world economy, as well as the military alliances that have preserved peace in Europe and Asia in recent decades.  On the economic front, a turn towards isolationism in the world’s largest economy would lead to many of the world’s other leading economic powers also turning towards protectionism.  This would cause massive disruptions to global trade and investment and lead to the greatest economic crisis since the Great Depression.  On the political and security front, a collapse of US-led defense alliances in Europe and Asia would encourage revisionist powers such as Russia and China to use force to defend their territorial claims in the former Soviet Union (for Russia) and in the waters of the western Pacific Ocean (for China).  Moreover, no single power would be in a position to take the United States’ place as the power guaranteeing trade, investment and security in the key economic centers of the world, leading to significantly higher levels of conflict risk around the world.  As such, a turn towards isolationism in the United States would worsen, rather than enhance, the prospects for security and economic growth in the US and around the world, making the US and the world a much more dangerous place.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Number Placeholder 6">
            <a:extLst>
              <a:ext uri="{FF2B5EF4-FFF2-40B4-BE49-F238E27FC236}">
                <a16:creationId xmlns:a16="http://schemas.microsoft.com/office/drawing/2014/main" id="{F159CEA0-E24F-5F42-87B0-3D3C0E9817D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F1CD186B-6205-8E40-A53D-8855B994231F}" type="slidenum">
              <a:rPr lang="en-US" altLang="en-US" sz="1400" b="0" smtClean="0">
                <a:latin typeface="Times New Roman" panose="02020603050405020304" pitchFamily="18" charset="0"/>
              </a:rPr>
              <a:pPr>
                <a:spcBef>
                  <a:spcPct val="0"/>
                </a:spcBef>
                <a:buFontTx/>
                <a:buNone/>
              </a:pPr>
              <a:t>22</a:t>
            </a:fld>
            <a:endParaRPr lang="en-US" altLang="en-US" sz="1400" b="0">
              <a:latin typeface="Times New Roman" panose="02020603050405020304" pitchFamily="18" charset="0"/>
            </a:endParaRPr>
          </a:p>
        </p:txBody>
      </p:sp>
      <p:sp>
        <p:nvSpPr>
          <p:cNvPr id="65538" name="Rectangle 2">
            <a:extLst>
              <a:ext uri="{FF2B5EF4-FFF2-40B4-BE49-F238E27FC236}">
                <a16:creationId xmlns:a16="http://schemas.microsoft.com/office/drawing/2014/main" id="{3A81DFED-5A09-3243-AC67-630169671D88}"/>
              </a:ext>
            </a:extLst>
          </p:cNvPr>
          <p:cNvSpPr>
            <a:spLocks noGrp="1" noChangeArrowheads="1"/>
          </p:cNvSpPr>
          <p:nvPr>
            <p:ph type="title"/>
          </p:nvPr>
        </p:nvSpPr>
        <p:spPr/>
        <p:txBody>
          <a:bodyPr/>
          <a:lstStyle/>
          <a:p>
            <a:r>
              <a:rPr lang="en-GB" altLang="en-US" sz="1800">
                <a:ea typeface="ＭＳ Ｐゴシック" panose="020B0600070205080204" pitchFamily="34" charset="-128"/>
              </a:rPr>
              <a:t>Military Spending</a:t>
            </a:r>
          </a:p>
        </p:txBody>
      </p:sp>
      <p:sp>
        <p:nvSpPr>
          <p:cNvPr id="65539" name="Line 3">
            <a:extLst>
              <a:ext uri="{FF2B5EF4-FFF2-40B4-BE49-F238E27FC236}">
                <a16:creationId xmlns:a16="http://schemas.microsoft.com/office/drawing/2014/main" id="{6545E784-966C-6344-9461-D33BFDD8CF3A}"/>
              </a:ext>
            </a:extLst>
          </p:cNvPr>
          <p:cNvSpPr>
            <a:spLocks noChangeShapeType="1"/>
          </p:cNvSpPr>
          <p:nvPr/>
        </p:nvSpPr>
        <p:spPr bwMode="auto">
          <a:xfrm flipV="1">
            <a:off x="4572000" y="838200"/>
            <a:ext cx="0" cy="518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40" name="Line 7">
            <a:extLst>
              <a:ext uri="{FF2B5EF4-FFF2-40B4-BE49-F238E27FC236}">
                <a16:creationId xmlns:a16="http://schemas.microsoft.com/office/drawing/2014/main" id="{4078DF61-5A07-C849-B9FD-95068C5C05C9}"/>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1" name="Rectangle 8">
            <a:extLst>
              <a:ext uri="{FF2B5EF4-FFF2-40B4-BE49-F238E27FC236}">
                <a16:creationId xmlns:a16="http://schemas.microsoft.com/office/drawing/2014/main" id="{CD29D14A-03C5-3F4E-963B-A4B81D78ACD0}"/>
              </a:ext>
            </a:extLst>
          </p:cNvPr>
          <p:cNvSpPr>
            <a:spLocks noChangeArrowheads="1"/>
          </p:cNvSpPr>
          <p:nvPr/>
        </p:nvSpPr>
        <p:spPr bwMode="auto">
          <a:xfrm>
            <a:off x="4800600" y="990600"/>
            <a:ext cx="29718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Strengths and Weaknesses </a:t>
            </a:r>
          </a:p>
        </p:txBody>
      </p:sp>
      <p:sp>
        <p:nvSpPr>
          <p:cNvPr id="65542" name="Rectangle 9">
            <a:extLst>
              <a:ext uri="{FF2B5EF4-FFF2-40B4-BE49-F238E27FC236}">
                <a16:creationId xmlns:a16="http://schemas.microsoft.com/office/drawing/2014/main" id="{CFA3E831-A53C-EB49-A04E-144B8A8AA282}"/>
              </a:ext>
            </a:extLst>
          </p:cNvPr>
          <p:cNvSpPr>
            <a:spLocks noChangeArrowheads="1"/>
          </p:cNvSpPr>
          <p:nvPr/>
        </p:nvSpPr>
        <p:spPr bwMode="auto">
          <a:xfrm>
            <a:off x="4724400" y="1447800"/>
            <a:ext cx="4191000"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buFontTx/>
              <a:buNone/>
            </a:pPr>
            <a:r>
              <a:rPr lang="en-GB" altLang="en-US" sz="1200"/>
              <a:t>No single country in history enjoyed the scale of military superiority over the entire world as the United States did in the wake of the end of the Cold War.</a:t>
            </a:r>
          </a:p>
          <a:p>
            <a:r>
              <a:rPr lang="en-GB" altLang="en-US" sz="1200" b="0"/>
              <a:t> Today US military budget is larger than the next nine-most powerful countries combined.</a:t>
            </a:r>
          </a:p>
          <a:p>
            <a:r>
              <a:rPr lang="en-GB" altLang="en-US" sz="1200" b="0"/>
              <a:t> Moreover, the US military enjoys a huge technological lead over all of its rivals.</a:t>
            </a:r>
          </a:p>
          <a:p>
            <a:pPr>
              <a:buFontTx/>
              <a:buNone/>
            </a:pPr>
            <a:endParaRPr lang="en-GB" altLang="en-US" sz="1200" b="0"/>
          </a:p>
          <a:p>
            <a:pPr>
              <a:buFontTx/>
              <a:buNone/>
            </a:pPr>
            <a:r>
              <a:rPr lang="en-GB" altLang="en-US" sz="1200"/>
              <a:t>With its dominant naval and air power, the United States can project power anywhere in the world.</a:t>
            </a:r>
          </a:p>
          <a:p>
            <a:r>
              <a:rPr lang="en-GB" altLang="en-US" sz="1200" b="0"/>
              <a:t> The biggest risk to the US military at present is being stretched too thinly due to its role in conflicts around the world.</a:t>
            </a:r>
          </a:p>
          <a:p>
            <a:r>
              <a:rPr lang="en-GB" altLang="en-US" sz="1200" b="0"/>
              <a:t> US armed forces have major commitments in the Middle East, Central Asia and East Asia.</a:t>
            </a:r>
          </a:p>
          <a:p>
            <a:pPr>
              <a:buFontTx/>
              <a:buNone/>
            </a:pPr>
            <a:endParaRPr lang="en-GB" altLang="en-US" sz="1200" b="0"/>
          </a:p>
          <a:p>
            <a:pPr>
              <a:buFontTx/>
              <a:buNone/>
            </a:pPr>
            <a:endParaRPr lang="en-GB" altLang="en-US" sz="1200" b="0"/>
          </a:p>
          <a:p>
            <a:pPr>
              <a:buFontTx/>
              <a:buNone/>
            </a:pPr>
            <a:endParaRPr lang="en-GB" altLang="en-US" sz="1200" b="0"/>
          </a:p>
          <a:p>
            <a:pPr>
              <a:buFontTx/>
              <a:buNone/>
            </a:pPr>
            <a:endParaRPr lang="en-US" altLang="en-US" sz="1200"/>
          </a:p>
          <a:p>
            <a:pPr>
              <a:buFontTx/>
              <a:buNone/>
            </a:pPr>
            <a:endParaRPr lang="en-US" altLang="en-US" sz="1000"/>
          </a:p>
        </p:txBody>
      </p:sp>
      <p:sp>
        <p:nvSpPr>
          <p:cNvPr id="65543" name="Line 10">
            <a:extLst>
              <a:ext uri="{FF2B5EF4-FFF2-40B4-BE49-F238E27FC236}">
                <a16:creationId xmlns:a16="http://schemas.microsoft.com/office/drawing/2014/main" id="{A54DDE32-7925-C747-959E-27D0CF2A5E4A}"/>
              </a:ext>
            </a:extLst>
          </p:cNvPr>
          <p:cNvSpPr>
            <a:spLocks noChangeShapeType="1"/>
          </p:cNvSpPr>
          <p:nvPr/>
        </p:nvSpPr>
        <p:spPr bwMode="auto">
          <a:xfrm>
            <a:off x="4800600" y="5127625"/>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4" name="Rectangle 11">
            <a:extLst>
              <a:ext uri="{FF2B5EF4-FFF2-40B4-BE49-F238E27FC236}">
                <a16:creationId xmlns:a16="http://schemas.microsoft.com/office/drawing/2014/main" id="{184D9879-3D07-B94C-8675-7493DCEEA751}"/>
              </a:ext>
            </a:extLst>
          </p:cNvPr>
          <p:cNvSpPr>
            <a:spLocks noChangeArrowheads="1"/>
          </p:cNvSpPr>
          <p:nvPr/>
        </p:nvSpPr>
        <p:spPr bwMode="auto">
          <a:xfrm>
            <a:off x="4800600" y="4724400"/>
            <a:ext cx="13716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Outlook </a:t>
            </a:r>
          </a:p>
        </p:txBody>
      </p:sp>
      <p:sp>
        <p:nvSpPr>
          <p:cNvPr id="65545" name="Rectangle 12">
            <a:extLst>
              <a:ext uri="{FF2B5EF4-FFF2-40B4-BE49-F238E27FC236}">
                <a16:creationId xmlns:a16="http://schemas.microsoft.com/office/drawing/2014/main" id="{CDB48177-A4EA-9B41-8D98-7BC7CBA9A03B}"/>
              </a:ext>
            </a:extLst>
          </p:cNvPr>
          <p:cNvSpPr>
            <a:spLocks noChangeArrowheads="1"/>
          </p:cNvSpPr>
          <p:nvPr/>
        </p:nvSpPr>
        <p:spPr bwMode="auto">
          <a:xfrm>
            <a:off x="4724400" y="5127625"/>
            <a:ext cx="4191000"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buFontTx/>
              <a:buNone/>
            </a:pPr>
            <a:r>
              <a:rPr lang="en-GB" altLang="en-US" sz="1200"/>
              <a:t>The United States’ lead in military power has grown dramatically over most other developed economies.</a:t>
            </a:r>
          </a:p>
          <a:p>
            <a:r>
              <a:rPr lang="en-GB" altLang="en-US" sz="1200"/>
              <a:t> </a:t>
            </a:r>
            <a:r>
              <a:rPr lang="en-GB" altLang="en-US" sz="1200" b="0"/>
              <a:t>Only China’s military power is growing at a faster rate and it still lags far behind the US in terms of technology, naval forces and air power.</a:t>
            </a:r>
          </a:p>
          <a:p>
            <a:pPr>
              <a:spcBef>
                <a:spcPct val="0"/>
              </a:spcBef>
              <a:buFontTx/>
              <a:buNone/>
            </a:pPr>
            <a:endParaRPr lang="en-GB" altLang="en-US" sz="1200" b="0"/>
          </a:p>
          <a:p>
            <a:pPr>
              <a:buFontTx/>
              <a:buNone/>
            </a:pPr>
            <a:endParaRPr lang="en-GB" altLang="en-US" sz="1200" b="0"/>
          </a:p>
        </p:txBody>
      </p:sp>
      <p:graphicFrame>
        <p:nvGraphicFramePr>
          <p:cNvPr id="2" name="Object 15">
            <a:extLst>
              <a:ext uri="{FF2B5EF4-FFF2-40B4-BE49-F238E27FC236}">
                <a16:creationId xmlns:a16="http://schemas.microsoft.com/office/drawing/2014/main" id="{DB14FF76-5C3D-C440-8A3F-EF0253600562}"/>
              </a:ext>
            </a:extLst>
          </p:cNvPr>
          <p:cNvGraphicFramePr>
            <a:graphicFrameLocks noChangeAspect="1"/>
          </p:cNvGraphicFramePr>
          <p:nvPr>
            <p:extLst>
              <p:ext uri="{D42A27DB-BD31-4B8C-83A1-F6EECF244321}">
                <p14:modId xmlns:p14="http://schemas.microsoft.com/office/powerpoint/2010/main" val="3878338128"/>
              </p:ext>
            </p:extLst>
          </p:nvPr>
        </p:nvGraphicFramePr>
        <p:xfrm>
          <a:off x="50800" y="965200"/>
          <a:ext cx="4446588" cy="4402138"/>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a:extLst>
              <a:ext uri="{FF2B5EF4-FFF2-40B4-BE49-F238E27FC236}">
                <a16:creationId xmlns:a16="http://schemas.microsoft.com/office/drawing/2014/main" id="{2506661E-40A5-EE49-8D81-FD91BE71AF49}"/>
              </a:ext>
            </a:extLst>
          </p:cNvPr>
          <p:cNvSpPr/>
          <p:nvPr/>
        </p:nvSpPr>
        <p:spPr bwMode="auto">
          <a:xfrm>
            <a:off x="3124200" y="4191000"/>
            <a:ext cx="1066800" cy="246063"/>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nchor="ctr">
            <a:spAutoFit/>
          </a:bodyPr>
          <a:lstStyle/>
          <a:p>
            <a:pPr>
              <a:defRPr/>
            </a:pPr>
            <a:r>
              <a:rPr lang="en-US" sz="1000">
                <a:latin typeface="+mn-lt"/>
                <a:ea typeface="+mn-ea"/>
              </a:rPr>
              <a:t>Source: SIPRI</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Number Placeholder 5">
            <a:extLst>
              <a:ext uri="{FF2B5EF4-FFF2-40B4-BE49-F238E27FC236}">
                <a16:creationId xmlns:a16="http://schemas.microsoft.com/office/drawing/2014/main" id="{389FC234-6ED9-7B4C-A340-660E6A177E9E}"/>
              </a:ext>
            </a:extLst>
          </p:cNvPr>
          <p:cNvSpPr>
            <a:spLocks noGrp="1"/>
          </p:cNvSpPr>
          <p:nvPr>
            <p:ph type="sldNum" sz="quarter" idx="12"/>
          </p:nvPr>
        </p:nvSpPr>
        <p:spPr>
          <a:xfrm>
            <a:off x="3124200" y="6248400"/>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fld id="{FDC528BF-6AF6-7441-A31D-B74D23ECA1C1}" type="slidenum">
              <a:rPr lang="en-US" altLang="en-US" b="0" smtClean="0"/>
              <a:pPr algn="ctr">
                <a:spcBef>
                  <a:spcPct val="0"/>
                </a:spcBef>
                <a:buFontTx/>
                <a:buNone/>
              </a:pPr>
              <a:t>23</a:t>
            </a:fld>
            <a:endParaRPr lang="en-US" altLang="en-US" b="0"/>
          </a:p>
        </p:txBody>
      </p:sp>
      <p:sp>
        <p:nvSpPr>
          <p:cNvPr id="67586" name="Rectangle 2">
            <a:extLst>
              <a:ext uri="{FF2B5EF4-FFF2-40B4-BE49-F238E27FC236}">
                <a16:creationId xmlns:a16="http://schemas.microsoft.com/office/drawing/2014/main" id="{FD9086EC-442E-F042-A1F1-AF701CC3DFC3}"/>
              </a:ext>
            </a:extLst>
          </p:cNvPr>
          <p:cNvSpPr>
            <a:spLocks noGrp="1" noChangeArrowheads="1"/>
          </p:cNvSpPr>
          <p:nvPr>
            <p:ph type="title"/>
          </p:nvPr>
        </p:nvSpPr>
        <p:spPr>
          <a:xfrm>
            <a:off x="0" y="228600"/>
            <a:ext cx="8686800" cy="457200"/>
          </a:xfrm>
        </p:spPr>
        <p:txBody>
          <a:bodyPr/>
          <a:lstStyle/>
          <a:p>
            <a:r>
              <a:rPr lang="en-US" altLang="en-US" sz="1800">
                <a:ea typeface="ＭＳ Ｐゴシック" panose="020B0600070205080204" pitchFamily="34" charset="-128"/>
              </a:rPr>
              <a:t>Key Defense Issue (part one): </a:t>
            </a:r>
            <a:r>
              <a:rPr lang="en-US" altLang="en-US" sz="1800" b="0">
                <a:ea typeface="ＭＳ Ｐゴシック" panose="020B0600070205080204" pitchFamily="34" charset="-128"/>
              </a:rPr>
              <a:t>How Long Will the US Rule the Seas?</a:t>
            </a:r>
          </a:p>
        </p:txBody>
      </p:sp>
      <p:sp>
        <p:nvSpPr>
          <p:cNvPr id="67587" name="Rectangle 3">
            <a:extLst>
              <a:ext uri="{FF2B5EF4-FFF2-40B4-BE49-F238E27FC236}">
                <a16:creationId xmlns:a16="http://schemas.microsoft.com/office/drawing/2014/main" id="{D3106800-29C5-F440-8CDD-E32FAC25D6C1}"/>
              </a:ext>
            </a:extLst>
          </p:cNvPr>
          <p:cNvSpPr>
            <a:spLocks noGrp="1" noChangeArrowheads="1"/>
          </p:cNvSpPr>
          <p:nvPr>
            <p:ph type="body" sz="half" idx="1"/>
          </p:nvPr>
        </p:nvSpPr>
        <p:spPr>
          <a:xfrm>
            <a:off x="0" y="762000"/>
            <a:ext cx="9144000" cy="1676400"/>
          </a:xfrm>
          <a:solidFill>
            <a:schemeClr val="bg1"/>
          </a:solidFill>
          <a:ln>
            <a:solidFill>
              <a:schemeClr val="tx1"/>
            </a:solidFill>
            <a:miter lim="800000"/>
            <a:headEnd/>
            <a:tailEnd/>
          </a:ln>
        </p:spPr>
        <p:txBody>
          <a:bodyPr/>
          <a:lstStyle/>
          <a:p>
            <a:pPr marL="0" indent="0">
              <a:buFontTx/>
              <a:buNone/>
            </a:pPr>
            <a:r>
              <a:rPr lang="en-US" altLang="en-US" sz="1100">
                <a:ea typeface="ＭＳ Ｐゴシック" panose="020B0600070205080204" pitchFamily="34" charset="-128"/>
              </a:rPr>
              <a:t>Summary</a:t>
            </a:r>
            <a:r>
              <a:rPr lang="en-US" altLang="en-US" sz="1100" b="0">
                <a:ea typeface="ＭＳ Ｐゴシック" panose="020B0600070205080204" pitchFamily="34" charset="-128"/>
              </a:rPr>
              <a:t> - Of all of the measures of military power in which the United States is the world’s leading country, it is in the field of naval power in which the US has perhaps its greatest lead over all other countries.  In terms of land power, the US has the world’s most powerful land forces, but the gap between it and rivals such as China and Russia is not as great on land as it is in the air or the sea.  In terms of air power, the US has a formidable array of planes and systems designed to give the US air superiority in any potential conflict, but even here, its power advantage is not as great as it is at sea.  At sea, the US navy currently has no rival and is able to both dominate the open seas and to control most of the world’s most important shipping lanes.  Since the United States gained control of the seas during the Second World War, its lead in terms of naval power over rival navies has continued to expand.  Moreover, even as other countries such as China and India invest heavily in their naval forces, the US’ massive lead in this area is set to remain in place for a very long time.  Nevertheless, internal and external threats could emerge that could weaken the US’ dominance of the seas over the longer term.</a:t>
            </a:r>
          </a:p>
          <a:p>
            <a:pPr marL="0" indent="0">
              <a:buFontTx/>
              <a:buNone/>
            </a:pPr>
            <a:endParaRPr lang="en-US" altLang="en-US" sz="1100">
              <a:ea typeface="ＭＳ Ｐゴシック" panose="020B0600070205080204" pitchFamily="34" charset="-128"/>
            </a:endParaRPr>
          </a:p>
        </p:txBody>
      </p:sp>
      <p:sp>
        <p:nvSpPr>
          <p:cNvPr id="67588" name="Rectangle 33">
            <a:extLst>
              <a:ext uri="{FF2B5EF4-FFF2-40B4-BE49-F238E27FC236}">
                <a16:creationId xmlns:a16="http://schemas.microsoft.com/office/drawing/2014/main" id="{D00752A6-BC71-8247-B91D-8E07FB42A73B}"/>
              </a:ext>
            </a:extLst>
          </p:cNvPr>
          <p:cNvSpPr>
            <a:spLocks noChangeArrowheads="1"/>
          </p:cNvSpPr>
          <p:nvPr/>
        </p:nvSpPr>
        <p:spPr bwMode="auto">
          <a:xfrm>
            <a:off x="0" y="2514600"/>
            <a:ext cx="5029200" cy="2819400"/>
          </a:xfrm>
          <a:prstGeom prst="rect">
            <a:avLst/>
          </a:prstGeom>
          <a:solidFill>
            <a:schemeClr val="bg1"/>
          </a:solidFill>
          <a:ln w="9525">
            <a:solidFill>
              <a:schemeClr val="tx1"/>
            </a:solidFill>
            <a:miter lim="800000"/>
            <a:headEnd/>
            <a:tailEnd/>
          </a:ln>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buFontTx/>
              <a:buNone/>
            </a:pPr>
            <a:r>
              <a:rPr lang="en-US" altLang="en-US" sz="1100"/>
              <a:t>No Competition, For Now</a:t>
            </a:r>
            <a:endParaRPr lang="en-US" altLang="en-US" sz="1100" b="0"/>
          </a:p>
          <a:p>
            <a:pPr>
              <a:spcBef>
                <a:spcPct val="0"/>
              </a:spcBef>
              <a:buFontTx/>
              <a:buNone/>
            </a:pPr>
            <a:r>
              <a:rPr lang="en-US" altLang="en-US" sz="1100" b="0"/>
              <a:t>It is easy to understate the level of dominance that the United States possesses at sea.  Its naval budget alone exceeds that of all of its major rivals’ combined naval expenditures, and its fleet of aircraft carriers, cruisers, destroyers, submarines and other naval vessels not only dwarfs its rivals in terms of numbers, but also in terms of firepower and technology.  One example of this is the fact that the United States has ten of the world’s 20 active aircraft carriers, with each individual US carrier having the firepower of three or four of its rivals.  In addition, the US Navy possesses 75% of the world’s cruisers, 50% of the world’s nuclear submarines and 30% of the world’s destroyers.  Add to this array of weaponry a favorable geographic position that gives the US open access to all of the world’s oceans and it is clear that the US is operating from a position of overwhelming strength at sea.  In addition, its main rivals suffer from distinct geographical disadvantages, such as China’s location behind multiple series of island chains and Russia’s lack of warm water ports, further enhancing the US’ naval advantages.</a:t>
            </a:r>
          </a:p>
        </p:txBody>
      </p:sp>
      <p:pic>
        <p:nvPicPr>
          <p:cNvPr id="67589" name="Picture 1" descr="USS GRF.png">
            <a:extLst>
              <a:ext uri="{FF2B5EF4-FFF2-40B4-BE49-F238E27FC236}">
                <a16:creationId xmlns:a16="http://schemas.microsoft.com/office/drawing/2014/main" id="{05CAD785-1BC8-284A-BD96-75CE878B6F06}"/>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029200" y="2819400"/>
            <a:ext cx="4114800"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Number Placeholder 5">
            <a:extLst>
              <a:ext uri="{FF2B5EF4-FFF2-40B4-BE49-F238E27FC236}">
                <a16:creationId xmlns:a16="http://schemas.microsoft.com/office/drawing/2014/main" id="{A809BBA4-D379-834B-8129-538A2F636572}"/>
              </a:ext>
            </a:extLst>
          </p:cNvPr>
          <p:cNvSpPr>
            <a:spLocks noGrp="1"/>
          </p:cNvSpPr>
          <p:nvPr>
            <p:ph type="sldNum" sz="quarter" idx="12"/>
          </p:nvPr>
        </p:nvSpPr>
        <p:spPr>
          <a:xfrm>
            <a:off x="3124200" y="6248400"/>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fld id="{6519750E-74A8-B942-A5BF-97D57DFDED90}" type="slidenum">
              <a:rPr lang="en-US" altLang="en-US" sz="1100" b="0" smtClean="0"/>
              <a:pPr algn="ctr">
                <a:spcBef>
                  <a:spcPct val="0"/>
                </a:spcBef>
                <a:buFontTx/>
                <a:buNone/>
              </a:pPr>
              <a:t>24</a:t>
            </a:fld>
            <a:endParaRPr lang="en-US" altLang="en-US" sz="1100" b="0"/>
          </a:p>
        </p:txBody>
      </p:sp>
      <p:sp>
        <p:nvSpPr>
          <p:cNvPr id="68610" name="Rectangle 2">
            <a:extLst>
              <a:ext uri="{FF2B5EF4-FFF2-40B4-BE49-F238E27FC236}">
                <a16:creationId xmlns:a16="http://schemas.microsoft.com/office/drawing/2014/main" id="{AF41F61E-EAFD-D84D-899B-DC2A00ACB5A4}"/>
              </a:ext>
            </a:extLst>
          </p:cNvPr>
          <p:cNvSpPr>
            <a:spLocks noGrp="1" noChangeArrowheads="1"/>
          </p:cNvSpPr>
          <p:nvPr>
            <p:ph type="title"/>
          </p:nvPr>
        </p:nvSpPr>
        <p:spPr>
          <a:xfrm>
            <a:off x="0" y="228600"/>
            <a:ext cx="8686800" cy="457200"/>
          </a:xfrm>
        </p:spPr>
        <p:txBody>
          <a:bodyPr/>
          <a:lstStyle/>
          <a:p>
            <a:r>
              <a:rPr lang="en-US" altLang="en-US" sz="1800">
                <a:ea typeface="ＭＳ Ｐゴシック" panose="020B0600070205080204" pitchFamily="34" charset="-128"/>
              </a:rPr>
              <a:t>Key Defense Issue (part two): </a:t>
            </a:r>
            <a:r>
              <a:rPr lang="en-US" altLang="en-US" sz="1800" b="0">
                <a:ea typeface="ＭＳ Ｐゴシック" panose="020B0600070205080204" pitchFamily="34" charset="-128"/>
              </a:rPr>
              <a:t>How Long Will the US Rule the Seas?</a:t>
            </a:r>
          </a:p>
        </p:txBody>
      </p:sp>
      <p:sp>
        <p:nvSpPr>
          <p:cNvPr id="68611" name="Rectangle 33">
            <a:extLst>
              <a:ext uri="{FF2B5EF4-FFF2-40B4-BE49-F238E27FC236}">
                <a16:creationId xmlns:a16="http://schemas.microsoft.com/office/drawing/2014/main" id="{F45E2EB1-28FF-4C48-BBED-55080386022C}"/>
              </a:ext>
            </a:extLst>
          </p:cNvPr>
          <p:cNvSpPr>
            <a:spLocks noChangeArrowheads="1"/>
          </p:cNvSpPr>
          <p:nvPr/>
        </p:nvSpPr>
        <p:spPr bwMode="auto">
          <a:xfrm>
            <a:off x="0" y="762000"/>
            <a:ext cx="9144000" cy="1752600"/>
          </a:xfrm>
          <a:prstGeom prst="rect">
            <a:avLst/>
          </a:prstGeom>
          <a:solidFill>
            <a:schemeClr val="bg1"/>
          </a:solidFill>
          <a:ln w="9525">
            <a:solidFill>
              <a:schemeClr val="tx1"/>
            </a:solidFill>
            <a:miter lim="800000"/>
            <a:headEnd/>
            <a:tailEnd/>
          </a:ln>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buFontTx/>
              <a:buNone/>
            </a:pPr>
            <a:r>
              <a:rPr lang="en-US" altLang="en-US" sz="1100"/>
              <a:t>Boosting Trade and Investment</a:t>
            </a:r>
            <a:endParaRPr lang="en-US" altLang="en-US" sz="1100" b="0"/>
          </a:p>
          <a:p>
            <a:pPr>
              <a:spcBef>
                <a:spcPct val="0"/>
              </a:spcBef>
              <a:buFontTx/>
              <a:buNone/>
            </a:pPr>
            <a:r>
              <a:rPr lang="en-US" altLang="en-US" sz="1100" b="0"/>
              <a:t>While many countries bristle at the thought that the United States’ domination of the world’s waterways has provided massive benefits for their citizens, there is no doubt that the dominance of the world’s oceans by a single power has allowed for many of the advances in living standards and security that the world enjoys today.  First, as an economically liberal country, the United States has supported the rise of global trade and investment (at least until this year) and has allowed trade and investment to flourish by protecting the world’s most important shipping lanes.  With a major naval presence near all of the world’s leading shipping lanes, the US Navy allowed the modern globalized economy to flourish, and provided a means for emerging markets to export their way to greater prosperity and for aging developed economies to continue to grow through exporting to more dynamic markets.  This, in turn, boosted business and investor confidence by ensuring that global trade would not be disrupted by unrest and conflict along these vital arteries of commerce.  Furthermore, the US navy’s domination of the seas has prevented lawlessness at sea, at least in areas where the United States has a direct interest in preventing such lawlessness.</a:t>
            </a:r>
          </a:p>
        </p:txBody>
      </p:sp>
      <p:sp>
        <p:nvSpPr>
          <p:cNvPr id="68612" name="Rectangle 33">
            <a:extLst>
              <a:ext uri="{FF2B5EF4-FFF2-40B4-BE49-F238E27FC236}">
                <a16:creationId xmlns:a16="http://schemas.microsoft.com/office/drawing/2014/main" id="{3A5BAF07-B627-2148-8BCE-19561C1CB182}"/>
              </a:ext>
            </a:extLst>
          </p:cNvPr>
          <p:cNvSpPr>
            <a:spLocks noChangeArrowheads="1"/>
          </p:cNvSpPr>
          <p:nvPr/>
        </p:nvSpPr>
        <p:spPr bwMode="auto">
          <a:xfrm>
            <a:off x="0" y="2590800"/>
            <a:ext cx="9144000" cy="1752600"/>
          </a:xfrm>
          <a:prstGeom prst="rect">
            <a:avLst/>
          </a:prstGeom>
          <a:solidFill>
            <a:schemeClr val="bg1"/>
          </a:solidFill>
          <a:ln w="9525">
            <a:solidFill>
              <a:schemeClr val="tx1"/>
            </a:solidFill>
            <a:miter lim="800000"/>
            <a:headEnd/>
            <a:tailEnd/>
          </a:ln>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buFontTx/>
              <a:buNone/>
            </a:pPr>
            <a:r>
              <a:rPr lang="en-US" altLang="en-US" sz="1100"/>
              <a:t>Economic Impact</a:t>
            </a:r>
            <a:endParaRPr lang="en-US" altLang="en-US" sz="1100" b="0"/>
          </a:p>
          <a:p>
            <a:pPr>
              <a:spcBef>
                <a:spcPct val="0"/>
              </a:spcBef>
              <a:buFontTx/>
              <a:buNone/>
            </a:pPr>
            <a:r>
              <a:rPr lang="en-US" altLang="en-US" sz="1100" b="0"/>
              <a:t>While many countries bristle at the thought that the United States’ domination of the world’s waterways has provided massive benefits for their citizens, there is no doubt that the dominance of the world’s oceans by a single power has allowed for many of the advances in living standards and security that the world enjoys today.  First, as an economically liberal country, the United States has supported the rise of global trade and investment (at least until this year) and has allowed trade and investment to flourish by protecting the world’s most important shipping lanes.  With a major naval presence near all of the world’s leading shipping lanes, the US Navy allowed the modern globalized economy to flourish, and provided a means for emerging markets to export their way to greater prosperity and for aging developed economies to continue to grow through exporting to more dynamic markets.  This, in turn, boosted business and investor confidence by ensuring that global trade would not be disrupted by unrest and conflict along these vital arteries of commerce.  Furthermore, the US navy’s domination of the seas has prevented lawlessness at sea, at least in areas where the United States has a direct interest in preventing such lawlessness.</a:t>
            </a:r>
          </a:p>
        </p:txBody>
      </p:sp>
      <p:sp>
        <p:nvSpPr>
          <p:cNvPr id="68613" name="Rectangle 33">
            <a:extLst>
              <a:ext uri="{FF2B5EF4-FFF2-40B4-BE49-F238E27FC236}">
                <a16:creationId xmlns:a16="http://schemas.microsoft.com/office/drawing/2014/main" id="{293D8845-C758-9745-9606-9A2DC9E7F780}"/>
              </a:ext>
            </a:extLst>
          </p:cNvPr>
          <p:cNvSpPr>
            <a:spLocks noChangeArrowheads="1"/>
          </p:cNvSpPr>
          <p:nvPr/>
        </p:nvSpPr>
        <p:spPr bwMode="auto">
          <a:xfrm>
            <a:off x="0" y="4419600"/>
            <a:ext cx="9144000" cy="2133600"/>
          </a:xfrm>
          <a:prstGeom prst="rect">
            <a:avLst/>
          </a:prstGeom>
          <a:solidFill>
            <a:schemeClr val="bg1"/>
          </a:solidFill>
          <a:ln w="9525">
            <a:solidFill>
              <a:schemeClr val="tx1"/>
            </a:solidFill>
            <a:miter lim="800000"/>
            <a:headEnd/>
            <a:tailEnd/>
          </a:ln>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buFontTx/>
              <a:buNone/>
            </a:pPr>
            <a:r>
              <a:rPr lang="en-US" altLang="en-US" sz="1100"/>
              <a:t>A Future Rival?</a:t>
            </a:r>
            <a:endParaRPr lang="en-US" altLang="en-US" sz="1100" b="0"/>
          </a:p>
          <a:p>
            <a:pPr>
              <a:spcBef>
                <a:spcPct val="0"/>
              </a:spcBef>
              <a:buFontTx/>
              <a:buNone/>
            </a:pPr>
            <a:r>
              <a:rPr lang="en-US" altLang="en-US" sz="1100" b="0"/>
              <a:t>There is no doubt that the United States’ massive advantage in terms of naval power will remain in place for the foreseeable future.  The US’ current partners (and potential rivals) in Europe have seen their naval power fall dramatically over the past century and, given their declining share of global defense spending, Europe’s relative naval power is set to continue to decline in the coming decades.  Likewise, Russia’s navy remains largely a token force, although its submarines do possess one of the few threats to the US Navy in some areas of the world.  Of all of the potential rivals to the US at sea, only one, China, appears likely to close the gap with the United States in terms of naval power.  This is due to the fact that China is spending more than any other country outside of the US on its navy and is developing naval forces aimed at both controlling the seas adjacent to China as well as being able to project power much further abroad.  This is likely to lead to a battle for influence and position, both in bodies of water near China (such as the South China Sea) as well as along shipping lanes further abroad (such as in the Pacific and Indian oceans).  Certainty, it will take a long time for China to develop a navy capable of challenging the US’ dominance at sea, but it appears likely that this is China’s intention, at least in the areas in which China has major trading and investment interests.  Should a true rival emerge and find itself at odds with the US Navy, global trade and investment could suffer a major setback.</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152400"/>
            <a:ext cx="8686800" cy="533400"/>
          </a:xfrm>
        </p:spPr>
        <p:txBody>
          <a:bodyPr/>
          <a:lstStyle/>
          <a:p>
            <a:r>
              <a:rPr lang="en-US" altLang="x-none" sz="1800">
                <a:ea typeface="ＭＳ Ｐゴシック" charset="-128"/>
              </a:rPr>
              <a:t>Geopolitical Issue in Focus (part one): </a:t>
            </a:r>
            <a:br>
              <a:rPr lang="en-US" altLang="x-none" sz="1800">
                <a:ea typeface="ＭＳ Ｐゴシック" charset="-128"/>
              </a:rPr>
            </a:br>
            <a:r>
              <a:rPr lang="en-US" altLang="x-none" sz="1800" b="0">
                <a:ea typeface="ＭＳ Ｐゴシック" charset="-128"/>
              </a:rPr>
              <a:t>The Global Balance of Power in 20 Years</a:t>
            </a:r>
          </a:p>
        </p:txBody>
      </p:sp>
      <p:sp>
        <p:nvSpPr>
          <p:cNvPr id="17411" name="Rectangle 3"/>
          <p:cNvSpPr>
            <a:spLocks noGrp="1" noChangeArrowheads="1"/>
          </p:cNvSpPr>
          <p:nvPr>
            <p:ph type="body" sz="half" idx="1"/>
          </p:nvPr>
        </p:nvSpPr>
        <p:spPr bwMode="auto">
          <a:xfrm>
            <a:off x="0" y="762000"/>
            <a:ext cx="9144000" cy="1066800"/>
          </a:xfrm>
          <a:solidFill>
            <a:schemeClr val="bg1"/>
          </a:solidFill>
          <a:ln>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indent="0">
              <a:buNone/>
            </a:pPr>
            <a:r>
              <a:rPr lang="en-US" altLang="x-none" sz="1200">
                <a:ea typeface="ＭＳ Ｐゴシック" charset="-128"/>
              </a:rPr>
              <a:t>Introduction</a:t>
            </a:r>
            <a:r>
              <a:rPr lang="en-US" altLang="x-none" sz="1200" b="0">
                <a:ea typeface="ＭＳ Ｐゴシック" charset="-128"/>
              </a:rPr>
              <a:t> - </a:t>
            </a:r>
            <a:r>
              <a:rPr lang="en-US" sz="1200" b="0"/>
              <a:t>In the field of geopolitics, projecting the global balance of power at some distant point in the future is a favorite exercise for many who work in this field.  Over the years, many geopolitical experts have made or broken their reputation on their predictions for the balance of power in the years to come.  We too have made many predictions on the global balance of power since the beginning of this century, and, so far, many of them have come true.  In this case, we are going to look at the potential balance of power in the not too distant future, in fact, just 20 years into the future to be exact.  </a:t>
            </a:r>
          </a:p>
          <a:p>
            <a:pPr marL="0" indent="0">
              <a:buFontTx/>
              <a:buNone/>
            </a:pPr>
            <a:endParaRPr lang="en-US" altLang="x-none" sz="1200">
              <a:ea typeface="ＭＳ Ｐゴシック" charset="-128"/>
            </a:endParaRPr>
          </a:p>
        </p:txBody>
      </p:sp>
      <p:sp>
        <p:nvSpPr>
          <p:cNvPr id="17412" name="Rectangle 33"/>
          <p:cNvSpPr>
            <a:spLocks noChangeArrowheads="1"/>
          </p:cNvSpPr>
          <p:nvPr/>
        </p:nvSpPr>
        <p:spPr bwMode="auto">
          <a:xfrm>
            <a:off x="0" y="1893277"/>
            <a:ext cx="9144000" cy="1752600"/>
          </a:xfrm>
          <a:prstGeom prst="rect">
            <a:avLst/>
          </a:prstGeom>
          <a:solidFill>
            <a:schemeClr val="bg1"/>
          </a:solidFill>
          <a:ln w="9525">
            <a:solidFill>
              <a:schemeClr val="tx1"/>
            </a:solidFill>
            <a:miter lim="800000"/>
            <a:headEnd/>
            <a:tailEnd/>
          </a:ln>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spcBef>
                <a:spcPct val="20000"/>
              </a:spcBef>
            </a:pPr>
            <a:r>
              <a:rPr lang="en-US" altLang="x-none" sz="1200" b="1">
                <a:latin typeface="+mn-lt"/>
              </a:rPr>
              <a:t>A Look Back 20 Years</a:t>
            </a:r>
            <a:endParaRPr lang="en-US" altLang="x-none" sz="1200">
              <a:latin typeface="+mn-lt"/>
            </a:endParaRPr>
          </a:p>
          <a:p>
            <a:r>
              <a:rPr lang="en-US" sz="1200">
                <a:latin typeface="+mn-lt"/>
              </a:rPr>
              <a:t>To do so, we are first going to look back 20 years to assess how the global balance of power has evolved since 1999.  Then, the United States was still in the midst of its post-Cold-War unipolar moment when it stood alone as the sole superpower surrounded by a number of weaker middle powers.  However, it was already becoming apparent in 1999 that the US’ complete dominance of nearly all forms of power (economic, political, military, etc.) was likely to come to an end in the following decades.  By 1999, China had rebounded from the political unrest of ten years earlier and was almost two-thirds of the way through its 30-year period of 10%-per-year economic growth.  In Europe, the European Union was launching the euro and seeking some way to regain some of that continent’s lost strategic independence.  Around the world, emerging markets, some of them with very large populations and territories, were becoming enmeshed in the global economy and were beginning to have aspirations of greater power for themselves.</a:t>
            </a:r>
          </a:p>
        </p:txBody>
      </p:sp>
      <p:sp>
        <p:nvSpPr>
          <p:cNvPr id="7" name="Rectangle 33">
            <a:extLst>
              <a:ext uri="{FF2B5EF4-FFF2-40B4-BE49-F238E27FC236}">
                <a16:creationId xmlns:a16="http://schemas.microsoft.com/office/drawing/2014/main" id="{E7BF0E2F-26D0-9D45-B697-F025364DA1AE}"/>
              </a:ext>
            </a:extLst>
          </p:cNvPr>
          <p:cNvSpPr>
            <a:spLocks noChangeArrowheads="1"/>
          </p:cNvSpPr>
          <p:nvPr/>
        </p:nvSpPr>
        <p:spPr bwMode="auto">
          <a:xfrm>
            <a:off x="0" y="3710354"/>
            <a:ext cx="5029200" cy="2309446"/>
          </a:xfrm>
          <a:prstGeom prst="rect">
            <a:avLst/>
          </a:prstGeom>
          <a:solidFill>
            <a:schemeClr val="bg1"/>
          </a:solidFill>
          <a:ln w="9525">
            <a:solidFill>
              <a:schemeClr val="tx1"/>
            </a:solidFill>
            <a:miter lim="800000"/>
            <a:headEnd/>
            <a:tailEnd/>
          </a:ln>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spcBef>
                <a:spcPct val="20000"/>
              </a:spcBef>
            </a:pPr>
            <a:r>
              <a:rPr lang="en-US" altLang="x-none" sz="1200" b="1">
                <a:latin typeface="+mn-lt"/>
              </a:rPr>
              <a:t>A Familiar Balance of Power</a:t>
            </a:r>
            <a:endParaRPr lang="en-US" altLang="x-none" sz="1200">
              <a:latin typeface="+mn-lt"/>
            </a:endParaRPr>
          </a:p>
          <a:p>
            <a:r>
              <a:rPr lang="en-US" sz="1200">
                <a:latin typeface="+mn-lt"/>
              </a:rPr>
              <a:t>The balance of power in 2019 would not be too unfamiliar to someone from 1999 looking at the world today, with a few notable exceptions.  The United States still remains the world’s leading power by most measures of power, and its lead over its primary rivals for power throughout the previous century has, for the most part, expanded.  However, a new rival to the US’ longer-term position atop the global balance of power has emerged, China.  In fact, China’s overall level of power now dwarves that of nearly all other countries around world, apart from the United States.  In fact, from the unipolar moment that existed in 1999, the world today appears increasingly like a bipolar world, dominated by two giant superpowers.  </a:t>
            </a:r>
          </a:p>
        </p:txBody>
      </p:sp>
      <p:pic>
        <p:nvPicPr>
          <p:cNvPr id="3" name="Picture 2">
            <a:extLst>
              <a:ext uri="{FF2B5EF4-FFF2-40B4-BE49-F238E27FC236}">
                <a16:creationId xmlns:a16="http://schemas.microsoft.com/office/drawing/2014/main" id="{8419E0B7-9053-6644-9901-18BAE7AD34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57800" y="3805261"/>
            <a:ext cx="3658673" cy="2164715"/>
          </a:xfrm>
          <a:prstGeom prst="rect">
            <a:avLst/>
          </a:prstGeom>
        </p:spPr>
      </p:pic>
    </p:spTree>
    <p:extLst>
      <p:ext uri="{BB962C8B-B14F-4D97-AF65-F5344CB8AC3E}">
        <p14:creationId xmlns:p14="http://schemas.microsoft.com/office/powerpoint/2010/main" val="3249272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152400"/>
            <a:ext cx="8686800" cy="533400"/>
          </a:xfrm>
        </p:spPr>
        <p:txBody>
          <a:bodyPr/>
          <a:lstStyle/>
          <a:p>
            <a:r>
              <a:rPr lang="en-US" altLang="x-none" sz="1800">
                <a:ea typeface="ＭＳ Ｐゴシック" charset="-128"/>
              </a:rPr>
              <a:t>Geopolitical Issue in Focus (part two): </a:t>
            </a:r>
            <a:br>
              <a:rPr lang="en-US" altLang="x-none" sz="1800">
                <a:ea typeface="ＭＳ Ｐゴシック" charset="-128"/>
              </a:rPr>
            </a:br>
            <a:r>
              <a:rPr lang="en-US" altLang="x-none" sz="1800" b="0">
                <a:ea typeface="ＭＳ Ｐゴシック" charset="-128"/>
              </a:rPr>
              <a:t>The Global Balance of Power in 20 Years</a:t>
            </a:r>
          </a:p>
        </p:txBody>
      </p:sp>
      <p:sp>
        <p:nvSpPr>
          <p:cNvPr id="7" name="Rectangle 33">
            <a:extLst>
              <a:ext uri="{FF2B5EF4-FFF2-40B4-BE49-F238E27FC236}">
                <a16:creationId xmlns:a16="http://schemas.microsoft.com/office/drawing/2014/main" id="{E7BF0E2F-26D0-9D45-B697-F025364DA1AE}"/>
              </a:ext>
            </a:extLst>
          </p:cNvPr>
          <p:cNvSpPr>
            <a:spLocks noChangeArrowheads="1"/>
          </p:cNvSpPr>
          <p:nvPr/>
        </p:nvSpPr>
        <p:spPr bwMode="auto">
          <a:xfrm>
            <a:off x="0" y="762000"/>
            <a:ext cx="9144000" cy="1600200"/>
          </a:xfrm>
          <a:prstGeom prst="rect">
            <a:avLst/>
          </a:prstGeom>
          <a:solidFill>
            <a:schemeClr val="bg1"/>
          </a:solidFill>
          <a:ln w="9525">
            <a:solidFill>
              <a:schemeClr val="tx1"/>
            </a:solidFill>
            <a:miter lim="800000"/>
            <a:headEnd/>
            <a:tailEnd/>
          </a:ln>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spcBef>
                <a:spcPct val="20000"/>
              </a:spcBef>
            </a:pPr>
            <a:r>
              <a:rPr lang="en-US" altLang="x-none" sz="1200" b="1">
                <a:latin typeface="+mn-lt"/>
              </a:rPr>
              <a:t>Other Powers</a:t>
            </a:r>
            <a:endParaRPr lang="en-US" altLang="x-none" sz="1200">
              <a:latin typeface="+mn-lt"/>
            </a:endParaRPr>
          </a:p>
          <a:p>
            <a:r>
              <a:rPr lang="en-US" sz="1200">
                <a:latin typeface="+mn-lt"/>
              </a:rPr>
              <a:t>Outside of the US and China, the balance of power among the world’s middle powers is also shifting.  Europe has struggled over the past 20 years, both in terms of its economic stagnation and its struggle to unify the region in a bid to allow it to play a greater role in global affairs.  In contrast, India has made great strides over the past 20 years, but due to its poverty and internal divisions, is a long way from challenging the US and China.  Russia has rebounded from a decade of dissolution and chaos during the 1990s to once again play a major political and military role in world affairs, but its economic and demographic weaknesses have prevented Russia from effectively challenging the two leading powers.  Finally, emerging markets outside of Asia such as Brazil and Mexico had hoped to play a larger role in the global balance of power, but have been thwarted by their economic troubles in recent years.</a:t>
            </a:r>
          </a:p>
        </p:txBody>
      </p:sp>
      <p:sp>
        <p:nvSpPr>
          <p:cNvPr id="8" name="Rectangle 33">
            <a:extLst>
              <a:ext uri="{FF2B5EF4-FFF2-40B4-BE49-F238E27FC236}">
                <a16:creationId xmlns:a16="http://schemas.microsoft.com/office/drawing/2014/main" id="{71034E90-4D54-6E4E-9794-E81F31760AB5}"/>
              </a:ext>
            </a:extLst>
          </p:cNvPr>
          <p:cNvSpPr>
            <a:spLocks noChangeArrowheads="1"/>
          </p:cNvSpPr>
          <p:nvPr/>
        </p:nvSpPr>
        <p:spPr bwMode="auto">
          <a:xfrm>
            <a:off x="0" y="2438400"/>
            <a:ext cx="5029200" cy="3048000"/>
          </a:xfrm>
          <a:prstGeom prst="rect">
            <a:avLst/>
          </a:prstGeom>
          <a:solidFill>
            <a:schemeClr val="bg1"/>
          </a:solidFill>
          <a:ln w="9525">
            <a:solidFill>
              <a:schemeClr val="tx1"/>
            </a:solidFill>
            <a:miter lim="800000"/>
            <a:headEnd/>
            <a:tailEnd/>
          </a:ln>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spcBef>
                <a:spcPct val="20000"/>
              </a:spcBef>
            </a:pPr>
            <a:r>
              <a:rPr lang="en-US" altLang="x-none" sz="1200" b="1">
                <a:latin typeface="+mn-lt"/>
              </a:rPr>
              <a:t>The Economic Aspect</a:t>
            </a:r>
            <a:endParaRPr lang="en-US" altLang="x-none" sz="1200">
              <a:latin typeface="+mn-lt"/>
            </a:endParaRPr>
          </a:p>
          <a:p>
            <a:r>
              <a:rPr lang="en-US" sz="1200">
                <a:latin typeface="+mn-lt"/>
              </a:rPr>
              <a:t>As we look ahead to the global balance of power in twenty years’ time, there are some key trends that we need to watch due to their potential impact on the world’s leading powers.  One of these key trends is the outlook for economic growth, as apart from Asia, economic growth rates have been trending downwards over the past few decades.  If China and India can maintain higher rates of economic growth than the US and other powers, their relative power to the US and others will continue to rise.  If not, the US may be able to hold on to its leading position well into the latter part of the 21</a:t>
            </a:r>
            <a:r>
              <a:rPr lang="en-US" sz="1200" baseline="30000">
                <a:latin typeface="+mn-lt"/>
              </a:rPr>
              <a:t>st</a:t>
            </a:r>
            <a:r>
              <a:rPr lang="en-US" sz="1200">
                <a:latin typeface="+mn-lt"/>
              </a:rPr>
              <a:t> century.  Another factor to watch is the shift in economic and technological power to Asia.  Since the late 18</a:t>
            </a:r>
            <a:r>
              <a:rPr lang="en-US" sz="1200" baseline="30000">
                <a:latin typeface="+mn-lt"/>
              </a:rPr>
              <a:t>th</a:t>
            </a:r>
            <a:r>
              <a:rPr lang="en-US" sz="1200">
                <a:latin typeface="+mn-lt"/>
              </a:rPr>
              <a:t> century, economic and technological power has been centered in the West, first in Europe and then, for the past century or more, in North America.  By 2039, Asia’s combined economic output will be significantly larger than that of the West, while more and more technological advances are likely to spring from that region.</a:t>
            </a:r>
          </a:p>
        </p:txBody>
      </p:sp>
      <p:graphicFrame>
        <p:nvGraphicFramePr>
          <p:cNvPr id="9" name="Object 7">
            <a:extLst>
              <a:ext uri="{FF2B5EF4-FFF2-40B4-BE49-F238E27FC236}">
                <a16:creationId xmlns:a16="http://schemas.microsoft.com/office/drawing/2014/main" id="{B3D0C9E2-AFD0-7A4D-B064-4243A5373E0A}"/>
              </a:ext>
            </a:extLst>
          </p:cNvPr>
          <p:cNvGraphicFramePr>
            <a:graphicFrameLocks noChangeAspect="1"/>
          </p:cNvGraphicFramePr>
          <p:nvPr/>
        </p:nvGraphicFramePr>
        <p:xfrm>
          <a:off x="5155815" y="2654300"/>
          <a:ext cx="3988185" cy="2616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6515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152400"/>
            <a:ext cx="8686800" cy="533400"/>
          </a:xfrm>
        </p:spPr>
        <p:txBody>
          <a:bodyPr/>
          <a:lstStyle/>
          <a:p>
            <a:r>
              <a:rPr lang="en-US" altLang="x-none" sz="1800">
                <a:ea typeface="ＭＳ Ｐゴシック" charset="-128"/>
              </a:rPr>
              <a:t>Geopolitical Issue in Focus (part three): </a:t>
            </a:r>
            <a:br>
              <a:rPr lang="en-US" altLang="x-none" sz="1800">
                <a:ea typeface="ＭＳ Ｐゴシック" charset="-128"/>
              </a:rPr>
            </a:br>
            <a:r>
              <a:rPr lang="en-US" altLang="x-none" sz="1800" b="0">
                <a:ea typeface="ＭＳ Ｐゴシック" charset="-128"/>
              </a:rPr>
              <a:t>The Global Balance of Power in 20 Years</a:t>
            </a:r>
          </a:p>
        </p:txBody>
      </p:sp>
      <p:sp>
        <p:nvSpPr>
          <p:cNvPr id="8" name="Rectangle 33">
            <a:extLst>
              <a:ext uri="{FF2B5EF4-FFF2-40B4-BE49-F238E27FC236}">
                <a16:creationId xmlns:a16="http://schemas.microsoft.com/office/drawing/2014/main" id="{71034E90-4D54-6E4E-9794-E81F31760AB5}"/>
              </a:ext>
            </a:extLst>
          </p:cNvPr>
          <p:cNvSpPr>
            <a:spLocks noChangeArrowheads="1"/>
          </p:cNvSpPr>
          <p:nvPr/>
        </p:nvSpPr>
        <p:spPr bwMode="auto">
          <a:xfrm>
            <a:off x="0" y="762000"/>
            <a:ext cx="5029200" cy="3429000"/>
          </a:xfrm>
          <a:prstGeom prst="rect">
            <a:avLst/>
          </a:prstGeom>
          <a:solidFill>
            <a:schemeClr val="bg1"/>
          </a:solidFill>
          <a:ln w="9525">
            <a:solidFill>
              <a:schemeClr val="tx1"/>
            </a:solidFill>
            <a:miter lim="800000"/>
            <a:headEnd/>
            <a:tailEnd/>
          </a:ln>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spcBef>
                <a:spcPct val="20000"/>
              </a:spcBef>
            </a:pPr>
            <a:r>
              <a:rPr lang="en-US" altLang="x-none" sz="1200" b="1">
                <a:latin typeface="+mn-lt"/>
              </a:rPr>
              <a:t>Key Trends to Watch</a:t>
            </a:r>
            <a:endParaRPr lang="en-US" altLang="x-none" sz="1200">
              <a:latin typeface="+mn-lt"/>
            </a:endParaRPr>
          </a:p>
          <a:p>
            <a:r>
              <a:rPr lang="en-US" sz="1200">
                <a:latin typeface="+mn-lt"/>
              </a:rPr>
              <a:t>One trend that should be watched over the next decades is the fraying of the ties that link the individual countries of the West together, allowing the West to continue to play a dominant role in many important fields.  This includes the gradual drifting apart of the United States and Europe, as well as growing internal divisions within Europe (and to a lesser degree within North America).  An increasingly fragmented West would allow China and other non-Western states to enhance their position within the global balance of power in the coming years.  Another factor to watch is demographics, as we are in the midst of a dramatic rebalancing of global demographic power.  As birth rates plunge in the West, East Asia and in many other parts of the world, many of the leading world powers 20 years from now will have to deal with dramatic declines in their working-age populations, as well as having much older populations than they have today.  In contrast, populations will continue to soar in many of the poorest parts of the world, especially in Sub-Saharan Africa, where the population will rise by more than 600 million people over the next 20 years.</a:t>
            </a:r>
          </a:p>
        </p:txBody>
      </p:sp>
      <p:graphicFrame>
        <p:nvGraphicFramePr>
          <p:cNvPr id="6" name="Object 7">
            <a:extLst>
              <a:ext uri="{FF2B5EF4-FFF2-40B4-BE49-F238E27FC236}">
                <a16:creationId xmlns:a16="http://schemas.microsoft.com/office/drawing/2014/main" id="{00203CF6-188F-FE46-AED6-57BF7D4762D2}"/>
              </a:ext>
            </a:extLst>
          </p:cNvPr>
          <p:cNvGraphicFramePr>
            <a:graphicFrameLocks noChangeAspect="1"/>
          </p:cNvGraphicFramePr>
          <p:nvPr/>
        </p:nvGraphicFramePr>
        <p:xfrm>
          <a:off x="5155815" y="1168400"/>
          <a:ext cx="3988185" cy="2616200"/>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33">
            <a:extLst>
              <a:ext uri="{FF2B5EF4-FFF2-40B4-BE49-F238E27FC236}">
                <a16:creationId xmlns:a16="http://schemas.microsoft.com/office/drawing/2014/main" id="{723AB165-0AF9-8048-805B-61EBB8CB6D2E}"/>
              </a:ext>
            </a:extLst>
          </p:cNvPr>
          <p:cNvSpPr>
            <a:spLocks noChangeArrowheads="1"/>
          </p:cNvSpPr>
          <p:nvPr/>
        </p:nvSpPr>
        <p:spPr bwMode="auto">
          <a:xfrm>
            <a:off x="0" y="4249614"/>
            <a:ext cx="9144000" cy="1389185"/>
          </a:xfrm>
          <a:prstGeom prst="rect">
            <a:avLst/>
          </a:prstGeom>
          <a:solidFill>
            <a:schemeClr val="bg1"/>
          </a:solidFill>
          <a:ln w="9525">
            <a:solidFill>
              <a:schemeClr val="tx1"/>
            </a:solidFill>
            <a:miter lim="800000"/>
            <a:headEnd/>
            <a:tailEnd/>
          </a:ln>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spcBef>
                <a:spcPct val="20000"/>
              </a:spcBef>
            </a:pPr>
            <a:r>
              <a:rPr lang="en-US" altLang="x-none" sz="1200" b="1">
                <a:latin typeface="+mn-lt"/>
              </a:rPr>
              <a:t>The US Remains the Leading Power</a:t>
            </a:r>
            <a:endParaRPr lang="en-US" altLang="x-none" sz="1200">
              <a:latin typeface="+mn-lt"/>
            </a:endParaRPr>
          </a:p>
          <a:p>
            <a:r>
              <a:rPr lang="en-US" sz="1200">
                <a:latin typeface="+mn-lt"/>
              </a:rPr>
              <a:t>In 20 years, it is likely that we will be living in a world dominated by two superpowers, with a number of second-tier powers either aligning themselves with one of the superpowers or vying to compete with both of these larger powers.  One of these superpowers will be the United States.  In 20 years, the US is all but certain to retain either the first or the second position in nearly all of the factors that make up a state’s power.  While it may no longer be the largest economy in the world in 2039, it will certainly retain the strongest military and will likely remain the world’s technological and cultural leader.  Furthermore, it will almost certainly be the wealthiest large economy by a significant margin.</a:t>
            </a:r>
          </a:p>
        </p:txBody>
      </p:sp>
    </p:spTree>
    <p:extLst>
      <p:ext uri="{BB962C8B-B14F-4D97-AF65-F5344CB8AC3E}">
        <p14:creationId xmlns:p14="http://schemas.microsoft.com/office/powerpoint/2010/main" val="2652963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152400"/>
            <a:ext cx="8686800" cy="533400"/>
          </a:xfrm>
        </p:spPr>
        <p:txBody>
          <a:bodyPr/>
          <a:lstStyle/>
          <a:p>
            <a:r>
              <a:rPr lang="en-US" altLang="x-none" sz="1800">
                <a:ea typeface="ＭＳ Ｐゴシック" charset="-128"/>
              </a:rPr>
              <a:t>Geopolitical Issue in Focus (part four): </a:t>
            </a:r>
            <a:br>
              <a:rPr lang="en-US" altLang="x-none" sz="1800">
                <a:ea typeface="ＭＳ Ｐゴシック" charset="-128"/>
              </a:rPr>
            </a:br>
            <a:r>
              <a:rPr lang="en-US" altLang="x-none" sz="1800" b="0">
                <a:ea typeface="ＭＳ Ｐゴシック" charset="-128"/>
              </a:rPr>
              <a:t>The Global Balance of Power in 20 Years</a:t>
            </a:r>
          </a:p>
        </p:txBody>
      </p:sp>
      <p:sp>
        <p:nvSpPr>
          <p:cNvPr id="8" name="Rectangle 33">
            <a:extLst>
              <a:ext uri="{FF2B5EF4-FFF2-40B4-BE49-F238E27FC236}">
                <a16:creationId xmlns:a16="http://schemas.microsoft.com/office/drawing/2014/main" id="{71034E90-4D54-6E4E-9794-E81F31760AB5}"/>
              </a:ext>
            </a:extLst>
          </p:cNvPr>
          <p:cNvSpPr>
            <a:spLocks noChangeArrowheads="1"/>
          </p:cNvSpPr>
          <p:nvPr/>
        </p:nvSpPr>
        <p:spPr bwMode="auto">
          <a:xfrm>
            <a:off x="0" y="762000"/>
            <a:ext cx="9144000" cy="1600200"/>
          </a:xfrm>
          <a:prstGeom prst="rect">
            <a:avLst/>
          </a:prstGeom>
          <a:solidFill>
            <a:schemeClr val="bg1"/>
          </a:solidFill>
          <a:ln w="9525">
            <a:solidFill>
              <a:schemeClr val="tx1"/>
            </a:solidFill>
            <a:miter lim="800000"/>
            <a:headEnd/>
            <a:tailEnd/>
          </a:ln>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spcBef>
                <a:spcPct val="20000"/>
              </a:spcBef>
            </a:pPr>
            <a:r>
              <a:rPr lang="en-US" altLang="x-none" sz="1200" b="1">
                <a:latin typeface="+mn-lt"/>
              </a:rPr>
              <a:t>China’s Influence Continues to Grow</a:t>
            </a:r>
            <a:endParaRPr lang="en-US" altLang="x-none" sz="1200">
              <a:latin typeface="+mn-lt"/>
            </a:endParaRPr>
          </a:p>
          <a:p>
            <a:r>
              <a:rPr lang="en-US" sz="1200">
                <a:latin typeface="+mn-lt"/>
              </a:rPr>
              <a:t>The other superpower of the year 2039 will be China.  By some measures, China can already be considered a superpower today, but in 20 years’ time, its rise to this status will not be disputed.  Not only is China likely to have the largest economy in world at that point, but its military power will far exceed that of all other countries apart from the United States.  Moreover, China’s position as the dominant power in Asia, the world’s most important region in the year 2039, will have been enhanced by 20 years of economic, military and technological growth and development.  In fact, depending upon how the US-China relationship develops over the next 20 years, we could see a serious strategic rivalry between the world’s two most-powerful countries, one that is much more intense than today’s stand-off between the US and China.</a:t>
            </a:r>
          </a:p>
        </p:txBody>
      </p:sp>
      <p:sp>
        <p:nvSpPr>
          <p:cNvPr id="10" name="Rectangle 33">
            <a:extLst>
              <a:ext uri="{FF2B5EF4-FFF2-40B4-BE49-F238E27FC236}">
                <a16:creationId xmlns:a16="http://schemas.microsoft.com/office/drawing/2014/main" id="{723AB165-0AF9-8048-805B-61EBB8CB6D2E}"/>
              </a:ext>
            </a:extLst>
          </p:cNvPr>
          <p:cNvSpPr>
            <a:spLocks noChangeArrowheads="1"/>
          </p:cNvSpPr>
          <p:nvPr/>
        </p:nvSpPr>
        <p:spPr bwMode="auto">
          <a:xfrm>
            <a:off x="0" y="2438400"/>
            <a:ext cx="5029200" cy="4114800"/>
          </a:xfrm>
          <a:prstGeom prst="rect">
            <a:avLst/>
          </a:prstGeom>
          <a:solidFill>
            <a:schemeClr val="bg1"/>
          </a:solidFill>
          <a:ln w="9525">
            <a:solidFill>
              <a:schemeClr val="tx1"/>
            </a:solidFill>
            <a:miter lim="800000"/>
            <a:headEnd/>
            <a:tailEnd/>
          </a:ln>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spcBef>
                <a:spcPct val="20000"/>
              </a:spcBef>
            </a:pPr>
            <a:r>
              <a:rPr lang="en-US" altLang="x-none" sz="1200" b="1">
                <a:latin typeface="+mn-lt"/>
              </a:rPr>
              <a:t>Other Powers in 2039</a:t>
            </a:r>
            <a:endParaRPr lang="en-US" altLang="x-none" sz="1200">
              <a:latin typeface="+mn-lt"/>
            </a:endParaRPr>
          </a:p>
          <a:p>
            <a:r>
              <a:rPr lang="en-US" sz="1200">
                <a:latin typeface="+mn-lt"/>
              </a:rPr>
              <a:t>While the US and China will be the world’s dominant powers, there are a number of other countries and entities that will also play a significant role in the world in 2039.  India is one, as by the year 2039, India’s population is forecast to be more than 1.6 billion, allowing India to surpass China as the world’s most-populous country.  However, even if the Indian economy averages 7% annual GDP growth over the next 20 years, its economic output will still be dwarfed by that of China and the US.  Russia is another country that is likely to retain global ambitions in 20 years’ time.  However, without a dramatic reversal of Russia’s demographic and economic decline, overall Russian power will be severely diminished, while its military power will fall further behind that of the US and China.  The EU is another entity that has ambitions of playing a global role in the coming decades.  By 2039, its economic output will be larger than all countries apart from China and the US, and it will remain a relatively wealthy region.  However, internal divisions and economic and demographic decline will likely limit the EU’s ability to play a leading role in global affairs.  Meanwhile, other powers such as Brazil, Indonesia, Japan and others will all maintain ambitions of playing a larger role in global affairs, but will struggle to exert much influence outside of their home regions as their overall levels of power will be far smaller than that of the United States and China.</a:t>
            </a:r>
          </a:p>
        </p:txBody>
      </p:sp>
      <p:graphicFrame>
        <p:nvGraphicFramePr>
          <p:cNvPr id="7" name="Object 7">
            <a:extLst>
              <a:ext uri="{FF2B5EF4-FFF2-40B4-BE49-F238E27FC236}">
                <a16:creationId xmlns:a16="http://schemas.microsoft.com/office/drawing/2014/main" id="{71FBA8C5-06FA-4149-BB4D-6378465ED8ED}"/>
              </a:ext>
            </a:extLst>
          </p:cNvPr>
          <p:cNvGraphicFramePr>
            <a:graphicFrameLocks noChangeAspect="1"/>
          </p:cNvGraphicFramePr>
          <p:nvPr/>
        </p:nvGraphicFramePr>
        <p:xfrm>
          <a:off x="5144092" y="3187700"/>
          <a:ext cx="3988185" cy="2616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71975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152400"/>
            <a:ext cx="8686800" cy="533400"/>
          </a:xfrm>
        </p:spPr>
        <p:txBody>
          <a:bodyPr/>
          <a:lstStyle/>
          <a:p>
            <a:r>
              <a:rPr lang="en-US" altLang="x-none" sz="1800">
                <a:ea typeface="ＭＳ Ｐゴシック" charset="-128"/>
              </a:rPr>
              <a:t>Geopolitical Issue in Focus (part five): </a:t>
            </a:r>
            <a:br>
              <a:rPr lang="en-US" altLang="x-none" sz="1800">
                <a:ea typeface="ＭＳ Ｐゴシック" charset="-128"/>
              </a:rPr>
            </a:br>
            <a:r>
              <a:rPr lang="en-US" altLang="x-none" sz="1800" b="0">
                <a:ea typeface="ＭＳ Ｐゴシック" charset="-128"/>
              </a:rPr>
              <a:t>The Global Balance of Power in 20 Years</a:t>
            </a:r>
          </a:p>
        </p:txBody>
      </p:sp>
      <p:sp>
        <p:nvSpPr>
          <p:cNvPr id="8" name="Rectangle 33">
            <a:extLst>
              <a:ext uri="{FF2B5EF4-FFF2-40B4-BE49-F238E27FC236}">
                <a16:creationId xmlns:a16="http://schemas.microsoft.com/office/drawing/2014/main" id="{71034E90-4D54-6E4E-9794-E81F31760AB5}"/>
              </a:ext>
            </a:extLst>
          </p:cNvPr>
          <p:cNvSpPr>
            <a:spLocks noChangeArrowheads="1"/>
          </p:cNvSpPr>
          <p:nvPr/>
        </p:nvSpPr>
        <p:spPr bwMode="auto">
          <a:xfrm>
            <a:off x="0" y="762000"/>
            <a:ext cx="9144000" cy="2133600"/>
          </a:xfrm>
          <a:prstGeom prst="rect">
            <a:avLst/>
          </a:prstGeom>
          <a:solidFill>
            <a:schemeClr val="bg1"/>
          </a:solidFill>
          <a:ln w="9525">
            <a:solidFill>
              <a:schemeClr val="tx1"/>
            </a:solidFill>
            <a:miter lim="800000"/>
            <a:headEnd/>
            <a:tailEnd/>
          </a:ln>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spcBef>
                <a:spcPct val="20000"/>
              </a:spcBef>
            </a:pPr>
            <a:r>
              <a:rPr lang="en-US" altLang="x-none" sz="1200" b="1">
                <a:latin typeface="+mn-lt"/>
              </a:rPr>
              <a:t>The Unknowns</a:t>
            </a:r>
            <a:endParaRPr lang="en-US" altLang="x-none" sz="1200">
              <a:latin typeface="+mn-lt"/>
            </a:endParaRPr>
          </a:p>
          <a:p>
            <a:r>
              <a:rPr lang="en-US" sz="1200">
                <a:latin typeface="+mn-lt"/>
              </a:rPr>
              <a:t>While it is relatively easy to forecast the future balance of power in 20 years’ time based on the trends of the past 20 years, it is also certain that there will be unknown or unforeseen events that can dramatically shake up global affairs over the next two decades.  This is clear just by looking at the surprising events of the past 20 years.  For example, the 9/11 attacks in New York City greatly distracted the United States at the height of its unipolar moment and resulted in the US finding itself stuck in the quagmire of the turbulent Middle East.  Likewise, the global financial crisis dealt a massive blow to developed economies, accelerating the shift of the balance of global economic power towards emerging markets.  Afterwards, the rise of trade barriers and changes in economic and monetary policies in the US and elsewhere were huge blows to many emerging markets, particularly those outside of Asia.  Given the number of momentous unforeseen events over the past 20 years, we can say with a high degree of certainty that more such events will take place in the coming years, events that could alter the structure of the global balance of power dramatically.  These events could range from a global trade war to a conflict involving one or more of the world’s leading powers.</a:t>
            </a:r>
          </a:p>
        </p:txBody>
      </p:sp>
      <p:sp>
        <p:nvSpPr>
          <p:cNvPr id="10" name="Rectangle 33">
            <a:extLst>
              <a:ext uri="{FF2B5EF4-FFF2-40B4-BE49-F238E27FC236}">
                <a16:creationId xmlns:a16="http://schemas.microsoft.com/office/drawing/2014/main" id="{723AB165-0AF9-8048-805B-61EBB8CB6D2E}"/>
              </a:ext>
            </a:extLst>
          </p:cNvPr>
          <p:cNvSpPr>
            <a:spLocks noChangeArrowheads="1"/>
          </p:cNvSpPr>
          <p:nvPr/>
        </p:nvSpPr>
        <p:spPr bwMode="auto">
          <a:xfrm>
            <a:off x="0" y="2970822"/>
            <a:ext cx="5029200" cy="3582377"/>
          </a:xfrm>
          <a:prstGeom prst="rect">
            <a:avLst/>
          </a:prstGeom>
          <a:solidFill>
            <a:schemeClr val="bg1"/>
          </a:solidFill>
          <a:ln w="9525">
            <a:solidFill>
              <a:schemeClr val="tx1"/>
            </a:solidFill>
            <a:miter lim="800000"/>
            <a:headEnd/>
            <a:tailEnd/>
          </a:ln>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spcBef>
                <a:spcPct val="20000"/>
              </a:spcBef>
            </a:pPr>
            <a:r>
              <a:rPr lang="en-US" altLang="x-none" sz="1200" b="1">
                <a:latin typeface="+mn-lt"/>
              </a:rPr>
              <a:t>The World in 2039</a:t>
            </a:r>
            <a:endParaRPr lang="en-US" altLang="x-none" sz="1200">
              <a:latin typeface="+mn-lt"/>
            </a:endParaRPr>
          </a:p>
          <a:p>
            <a:r>
              <a:rPr lang="en-US" sz="1200">
                <a:latin typeface="+mn-lt"/>
              </a:rPr>
              <a:t>A trend-based forecasting for the world over the next 20 years is a relatively easy exercise.  For example, barring a truly earth-shattering series of events, there will be two leading powers in the world in 20 years’ time.  What will be interesting to watch will be the rise and fall of the next tier of global powers.  Will some of these powers rise to challenge the leading position of the US and China, or will their power continue to wane, leaving them increasingly at the mercy of the world’s two superpowers?  Meanwhile, will the rivalry between the United States and China lead to a world in 2039 that looks a lot like that of the Cold War between the US and the Soviet Union, or will these two great powers learn to work together to tackle the world’s leading challenges?  If trends such as the increasing support for nationalism and protectionism continue, the outlook for US-Chinese relations are likely to be grim.  However, if support for globalization recovers, there is still a chance that the world in 20 years will be one of peaceful cohabitation between the world’s leading powers.  These are the factors that will determine what type of world we will inhabit over the next two decades, and which global powers are driving that world in the year 2039.</a:t>
            </a:r>
          </a:p>
        </p:txBody>
      </p:sp>
      <p:graphicFrame>
        <p:nvGraphicFramePr>
          <p:cNvPr id="6" name="Object 7">
            <a:extLst>
              <a:ext uri="{FF2B5EF4-FFF2-40B4-BE49-F238E27FC236}">
                <a16:creationId xmlns:a16="http://schemas.microsoft.com/office/drawing/2014/main" id="{269FBE32-A8B8-E445-A24C-0E706BBB5737}"/>
              </a:ext>
            </a:extLst>
          </p:cNvPr>
          <p:cNvGraphicFramePr>
            <a:graphicFrameLocks noChangeAspect="1"/>
          </p:cNvGraphicFramePr>
          <p:nvPr/>
        </p:nvGraphicFramePr>
        <p:xfrm>
          <a:off x="5155815" y="3453910"/>
          <a:ext cx="3988185" cy="2616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70496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Number Placeholder 6">
            <a:extLst>
              <a:ext uri="{FF2B5EF4-FFF2-40B4-BE49-F238E27FC236}">
                <a16:creationId xmlns:a16="http://schemas.microsoft.com/office/drawing/2014/main" id="{1DBA5911-3342-674D-A223-ABB2912A2AE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8C48F03-E9A4-1E4B-BAA7-5D30EFF744D2}" type="slidenum">
              <a:rPr lang="en-US" altLang="en-US" sz="1400" b="0" smtClean="0">
                <a:latin typeface="Times New Roman" panose="02020603050405020304" pitchFamily="18" charset="0"/>
              </a:rPr>
              <a:pPr>
                <a:spcBef>
                  <a:spcPct val="0"/>
                </a:spcBef>
                <a:buFontTx/>
                <a:buNone/>
              </a:pPr>
              <a:t>3</a:t>
            </a:fld>
            <a:endParaRPr lang="en-US" altLang="en-US" sz="1400" b="0" dirty="0">
              <a:latin typeface="Times New Roman" panose="02020603050405020304" pitchFamily="18" charset="0"/>
            </a:endParaRPr>
          </a:p>
        </p:txBody>
      </p:sp>
      <p:sp>
        <p:nvSpPr>
          <p:cNvPr id="22530" name="Rectangle 2">
            <a:extLst>
              <a:ext uri="{FF2B5EF4-FFF2-40B4-BE49-F238E27FC236}">
                <a16:creationId xmlns:a16="http://schemas.microsoft.com/office/drawing/2014/main" id="{C1A19490-A464-FC4B-B8AB-0E537A052E3C}"/>
              </a:ext>
            </a:extLst>
          </p:cNvPr>
          <p:cNvSpPr>
            <a:spLocks noGrp="1" noChangeArrowheads="1"/>
          </p:cNvSpPr>
          <p:nvPr>
            <p:ph type="title"/>
          </p:nvPr>
        </p:nvSpPr>
        <p:spPr/>
        <p:txBody>
          <a:bodyPr/>
          <a:lstStyle/>
          <a:p>
            <a:r>
              <a:rPr lang="en-US" altLang="en-US" sz="1800" dirty="0">
                <a:ea typeface="ＭＳ Ｐゴシック" panose="020B0600070205080204" pitchFamily="34" charset="-128"/>
              </a:rPr>
              <a:t>Table of Contents</a:t>
            </a:r>
          </a:p>
        </p:txBody>
      </p:sp>
      <p:sp>
        <p:nvSpPr>
          <p:cNvPr id="22531" name="Rectangle 3">
            <a:extLst>
              <a:ext uri="{FF2B5EF4-FFF2-40B4-BE49-F238E27FC236}">
                <a16:creationId xmlns:a16="http://schemas.microsoft.com/office/drawing/2014/main" id="{0DEC7CF1-F4E1-FA4A-9924-23E6F4FC8953}"/>
              </a:ext>
            </a:extLst>
          </p:cNvPr>
          <p:cNvSpPr>
            <a:spLocks noGrp="1" noChangeArrowheads="1"/>
          </p:cNvSpPr>
          <p:nvPr>
            <p:ph type="body" sz="half" idx="1"/>
          </p:nvPr>
        </p:nvSpPr>
        <p:spPr>
          <a:xfrm>
            <a:off x="152400" y="1143000"/>
            <a:ext cx="4305300" cy="833438"/>
          </a:xfrm>
        </p:spPr>
        <p:txBody>
          <a:bodyPr/>
          <a:lstStyle/>
          <a:p>
            <a:pPr marL="0" indent="0"/>
            <a:r>
              <a:rPr lang="en-US" altLang="en-US" sz="1400" b="0" dirty="0">
                <a:ea typeface="ＭＳ Ｐゴシック" panose="020B0600070205080204" pitchFamily="34" charset="-128"/>
              </a:rPr>
              <a:t> </a:t>
            </a:r>
            <a:r>
              <a:rPr lang="en-US" altLang="en-US" sz="1200" b="0" dirty="0">
                <a:ea typeface="ＭＳ Ｐゴシック" panose="020B0600070205080204" pitchFamily="34" charset="-128"/>
              </a:rPr>
              <a:t>Recent Political Events</a:t>
            </a:r>
          </a:p>
          <a:p>
            <a:pPr marL="0" indent="0"/>
            <a:r>
              <a:rPr lang="en-US" altLang="en-US" sz="1200" b="0" dirty="0">
                <a:ea typeface="ＭＳ Ｐゴシック" panose="020B0600070205080204" pitchFamily="34" charset="-128"/>
              </a:rPr>
              <a:t> Recent Economic Events</a:t>
            </a:r>
          </a:p>
          <a:p>
            <a:pPr marL="0" indent="0"/>
            <a:r>
              <a:rPr lang="en-US" altLang="en-US" sz="1200" b="0" dirty="0">
                <a:ea typeface="ＭＳ Ｐゴシック" panose="020B0600070205080204" pitchFamily="34" charset="-128"/>
              </a:rPr>
              <a:t> Other Recent Events</a:t>
            </a:r>
          </a:p>
          <a:p>
            <a:pPr marL="0" indent="0"/>
            <a:endParaRPr lang="en-US" altLang="en-US" sz="1400" b="0" dirty="0">
              <a:ea typeface="ＭＳ Ｐゴシック" panose="020B0600070205080204" pitchFamily="34" charset="-128"/>
            </a:endParaRPr>
          </a:p>
        </p:txBody>
      </p:sp>
      <p:sp>
        <p:nvSpPr>
          <p:cNvPr id="22532" name="Line 4">
            <a:extLst>
              <a:ext uri="{FF2B5EF4-FFF2-40B4-BE49-F238E27FC236}">
                <a16:creationId xmlns:a16="http://schemas.microsoft.com/office/drawing/2014/main" id="{7FAB58E3-6906-1A45-90AA-EAF4EF0CD8B0}"/>
              </a:ext>
            </a:extLst>
          </p:cNvPr>
          <p:cNvSpPr>
            <a:spLocks noChangeShapeType="1"/>
          </p:cNvSpPr>
          <p:nvPr/>
        </p:nvSpPr>
        <p:spPr bwMode="auto">
          <a:xfrm>
            <a:off x="4572000" y="685800"/>
            <a:ext cx="0" cy="525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2533" name="Rectangle 5">
            <a:extLst>
              <a:ext uri="{FF2B5EF4-FFF2-40B4-BE49-F238E27FC236}">
                <a16:creationId xmlns:a16="http://schemas.microsoft.com/office/drawing/2014/main" id="{37979A41-EF3A-E942-820B-A2D97C9B3266}"/>
              </a:ext>
            </a:extLst>
          </p:cNvPr>
          <p:cNvSpPr>
            <a:spLocks noChangeArrowheads="1"/>
          </p:cNvSpPr>
          <p:nvPr/>
        </p:nvSpPr>
        <p:spPr bwMode="auto">
          <a:xfrm>
            <a:off x="152400" y="838200"/>
            <a:ext cx="19050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dirty="0">
                <a:solidFill>
                  <a:srgbClr val="EAEAEA"/>
                </a:solidFill>
              </a:rPr>
              <a:t>Current Events: </a:t>
            </a:r>
          </a:p>
        </p:txBody>
      </p:sp>
      <p:sp>
        <p:nvSpPr>
          <p:cNvPr id="22534" name="Line 6">
            <a:extLst>
              <a:ext uri="{FF2B5EF4-FFF2-40B4-BE49-F238E27FC236}">
                <a16:creationId xmlns:a16="http://schemas.microsoft.com/office/drawing/2014/main" id="{60562204-7054-5E46-A1FB-BABA3A5A913C}"/>
              </a:ext>
            </a:extLst>
          </p:cNvPr>
          <p:cNvSpPr>
            <a:spLocks noChangeShapeType="1"/>
          </p:cNvSpPr>
          <p:nvPr/>
        </p:nvSpPr>
        <p:spPr bwMode="auto">
          <a:xfrm>
            <a:off x="152400" y="7620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2535" name="Line 8">
            <a:extLst>
              <a:ext uri="{FF2B5EF4-FFF2-40B4-BE49-F238E27FC236}">
                <a16:creationId xmlns:a16="http://schemas.microsoft.com/office/drawing/2014/main" id="{E787B749-82B4-9A44-8DCF-8C265823E95B}"/>
              </a:ext>
            </a:extLst>
          </p:cNvPr>
          <p:cNvSpPr>
            <a:spLocks noChangeShapeType="1"/>
          </p:cNvSpPr>
          <p:nvPr/>
        </p:nvSpPr>
        <p:spPr bwMode="auto">
          <a:xfrm>
            <a:off x="4800600" y="7620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2536" name="Rectangle 9">
            <a:extLst>
              <a:ext uri="{FF2B5EF4-FFF2-40B4-BE49-F238E27FC236}">
                <a16:creationId xmlns:a16="http://schemas.microsoft.com/office/drawing/2014/main" id="{CD5065F1-ED12-0447-B12E-B50945278873}"/>
              </a:ext>
            </a:extLst>
          </p:cNvPr>
          <p:cNvSpPr>
            <a:spLocks noChangeArrowheads="1"/>
          </p:cNvSpPr>
          <p:nvPr/>
        </p:nvSpPr>
        <p:spPr bwMode="auto">
          <a:xfrm>
            <a:off x="4800600" y="838200"/>
            <a:ext cx="22098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dirty="0">
                <a:solidFill>
                  <a:srgbClr val="EAEAEA"/>
                </a:solidFill>
              </a:rPr>
              <a:t>Economic Outlook: </a:t>
            </a:r>
          </a:p>
        </p:txBody>
      </p:sp>
      <p:sp>
        <p:nvSpPr>
          <p:cNvPr id="22537" name="Rectangle 10">
            <a:extLst>
              <a:ext uri="{FF2B5EF4-FFF2-40B4-BE49-F238E27FC236}">
                <a16:creationId xmlns:a16="http://schemas.microsoft.com/office/drawing/2014/main" id="{1F9478F2-2EE2-A946-BBD2-4E9177808DBC}"/>
              </a:ext>
            </a:extLst>
          </p:cNvPr>
          <p:cNvSpPr>
            <a:spLocks noChangeArrowheads="1"/>
          </p:cNvSpPr>
          <p:nvPr/>
        </p:nvSpPr>
        <p:spPr bwMode="auto">
          <a:xfrm>
            <a:off x="4800600" y="1143000"/>
            <a:ext cx="4343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r>
              <a:rPr lang="en-US" altLang="en-US" sz="1200" b="0" dirty="0"/>
              <a:t> Economic Overview</a:t>
            </a:r>
          </a:p>
          <a:p>
            <a:r>
              <a:rPr lang="en-US" altLang="en-US" sz="1200" b="0" dirty="0"/>
              <a:t> GDP Growth Forecasts</a:t>
            </a:r>
          </a:p>
          <a:p>
            <a:r>
              <a:rPr lang="en-US" altLang="en-US" sz="1200" b="0" dirty="0"/>
              <a:t> Key Sector Forecasts</a:t>
            </a:r>
          </a:p>
          <a:p>
            <a:r>
              <a:rPr lang="en-US" altLang="en-US" sz="1200" b="0" dirty="0"/>
              <a:t> Inflation Forecasts</a:t>
            </a:r>
          </a:p>
          <a:p>
            <a:r>
              <a:rPr lang="en-US" altLang="en-US" sz="1200" b="0" dirty="0"/>
              <a:t> Foreign Trade Forecasts</a:t>
            </a:r>
          </a:p>
          <a:p>
            <a:r>
              <a:rPr lang="en-US" altLang="en-US" sz="1200" b="0" dirty="0"/>
              <a:t> Foreign Investment Forecasts</a:t>
            </a:r>
          </a:p>
          <a:p>
            <a:r>
              <a:rPr lang="en-US" altLang="en-US" sz="1200" b="0" dirty="0"/>
              <a:t> Exchange Rate Forecasts</a:t>
            </a:r>
          </a:p>
          <a:p>
            <a:r>
              <a:rPr lang="en-US" altLang="en-US" sz="1200" b="0" dirty="0"/>
              <a:t> Outlook for Key Sector</a:t>
            </a:r>
          </a:p>
          <a:p>
            <a:r>
              <a:rPr lang="en-US" altLang="en-US" sz="1200" b="0" dirty="0"/>
              <a:t> Key Economic Issues</a:t>
            </a:r>
          </a:p>
          <a:p>
            <a:r>
              <a:rPr lang="en-US" altLang="en-US" sz="1200" b="0" dirty="0"/>
              <a:t> Economic Risk Outlook</a:t>
            </a:r>
            <a:endParaRPr lang="en-US" altLang="en-US" sz="1000" dirty="0"/>
          </a:p>
        </p:txBody>
      </p:sp>
      <p:sp>
        <p:nvSpPr>
          <p:cNvPr id="22538" name="Rectangle 11">
            <a:extLst>
              <a:ext uri="{FF2B5EF4-FFF2-40B4-BE49-F238E27FC236}">
                <a16:creationId xmlns:a16="http://schemas.microsoft.com/office/drawing/2014/main" id="{1346944A-FB8A-604D-ADAD-EC558B923A43}"/>
              </a:ext>
            </a:extLst>
          </p:cNvPr>
          <p:cNvSpPr>
            <a:spLocks noChangeArrowheads="1"/>
          </p:cNvSpPr>
          <p:nvPr/>
        </p:nvSpPr>
        <p:spPr bwMode="auto">
          <a:xfrm>
            <a:off x="152400" y="2514600"/>
            <a:ext cx="430530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r>
              <a:rPr lang="en-US" altLang="en-US" sz="1400" b="0" dirty="0"/>
              <a:t> </a:t>
            </a:r>
            <a:r>
              <a:rPr lang="en-US" altLang="en-US" sz="1200" b="0" dirty="0"/>
              <a:t>Overview of the Current Government</a:t>
            </a:r>
          </a:p>
          <a:p>
            <a:r>
              <a:rPr lang="en-US" altLang="en-US" sz="1200" b="0" dirty="0"/>
              <a:t> Leadership Profile</a:t>
            </a:r>
          </a:p>
          <a:p>
            <a:r>
              <a:rPr lang="en-US" altLang="en-US" sz="1200" b="0" dirty="0"/>
              <a:t> Summary of the Most Recent Elections</a:t>
            </a:r>
          </a:p>
          <a:p>
            <a:r>
              <a:rPr lang="en-US" altLang="en-US" sz="1200" b="0" dirty="0"/>
              <a:t> Leading Political Parties</a:t>
            </a:r>
          </a:p>
          <a:p>
            <a:r>
              <a:rPr lang="en-US" altLang="en-US" sz="1200" b="0" dirty="0"/>
              <a:t> Forecast for the Next Elections</a:t>
            </a:r>
          </a:p>
          <a:p>
            <a:r>
              <a:rPr lang="en-US" altLang="en-US" sz="1200" b="0" dirty="0"/>
              <a:t> International Relations Outlook</a:t>
            </a:r>
          </a:p>
          <a:p>
            <a:r>
              <a:rPr lang="en-US" altLang="en-US" sz="1200" b="0" dirty="0"/>
              <a:t> Potential Conflicts</a:t>
            </a:r>
          </a:p>
          <a:p>
            <a:r>
              <a:rPr lang="en-US" altLang="en-US" sz="1200" b="0" dirty="0"/>
              <a:t> Military Capabilities</a:t>
            </a:r>
          </a:p>
          <a:p>
            <a:r>
              <a:rPr lang="en-US" altLang="en-US" sz="1200" b="0" dirty="0"/>
              <a:t> Key Political Issues</a:t>
            </a:r>
          </a:p>
          <a:p>
            <a:r>
              <a:rPr lang="en-US" altLang="en-US" sz="1200" b="0" dirty="0"/>
              <a:t> Political Risk Outlook</a:t>
            </a:r>
          </a:p>
          <a:p>
            <a:endParaRPr lang="en-US" altLang="en-US" sz="1200" b="0" dirty="0"/>
          </a:p>
        </p:txBody>
      </p:sp>
      <p:sp>
        <p:nvSpPr>
          <p:cNvPr id="22539" name="Rectangle 12">
            <a:extLst>
              <a:ext uri="{FF2B5EF4-FFF2-40B4-BE49-F238E27FC236}">
                <a16:creationId xmlns:a16="http://schemas.microsoft.com/office/drawing/2014/main" id="{3F382AFD-1956-5549-AF46-66EF1D1F9A14}"/>
              </a:ext>
            </a:extLst>
          </p:cNvPr>
          <p:cNvSpPr>
            <a:spLocks noChangeArrowheads="1"/>
          </p:cNvSpPr>
          <p:nvPr/>
        </p:nvSpPr>
        <p:spPr bwMode="auto">
          <a:xfrm>
            <a:off x="152400" y="2209800"/>
            <a:ext cx="19050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dirty="0">
                <a:solidFill>
                  <a:srgbClr val="EAEAEA"/>
                </a:solidFill>
              </a:rPr>
              <a:t>Political Outlook: </a:t>
            </a:r>
          </a:p>
        </p:txBody>
      </p:sp>
      <p:sp>
        <p:nvSpPr>
          <p:cNvPr id="22540" name="Line 13">
            <a:extLst>
              <a:ext uri="{FF2B5EF4-FFF2-40B4-BE49-F238E27FC236}">
                <a16:creationId xmlns:a16="http://schemas.microsoft.com/office/drawing/2014/main" id="{476E1A2D-F532-F14E-8AB5-256E9876180B}"/>
              </a:ext>
            </a:extLst>
          </p:cNvPr>
          <p:cNvSpPr>
            <a:spLocks noChangeShapeType="1"/>
          </p:cNvSpPr>
          <p:nvPr/>
        </p:nvSpPr>
        <p:spPr bwMode="auto">
          <a:xfrm>
            <a:off x="152400" y="21336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2541" name="Rectangle 14">
            <a:extLst>
              <a:ext uri="{FF2B5EF4-FFF2-40B4-BE49-F238E27FC236}">
                <a16:creationId xmlns:a16="http://schemas.microsoft.com/office/drawing/2014/main" id="{D915A755-125B-534B-A6E8-AB1416F46A2B}"/>
              </a:ext>
            </a:extLst>
          </p:cNvPr>
          <p:cNvSpPr>
            <a:spLocks noChangeArrowheads="1"/>
          </p:cNvSpPr>
          <p:nvPr/>
        </p:nvSpPr>
        <p:spPr bwMode="auto">
          <a:xfrm>
            <a:off x="4800600" y="4038600"/>
            <a:ext cx="415290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r>
              <a:rPr lang="en-US" altLang="en-US" sz="1400" b="0" dirty="0"/>
              <a:t> </a:t>
            </a:r>
            <a:r>
              <a:rPr lang="en-US" altLang="en-US" sz="1200" b="0" dirty="0"/>
              <a:t>Population Overview</a:t>
            </a:r>
          </a:p>
          <a:p>
            <a:r>
              <a:rPr lang="en-US" altLang="en-US" sz="1200" b="0" dirty="0"/>
              <a:t> Population Characteristics</a:t>
            </a:r>
          </a:p>
          <a:p>
            <a:r>
              <a:rPr lang="en-US" altLang="en-US" sz="1200" b="0" dirty="0"/>
              <a:t> Development of Leading Urban Centers</a:t>
            </a:r>
          </a:p>
          <a:p>
            <a:r>
              <a:rPr lang="en-US" altLang="en-US" sz="1200" b="0" dirty="0"/>
              <a:t> Key Demographic Issue</a:t>
            </a:r>
          </a:p>
          <a:p>
            <a:r>
              <a:rPr lang="en-US" altLang="en-US" sz="1200" b="0" dirty="0"/>
              <a:t> Topography and Climate Overview</a:t>
            </a:r>
          </a:p>
          <a:p>
            <a:r>
              <a:rPr lang="en-US" altLang="en-US" sz="1200" b="0" dirty="0"/>
              <a:t> Environmental Threat Summary</a:t>
            </a:r>
          </a:p>
          <a:p>
            <a:r>
              <a:rPr lang="en-US" altLang="en-US" sz="1200" b="0" dirty="0"/>
              <a:t> Key Environmental Issues</a:t>
            </a:r>
          </a:p>
          <a:p>
            <a:r>
              <a:rPr lang="en-US" altLang="en-US" sz="1200" b="0" dirty="0"/>
              <a:t> Demographic and Environmental Risk Outlook</a:t>
            </a:r>
          </a:p>
          <a:p>
            <a:endParaRPr lang="en-US" altLang="en-US" sz="1400" b="0" dirty="0"/>
          </a:p>
        </p:txBody>
      </p:sp>
      <p:sp>
        <p:nvSpPr>
          <p:cNvPr id="22542" name="Rectangle 15">
            <a:extLst>
              <a:ext uri="{FF2B5EF4-FFF2-40B4-BE49-F238E27FC236}">
                <a16:creationId xmlns:a16="http://schemas.microsoft.com/office/drawing/2014/main" id="{2C88DC95-13B4-2E4D-85D0-29A00E6DD8C4}"/>
              </a:ext>
            </a:extLst>
          </p:cNvPr>
          <p:cNvSpPr>
            <a:spLocks noChangeArrowheads="1"/>
          </p:cNvSpPr>
          <p:nvPr/>
        </p:nvSpPr>
        <p:spPr bwMode="auto">
          <a:xfrm>
            <a:off x="4800600" y="3733800"/>
            <a:ext cx="41148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dirty="0">
                <a:solidFill>
                  <a:srgbClr val="EAEAEA"/>
                </a:solidFill>
              </a:rPr>
              <a:t>Demographic &amp; Environmental Outlook: </a:t>
            </a:r>
          </a:p>
        </p:txBody>
      </p:sp>
      <p:sp>
        <p:nvSpPr>
          <p:cNvPr id="22543" name="Line 16">
            <a:extLst>
              <a:ext uri="{FF2B5EF4-FFF2-40B4-BE49-F238E27FC236}">
                <a16:creationId xmlns:a16="http://schemas.microsoft.com/office/drawing/2014/main" id="{88EA45E2-65B8-034F-B453-D5225078F133}"/>
              </a:ext>
            </a:extLst>
          </p:cNvPr>
          <p:cNvSpPr>
            <a:spLocks noChangeShapeType="1"/>
          </p:cNvSpPr>
          <p:nvPr/>
        </p:nvSpPr>
        <p:spPr bwMode="auto">
          <a:xfrm>
            <a:off x="4800600" y="36576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Number Placeholder 4">
            <a:extLst>
              <a:ext uri="{FF2B5EF4-FFF2-40B4-BE49-F238E27FC236}">
                <a16:creationId xmlns:a16="http://schemas.microsoft.com/office/drawing/2014/main" id="{BD05ABB4-F748-4D4A-9E12-F86B5844418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B0EC2D3-008B-F448-B026-F7A5B04C6636}" type="slidenum">
              <a:rPr lang="en-US" altLang="en-US" sz="1400" b="0" smtClean="0">
                <a:latin typeface="Times New Roman" panose="02020603050405020304" pitchFamily="18" charset="0"/>
              </a:rPr>
              <a:pPr>
                <a:spcBef>
                  <a:spcPct val="0"/>
                </a:spcBef>
                <a:buFontTx/>
                <a:buNone/>
              </a:pPr>
              <a:t>30</a:t>
            </a:fld>
            <a:endParaRPr lang="en-US" altLang="en-US" sz="1400" b="0">
              <a:latin typeface="Times New Roman" panose="02020603050405020304" pitchFamily="18" charset="0"/>
            </a:endParaRPr>
          </a:p>
        </p:txBody>
      </p:sp>
      <p:sp>
        <p:nvSpPr>
          <p:cNvPr id="69634" name="Rectangle 2">
            <a:extLst>
              <a:ext uri="{FF2B5EF4-FFF2-40B4-BE49-F238E27FC236}">
                <a16:creationId xmlns:a16="http://schemas.microsoft.com/office/drawing/2014/main" id="{C3B88CB0-2EBC-3849-A55F-7997444C0393}"/>
              </a:ext>
            </a:extLst>
          </p:cNvPr>
          <p:cNvSpPr>
            <a:spLocks noGrp="1" noChangeArrowheads="1"/>
          </p:cNvSpPr>
          <p:nvPr>
            <p:ph type="title"/>
          </p:nvPr>
        </p:nvSpPr>
        <p:spPr/>
        <p:txBody>
          <a:bodyPr/>
          <a:lstStyle/>
          <a:p>
            <a:r>
              <a:rPr lang="en-US" altLang="en-US" sz="1800">
                <a:ea typeface="ＭＳ Ｐゴシック" panose="020B0600070205080204" pitchFamily="34" charset="-128"/>
              </a:rPr>
              <a:t>Political Trends to Watch</a:t>
            </a:r>
          </a:p>
        </p:txBody>
      </p:sp>
      <p:sp>
        <p:nvSpPr>
          <p:cNvPr id="69635" name="Rectangle 3">
            <a:extLst>
              <a:ext uri="{FF2B5EF4-FFF2-40B4-BE49-F238E27FC236}">
                <a16:creationId xmlns:a16="http://schemas.microsoft.com/office/drawing/2014/main" id="{16C1159D-DDE0-F540-A77B-6A892B8FE21B}"/>
              </a:ext>
            </a:extLst>
          </p:cNvPr>
          <p:cNvSpPr>
            <a:spLocks noChangeArrowheads="1"/>
          </p:cNvSpPr>
          <p:nvPr/>
        </p:nvSpPr>
        <p:spPr bwMode="auto">
          <a:xfrm>
            <a:off x="457200" y="1219200"/>
            <a:ext cx="4343400" cy="1143000"/>
          </a:xfrm>
          <a:prstGeom prst="rect">
            <a:avLst/>
          </a:prstGeom>
          <a:solidFill>
            <a:srgbClr val="66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a:solidFill>
                  <a:schemeClr val="bg1"/>
                </a:solidFill>
              </a:rPr>
              <a:t>Relations with China will be the key to US foreign policy in the 21</a:t>
            </a:r>
            <a:r>
              <a:rPr lang="en-US" altLang="en-US" baseline="30000">
                <a:solidFill>
                  <a:schemeClr val="bg1"/>
                </a:solidFill>
              </a:rPr>
              <a:t>st</a:t>
            </a:r>
            <a:r>
              <a:rPr lang="en-US" altLang="en-US">
                <a:solidFill>
                  <a:schemeClr val="bg1"/>
                </a:solidFill>
              </a:rPr>
              <a:t> century.  China’s border disputes in Asia with US allies could be a major flashpoint.</a:t>
            </a:r>
          </a:p>
        </p:txBody>
      </p:sp>
      <p:sp>
        <p:nvSpPr>
          <p:cNvPr id="69636" name="Rectangle 4">
            <a:extLst>
              <a:ext uri="{FF2B5EF4-FFF2-40B4-BE49-F238E27FC236}">
                <a16:creationId xmlns:a16="http://schemas.microsoft.com/office/drawing/2014/main" id="{DC239D49-30C8-FE48-B1AE-4773D9D36C88}"/>
              </a:ext>
            </a:extLst>
          </p:cNvPr>
          <p:cNvSpPr>
            <a:spLocks noChangeArrowheads="1"/>
          </p:cNvSpPr>
          <p:nvPr/>
        </p:nvSpPr>
        <p:spPr bwMode="auto">
          <a:xfrm>
            <a:off x="457200" y="2514600"/>
            <a:ext cx="4343400" cy="1143000"/>
          </a:xfrm>
          <a:prstGeom prst="rect">
            <a:avLst/>
          </a:prstGeom>
          <a:solidFill>
            <a:srgbClr val="66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a:solidFill>
                  <a:schemeClr val="bg1"/>
                </a:solidFill>
              </a:rPr>
              <a:t>The political divide over social issues has widened and such issues will likely grow in importance over the next few years.</a:t>
            </a:r>
          </a:p>
        </p:txBody>
      </p:sp>
      <p:sp>
        <p:nvSpPr>
          <p:cNvPr id="69637" name="Rectangle 5">
            <a:extLst>
              <a:ext uri="{FF2B5EF4-FFF2-40B4-BE49-F238E27FC236}">
                <a16:creationId xmlns:a16="http://schemas.microsoft.com/office/drawing/2014/main" id="{8ACAF481-0DE5-0D49-84D2-87ED13E91038}"/>
              </a:ext>
            </a:extLst>
          </p:cNvPr>
          <p:cNvSpPr>
            <a:spLocks noChangeArrowheads="1"/>
          </p:cNvSpPr>
          <p:nvPr/>
        </p:nvSpPr>
        <p:spPr bwMode="auto">
          <a:xfrm>
            <a:off x="457200" y="3810000"/>
            <a:ext cx="4343400" cy="1143000"/>
          </a:xfrm>
          <a:prstGeom prst="rect">
            <a:avLst/>
          </a:prstGeom>
          <a:solidFill>
            <a:srgbClr val="66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a:solidFill>
                  <a:schemeClr val="bg1"/>
                </a:solidFill>
              </a:rPr>
              <a:t>The progress of free-trade agreements involving the United States have been threatened by a growing protectionist lobby.</a:t>
            </a:r>
          </a:p>
        </p:txBody>
      </p:sp>
      <p:sp>
        <p:nvSpPr>
          <p:cNvPr id="69638" name="Oval 6">
            <a:extLst>
              <a:ext uri="{FF2B5EF4-FFF2-40B4-BE49-F238E27FC236}">
                <a16:creationId xmlns:a16="http://schemas.microsoft.com/office/drawing/2014/main" id="{76133290-76E7-3041-A96E-7AB622ED2BF6}"/>
              </a:ext>
            </a:extLst>
          </p:cNvPr>
          <p:cNvSpPr>
            <a:spLocks noChangeArrowheads="1"/>
          </p:cNvSpPr>
          <p:nvPr/>
        </p:nvSpPr>
        <p:spPr bwMode="auto">
          <a:xfrm>
            <a:off x="5334000" y="2590800"/>
            <a:ext cx="3581400" cy="22098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a:solidFill>
                  <a:schemeClr val="bg1"/>
                </a:solidFill>
              </a:rPr>
              <a:t>Foreign policy will remain in focus for the foreseeable future, as China’s rise challenges US supremacy in many areas.</a:t>
            </a:r>
          </a:p>
        </p:txBody>
      </p:sp>
      <p:sp>
        <p:nvSpPr>
          <p:cNvPr id="69639" name="Rectangle 10">
            <a:extLst>
              <a:ext uri="{FF2B5EF4-FFF2-40B4-BE49-F238E27FC236}">
                <a16:creationId xmlns:a16="http://schemas.microsoft.com/office/drawing/2014/main" id="{FC1410F3-327F-3F49-97B1-02894DBD4170}"/>
              </a:ext>
            </a:extLst>
          </p:cNvPr>
          <p:cNvSpPr>
            <a:spLocks noChangeArrowheads="1"/>
          </p:cNvSpPr>
          <p:nvPr/>
        </p:nvSpPr>
        <p:spPr bwMode="auto">
          <a:xfrm>
            <a:off x="457200" y="5105400"/>
            <a:ext cx="4343400" cy="1143000"/>
          </a:xfrm>
          <a:prstGeom prst="rect">
            <a:avLst/>
          </a:prstGeom>
          <a:solidFill>
            <a:srgbClr val="66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a:solidFill>
                  <a:schemeClr val="bg1"/>
                </a:solidFill>
              </a:rPr>
              <a:t>The volatile situation in the Middle East will continue to be a focus of US attention, despite US efforts to withdraw many assets from that region.</a:t>
            </a:r>
          </a:p>
        </p:txBody>
      </p:sp>
      <p:cxnSp>
        <p:nvCxnSpPr>
          <p:cNvPr id="69640" name="AutoShape 11">
            <a:extLst>
              <a:ext uri="{FF2B5EF4-FFF2-40B4-BE49-F238E27FC236}">
                <a16:creationId xmlns:a16="http://schemas.microsoft.com/office/drawing/2014/main" id="{3F8CE5BD-11B0-7B47-9676-A21FC70218D3}"/>
              </a:ext>
            </a:extLst>
          </p:cNvPr>
          <p:cNvCxnSpPr>
            <a:cxnSpLocks noChangeShapeType="1"/>
            <a:stCxn id="69635" idx="3"/>
            <a:endCxn id="69638" idx="0"/>
          </p:cNvCxnSpPr>
          <p:nvPr/>
        </p:nvCxnSpPr>
        <p:spPr bwMode="auto">
          <a:xfrm>
            <a:off x="4800600" y="1790700"/>
            <a:ext cx="2324100" cy="8001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9641" name="AutoShape 12">
            <a:extLst>
              <a:ext uri="{FF2B5EF4-FFF2-40B4-BE49-F238E27FC236}">
                <a16:creationId xmlns:a16="http://schemas.microsoft.com/office/drawing/2014/main" id="{350A2440-5D49-634F-B6DE-5D4AA3237567}"/>
              </a:ext>
            </a:extLst>
          </p:cNvPr>
          <p:cNvCxnSpPr>
            <a:cxnSpLocks noChangeShapeType="1"/>
            <a:stCxn id="69636" idx="3"/>
            <a:endCxn id="69638" idx="1"/>
          </p:cNvCxnSpPr>
          <p:nvPr/>
        </p:nvCxnSpPr>
        <p:spPr bwMode="auto">
          <a:xfrm flipV="1">
            <a:off x="4800600" y="2914650"/>
            <a:ext cx="1057275" cy="1714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9642" name="AutoShape 13">
            <a:extLst>
              <a:ext uri="{FF2B5EF4-FFF2-40B4-BE49-F238E27FC236}">
                <a16:creationId xmlns:a16="http://schemas.microsoft.com/office/drawing/2014/main" id="{E0943CDA-F39E-7D4B-BD96-C76D15905056}"/>
              </a:ext>
            </a:extLst>
          </p:cNvPr>
          <p:cNvCxnSpPr>
            <a:cxnSpLocks noChangeShapeType="1"/>
            <a:stCxn id="69637" idx="3"/>
            <a:endCxn id="69638" idx="3"/>
          </p:cNvCxnSpPr>
          <p:nvPr/>
        </p:nvCxnSpPr>
        <p:spPr bwMode="auto">
          <a:xfrm>
            <a:off x="4800600" y="4381500"/>
            <a:ext cx="1057275" cy="952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9643" name="AutoShape 14">
            <a:extLst>
              <a:ext uri="{FF2B5EF4-FFF2-40B4-BE49-F238E27FC236}">
                <a16:creationId xmlns:a16="http://schemas.microsoft.com/office/drawing/2014/main" id="{1FCFA0BE-DF42-A04A-8956-066BD5779157}"/>
              </a:ext>
            </a:extLst>
          </p:cNvPr>
          <p:cNvCxnSpPr>
            <a:cxnSpLocks noChangeShapeType="1"/>
            <a:stCxn id="69639" idx="3"/>
            <a:endCxn id="69638" idx="4"/>
          </p:cNvCxnSpPr>
          <p:nvPr/>
        </p:nvCxnSpPr>
        <p:spPr bwMode="auto">
          <a:xfrm flipV="1">
            <a:off x="4800600" y="4800600"/>
            <a:ext cx="2324100" cy="8763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CC1BA0F9-0649-0C4C-AAF5-0A0534E51C79}"/>
              </a:ext>
            </a:extLst>
          </p:cNvPr>
          <p:cNvSpPr>
            <a:spLocks noGrp="1" noChangeArrowheads="1"/>
          </p:cNvSpPr>
          <p:nvPr>
            <p:ph type="title"/>
          </p:nvPr>
        </p:nvSpPr>
        <p:spPr>
          <a:xfrm>
            <a:off x="0" y="152400"/>
            <a:ext cx="6629400" cy="685800"/>
          </a:xfrm>
        </p:spPr>
        <p:txBody>
          <a:bodyPr/>
          <a:lstStyle/>
          <a:p>
            <a:r>
              <a:rPr lang="en-US" altLang="en-US" sz="1800">
                <a:ea typeface="ＭＳ Ｐゴシック" panose="020B0600070205080204" pitchFamily="34" charset="-128"/>
              </a:rPr>
              <a:t>United States: Security Risk</a:t>
            </a:r>
            <a:endParaRPr lang="en-US" altLang="en-US" sz="1800" b="0">
              <a:solidFill>
                <a:schemeClr val="bg1">
                  <a:lumMod val="50000"/>
                </a:schemeClr>
              </a:solidFill>
              <a:ea typeface="ＭＳ Ｐゴシック" panose="020B0600070205080204" pitchFamily="34" charset="-128"/>
            </a:endParaRPr>
          </a:p>
        </p:txBody>
      </p:sp>
      <p:sp>
        <p:nvSpPr>
          <p:cNvPr id="37891" name="Rectangle 5">
            <a:extLst>
              <a:ext uri="{FF2B5EF4-FFF2-40B4-BE49-F238E27FC236}">
                <a16:creationId xmlns:a16="http://schemas.microsoft.com/office/drawing/2014/main" id="{A88D875F-A038-8F4D-B20A-F8FE21769308}"/>
              </a:ext>
            </a:extLst>
          </p:cNvPr>
          <p:cNvSpPr>
            <a:spLocks noChangeArrowheads="1"/>
          </p:cNvSpPr>
          <p:nvPr/>
        </p:nvSpPr>
        <p:spPr bwMode="auto">
          <a:xfrm>
            <a:off x="152400" y="990600"/>
            <a:ext cx="1143000" cy="336550"/>
          </a:xfrm>
          <a:prstGeom prst="rect">
            <a:avLst/>
          </a:prstGeom>
          <a:solidFill>
            <a:schemeClr val="tx1"/>
          </a:solidFill>
          <a:ln>
            <a:noFill/>
          </a:ln>
        </p:spPr>
        <p:txBody>
          <a:bodyPr wrap="square"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Summary</a:t>
            </a:r>
          </a:p>
        </p:txBody>
      </p:sp>
      <p:sp>
        <p:nvSpPr>
          <p:cNvPr id="37892" name="Line 6">
            <a:extLst>
              <a:ext uri="{FF2B5EF4-FFF2-40B4-BE49-F238E27FC236}">
                <a16:creationId xmlns:a16="http://schemas.microsoft.com/office/drawing/2014/main" id="{959668E0-AC18-0C4D-952A-AF5CC85837DD}"/>
              </a:ext>
            </a:extLst>
          </p:cNvPr>
          <p:cNvSpPr>
            <a:spLocks noChangeShapeType="1"/>
          </p:cNvSpPr>
          <p:nvPr/>
        </p:nvSpPr>
        <p:spPr bwMode="auto">
          <a:xfrm>
            <a:off x="152400" y="1447800"/>
            <a:ext cx="8839200" cy="31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 name="Slide Number Placeholder 1">
            <a:extLst>
              <a:ext uri="{FF2B5EF4-FFF2-40B4-BE49-F238E27FC236}">
                <a16:creationId xmlns:a16="http://schemas.microsoft.com/office/drawing/2014/main" id="{459ED94F-343D-0346-AFB1-8ED1226B3A69}"/>
              </a:ext>
            </a:extLst>
          </p:cNvPr>
          <p:cNvSpPr>
            <a:spLocks noGrp="1"/>
          </p:cNvSpPr>
          <p:nvPr>
            <p:ph type="sldNum" sz="quarter" idx="12"/>
          </p:nvPr>
        </p:nvSpPr>
        <p:spPr/>
        <p:txBody>
          <a:bodyPr/>
          <a:lstStyle/>
          <a:p>
            <a:pPr>
              <a:defRPr/>
            </a:pPr>
            <a:fld id="{CBAEF840-149D-9745-98A9-9C435755E849}" type="slidenum">
              <a:rPr lang="en-US" altLang="x-none" smtClean="0"/>
              <a:pPr>
                <a:defRPr/>
              </a:pPr>
              <a:t>31</a:t>
            </a:fld>
            <a:endParaRPr lang="en-US" altLang="x-none"/>
          </a:p>
        </p:txBody>
      </p:sp>
      <p:graphicFrame>
        <p:nvGraphicFramePr>
          <p:cNvPr id="8" name="Diagram 7">
            <a:extLst>
              <a:ext uri="{FF2B5EF4-FFF2-40B4-BE49-F238E27FC236}">
                <a16:creationId xmlns:a16="http://schemas.microsoft.com/office/drawing/2014/main" id="{C511A669-4BCE-3145-B5D7-4654604CC457}"/>
              </a:ext>
            </a:extLst>
          </p:cNvPr>
          <p:cNvGraphicFramePr/>
          <p:nvPr>
            <p:extLst>
              <p:ext uri="{D42A27DB-BD31-4B8C-83A1-F6EECF244321}">
                <p14:modId xmlns:p14="http://schemas.microsoft.com/office/powerpoint/2010/main" val="3980293806"/>
              </p:ext>
            </p:extLst>
          </p:nvPr>
        </p:nvGraphicFramePr>
        <p:xfrm>
          <a:off x="152400" y="1443318"/>
          <a:ext cx="8839200" cy="4271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5682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Number Placeholder 6">
            <a:extLst>
              <a:ext uri="{FF2B5EF4-FFF2-40B4-BE49-F238E27FC236}">
                <a16:creationId xmlns:a16="http://schemas.microsoft.com/office/drawing/2014/main" id="{5FFE412A-2148-C748-98F3-E0F6FD369B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5FEF8487-86C0-6447-902F-4E4C931991D6}" type="slidenum">
              <a:rPr lang="en-US" altLang="en-US" sz="1400" b="0" smtClean="0">
                <a:latin typeface="Times New Roman" panose="02020603050405020304" pitchFamily="18" charset="0"/>
              </a:rPr>
              <a:pPr>
                <a:spcBef>
                  <a:spcPct val="0"/>
                </a:spcBef>
                <a:buFontTx/>
                <a:buNone/>
              </a:pPr>
              <a:t>32</a:t>
            </a:fld>
            <a:endParaRPr lang="en-US" altLang="en-US" sz="1400" b="0">
              <a:latin typeface="Times New Roman" panose="02020603050405020304" pitchFamily="18" charset="0"/>
            </a:endParaRPr>
          </a:p>
        </p:txBody>
      </p:sp>
      <p:sp>
        <p:nvSpPr>
          <p:cNvPr id="71682" name="Rectangle 2">
            <a:extLst>
              <a:ext uri="{FF2B5EF4-FFF2-40B4-BE49-F238E27FC236}">
                <a16:creationId xmlns:a16="http://schemas.microsoft.com/office/drawing/2014/main" id="{00D14A61-24AE-A74E-AACB-0673A6558C1D}"/>
              </a:ext>
            </a:extLst>
          </p:cNvPr>
          <p:cNvSpPr>
            <a:spLocks noGrp="1" noChangeArrowheads="1"/>
          </p:cNvSpPr>
          <p:nvPr>
            <p:ph type="title"/>
          </p:nvPr>
        </p:nvSpPr>
        <p:spPr>
          <a:xfrm>
            <a:off x="0" y="228600"/>
            <a:ext cx="6629400" cy="609600"/>
          </a:xfrm>
        </p:spPr>
        <p:txBody>
          <a:bodyPr/>
          <a:lstStyle/>
          <a:p>
            <a:r>
              <a:rPr lang="en-US" altLang="en-US" sz="1800">
                <a:ea typeface="ＭＳ Ｐゴシック" panose="020B0600070205080204" pitchFamily="34" charset="-128"/>
              </a:rPr>
              <a:t>United States: Political Risk Outlook</a:t>
            </a:r>
          </a:p>
        </p:txBody>
      </p:sp>
      <p:sp>
        <p:nvSpPr>
          <p:cNvPr id="71683" name="Rectangle 3">
            <a:extLst>
              <a:ext uri="{FF2B5EF4-FFF2-40B4-BE49-F238E27FC236}">
                <a16:creationId xmlns:a16="http://schemas.microsoft.com/office/drawing/2014/main" id="{8AEF84E6-8CE2-B84F-A2E9-A5452F973A3C}"/>
              </a:ext>
            </a:extLst>
          </p:cNvPr>
          <p:cNvSpPr>
            <a:spLocks noGrp="1" noChangeArrowheads="1"/>
          </p:cNvSpPr>
          <p:nvPr>
            <p:ph type="body" sz="half" idx="1"/>
          </p:nvPr>
        </p:nvSpPr>
        <p:spPr>
          <a:xfrm>
            <a:off x="4724400" y="1524000"/>
            <a:ext cx="4191000" cy="4643438"/>
          </a:xfrm>
        </p:spPr>
        <p:txBody>
          <a:bodyPr/>
          <a:lstStyle/>
          <a:p>
            <a:pPr marL="0" indent="0"/>
            <a:r>
              <a:rPr lang="en-US" altLang="en-US" sz="1200" b="0" dirty="0">
                <a:ea typeface="ＭＳ Ｐゴシック" panose="020B0600070205080204" pitchFamily="34" charset="-128"/>
              </a:rPr>
              <a:t> The United States has seen its political risk levels rise domestically, but hold relatively steady on the international front.</a:t>
            </a:r>
          </a:p>
          <a:p>
            <a:pPr marL="0" indent="0">
              <a:buNone/>
            </a:pPr>
            <a:endParaRPr lang="en-US" altLang="en-US" sz="1200" b="0" dirty="0">
              <a:ea typeface="ＭＳ Ｐゴシック" panose="020B0600070205080204" pitchFamily="34" charset="-128"/>
            </a:endParaRPr>
          </a:p>
          <a:p>
            <a:pPr marL="0" indent="0"/>
            <a:r>
              <a:rPr lang="en-US" altLang="en-US" sz="1200" b="0" dirty="0">
                <a:ea typeface="ＭＳ Ｐゴシック" panose="020B0600070205080204" pitchFamily="34" charset="-128"/>
              </a:rPr>
              <a:t> Internally, growing divisions (politically, socially and economically) have led to higher domestic political risk levels in recent years.</a:t>
            </a:r>
          </a:p>
          <a:p>
            <a:pPr marL="0" indent="0"/>
            <a:endParaRPr lang="en-US" altLang="en-US" sz="1200" b="0" dirty="0">
              <a:ea typeface="ＭＳ Ｐゴシック" panose="020B0600070205080204" pitchFamily="34" charset="-128"/>
            </a:endParaRPr>
          </a:p>
          <a:p>
            <a:pPr marL="0" indent="0"/>
            <a:r>
              <a:rPr lang="en-US" altLang="en-US" sz="1200" b="0" dirty="0">
                <a:ea typeface="ＭＳ Ｐゴシック" panose="020B0600070205080204" pitchFamily="34" charset="-128"/>
              </a:rPr>
              <a:t> Outside of the United States, the country’s military presence in many dangerous parts of the world leaves its exposed to a relatively high level of conflict risk.</a:t>
            </a:r>
          </a:p>
          <a:p>
            <a:pPr marL="0" indent="0">
              <a:buFontTx/>
              <a:buNone/>
            </a:pPr>
            <a:endParaRPr lang="en-US" altLang="en-US" sz="1400" b="0" dirty="0">
              <a:ea typeface="ＭＳ Ｐゴシック" panose="020B0600070205080204" pitchFamily="34" charset="-128"/>
            </a:endParaRPr>
          </a:p>
        </p:txBody>
      </p:sp>
      <p:sp>
        <p:nvSpPr>
          <p:cNvPr id="71684" name="Line 4">
            <a:extLst>
              <a:ext uri="{FF2B5EF4-FFF2-40B4-BE49-F238E27FC236}">
                <a16:creationId xmlns:a16="http://schemas.microsoft.com/office/drawing/2014/main" id="{47B6B504-3614-A547-8F7D-B986859AB198}"/>
              </a:ext>
            </a:extLst>
          </p:cNvPr>
          <p:cNvSpPr>
            <a:spLocks noChangeShapeType="1"/>
          </p:cNvSpPr>
          <p:nvPr/>
        </p:nvSpPr>
        <p:spPr bwMode="auto">
          <a:xfrm>
            <a:off x="4572000" y="838200"/>
            <a:ext cx="0" cy="525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685" name="Rectangle 5">
            <a:extLst>
              <a:ext uri="{FF2B5EF4-FFF2-40B4-BE49-F238E27FC236}">
                <a16:creationId xmlns:a16="http://schemas.microsoft.com/office/drawing/2014/main" id="{1B8DD670-6298-0043-8B69-1AD6E6345AE4}"/>
              </a:ext>
            </a:extLst>
          </p:cNvPr>
          <p:cNvSpPr>
            <a:spLocks noChangeArrowheads="1"/>
          </p:cNvSpPr>
          <p:nvPr/>
        </p:nvSpPr>
        <p:spPr bwMode="auto">
          <a:xfrm>
            <a:off x="152400" y="990600"/>
            <a:ext cx="35814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Current Political Risk Ratings: </a:t>
            </a:r>
          </a:p>
        </p:txBody>
      </p:sp>
      <p:sp>
        <p:nvSpPr>
          <p:cNvPr id="71686" name="Line 6">
            <a:extLst>
              <a:ext uri="{FF2B5EF4-FFF2-40B4-BE49-F238E27FC236}">
                <a16:creationId xmlns:a16="http://schemas.microsoft.com/office/drawing/2014/main" id="{F586A0E0-3EFF-CE4B-B020-AAA232C7352D}"/>
              </a:ext>
            </a:extLst>
          </p:cNvPr>
          <p:cNvSpPr>
            <a:spLocks noChangeShapeType="1"/>
          </p:cNvSpPr>
          <p:nvPr/>
        </p:nvSpPr>
        <p:spPr bwMode="auto">
          <a:xfrm>
            <a:off x="1524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687" name="Line 7">
            <a:extLst>
              <a:ext uri="{FF2B5EF4-FFF2-40B4-BE49-F238E27FC236}">
                <a16:creationId xmlns:a16="http://schemas.microsoft.com/office/drawing/2014/main" id="{C7791C02-2993-DF49-97CC-320D73EFDFA6}"/>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2" name="Object 8">
            <a:extLst>
              <a:ext uri="{FF2B5EF4-FFF2-40B4-BE49-F238E27FC236}">
                <a16:creationId xmlns:a16="http://schemas.microsoft.com/office/drawing/2014/main" id="{6BD7D9AF-C98C-6E48-BBD8-B5E6CD5405E8}"/>
              </a:ext>
            </a:extLst>
          </p:cNvPr>
          <p:cNvGraphicFramePr>
            <a:graphicFrameLocks noChangeAspect="1"/>
          </p:cNvGraphicFramePr>
          <p:nvPr>
            <p:extLst>
              <p:ext uri="{D42A27DB-BD31-4B8C-83A1-F6EECF244321}">
                <p14:modId xmlns:p14="http://schemas.microsoft.com/office/powerpoint/2010/main" val="1489900006"/>
              </p:ext>
            </p:extLst>
          </p:nvPr>
        </p:nvGraphicFramePr>
        <p:xfrm>
          <a:off x="50800" y="1270000"/>
          <a:ext cx="4470400" cy="2947988"/>
        </p:xfrm>
        <a:graphic>
          <a:graphicData uri="http://schemas.openxmlformats.org/drawingml/2006/chart">
            <c:chart xmlns:c="http://schemas.openxmlformats.org/drawingml/2006/chart" xmlns:r="http://schemas.openxmlformats.org/officeDocument/2006/relationships" r:id="rId3"/>
          </a:graphicData>
        </a:graphic>
      </p:graphicFrame>
      <p:sp>
        <p:nvSpPr>
          <p:cNvPr id="71689" name="AutoShape 9">
            <a:extLst>
              <a:ext uri="{FF2B5EF4-FFF2-40B4-BE49-F238E27FC236}">
                <a16:creationId xmlns:a16="http://schemas.microsoft.com/office/drawing/2014/main" id="{35B61C72-421F-5D46-B562-1FBBDDC845F2}"/>
              </a:ext>
            </a:extLst>
          </p:cNvPr>
          <p:cNvSpPr>
            <a:spLocks noChangeArrowheads="1"/>
          </p:cNvSpPr>
          <p:nvPr/>
        </p:nvSpPr>
        <p:spPr bwMode="auto">
          <a:xfrm>
            <a:off x="1371600" y="3962400"/>
            <a:ext cx="3048000" cy="228600"/>
          </a:xfrm>
          <a:prstGeom prst="homePlate">
            <a:avLst>
              <a:gd name="adj" fmla="val 333333"/>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200">
                <a:solidFill>
                  <a:schemeClr val="bg1"/>
                </a:solidFill>
              </a:rPr>
              <a:t>Low Risk………………High Risk</a:t>
            </a:r>
          </a:p>
        </p:txBody>
      </p:sp>
      <p:sp>
        <p:nvSpPr>
          <p:cNvPr id="71690" name="Rectangle 10">
            <a:extLst>
              <a:ext uri="{FF2B5EF4-FFF2-40B4-BE49-F238E27FC236}">
                <a16:creationId xmlns:a16="http://schemas.microsoft.com/office/drawing/2014/main" id="{A47FC45A-936F-4E46-B1A5-B57C4E79BFEA}"/>
              </a:ext>
            </a:extLst>
          </p:cNvPr>
          <p:cNvSpPr>
            <a:spLocks noChangeArrowheads="1"/>
          </p:cNvSpPr>
          <p:nvPr/>
        </p:nvSpPr>
        <p:spPr bwMode="auto">
          <a:xfrm>
            <a:off x="4800600" y="990600"/>
            <a:ext cx="25908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Political Risk Outlook: </a:t>
            </a:r>
          </a:p>
        </p:txBody>
      </p:sp>
      <p:sp>
        <p:nvSpPr>
          <p:cNvPr id="71691" name="Rectangle 11">
            <a:extLst>
              <a:ext uri="{FF2B5EF4-FFF2-40B4-BE49-F238E27FC236}">
                <a16:creationId xmlns:a16="http://schemas.microsoft.com/office/drawing/2014/main" id="{383ACC50-0C3B-AC40-95BC-B173CF9A3573}"/>
              </a:ext>
            </a:extLst>
          </p:cNvPr>
          <p:cNvSpPr>
            <a:spLocks noChangeArrowheads="1"/>
          </p:cNvSpPr>
          <p:nvPr/>
        </p:nvSpPr>
        <p:spPr bwMode="auto">
          <a:xfrm>
            <a:off x="152400" y="4343400"/>
            <a:ext cx="4267200"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515938" indent="-16510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buFontTx/>
              <a:buNone/>
            </a:pPr>
            <a:r>
              <a:rPr lang="en-US" altLang="en-US" sz="1400" dirty="0"/>
              <a:t> </a:t>
            </a:r>
            <a:r>
              <a:rPr lang="en-US" altLang="en-US" sz="1400" b="0" u="sng" dirty="0"/>
              <a:t>ISA Risk Ratings</a:t>
            </a:r>
          </a:p>
          <a:p>
            <a:pPr lvl="1"/>
            <a:r>
              <a:rPr lang="en-US" altLang="en-US" sz="1400" dirty="0"/>
              <a:t>0.0 to 1.9 = Low Risk</a:t>
            </a:r>
          </a:p>
          <a:p>
            <a:pPr lvl="1"/>
            <a:r>
              <a:rPr lang="en-US" altLang="en-US" sz="1400" dirty="0"/>
              <a:t>2.0 to 3.9 = Low to Moderate Risk</a:t>
            </a:r>
          </a:p>
          <a:p>
            <a:pPr lvl="1"/>
            <a:r>
              <a:rPr lang="en-US" altLang="en-US" sz="1400" dirty="0"/>
              <a:t>4.0 to 5.9 = Moderate Risk</a:t>
            </a:r>
          </a:p>
          <a:p>
            <a:pPr lvl="1"/>
            <a:r>
              <a:rPr lang="en-US" altLang="en-US" sz="1400" dirty="0"/>
              <a:t>6.0 to 7.9 = Moderate to High Risk</a:t>
            </a:r>
          </a:p>
          <a:p>
            <a:pPr lvl="1"/>
            <a:r>
              <a:rPr lang="en-US" altLang="en-US" sz="1400" dirty="0"/>
              <a:t>8.0 to 10  = High Risk</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Number Placeholder 6">
            <a:extLst>
              <a:ext uri="{FF2B5EF4-FFF2-40B4-BE49-F238E27FC236}">
                <a16:creationId xmlns:a16="http://schemas.microsoft.com/office/drawing/2014/main" id="{080E6567-1DD4-C549-9359-77947403832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24AB292-979D-384B-89D5-AE73C0AA9FD9}" type="slidenum">
              <a:rPr lang="en-US" altLang="en-US" sz="1400" b="0" smtClean="0">
                <a:latin typeface="Times New Roman" panose="02020603050405020304" pitchFamily="18" charset="0"/>
              </a:rPr>
              <a:pPr>
                <a:spcBef>
                  <a:spcPct val="0"/>
                </a:spcBef>
                <a:buFontTx/>
                <a:buNone/>
              </a:pPr>
              <a:t>33</a:t>
            </a:fld>
            <a:endParaRPr lang="en-US" altLang="en-US" sz="1400" b="0">
              <a:latin typeface="Times New Roman" panose="02020603050405020304" pitchFamily="18" charset="0"/>
            </a:endParaRPr>
          </a:p>
        </p:txBody>
      </p:sp>
      <p:sp>
        <p:nvSpPr>
          <p:cNvPr id="73730" name="Text Box 2">
            <a:extLst>
              <a:ext uri="{FF2B5EF4-FFF2-40B4-BE49-F238E27FC236}">
                <a16:creationId xmlns:a16="http://schemas.microsoft.com/office/drawing/2014/main" id="{E9A127B4-6893-2F4E-905E-438E3B174844}"/>
              </a:ext>
            </a:extLst>
          </p:cNvPr>
          <p:cNvSpPr txBox="1">
            <a:spLocks noChangeArrowheads="1"/>
          </p:cNvSpPr>
          <p:nvPr/>
        </p:nvSpPr>
        <p:spPr bwMode="auto">
          <a:xfrm>
            <a:off x="0" y="13716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75000"/>
              </a:lnSpc>
              <a:spcBef>
                <a:spcPct val="50000"/>
              </a:spcBef>
              <a:buFontTx/>
              <a:buNone/>
            </a:pPr>
            <a:r>
              <a:rPr lang="en-US" altLang="en-US" sz="2400" b="0">
                <a:solidFill>
                  <a:srgbClr val="777777"/>
                </a:solidFill>
              </a:rPr>
              <a:t>United States Economic Outlook</a:t>
            </a:r>
          </a:p>
        </p:txBody>
      </p:sp>
      <p:sp>
        <p:nvSpPr>
          <p:cNvPr id="73731" name="Line 3">
            <a:extLst>
              <a:ext uri="{FF2B5EF4-FFF2-40B4-BE49-F238E27FC236}">
                <a16:creationId xmlns:a16="http://schemas.microsoft.com/office/drawing/2014/main" id="{C7231047-7BD4-2944-8872-2FCACC24DA8C}"/>
              </a:ext>
            </a:extLst>
          </p:cNvPr>
          <p:cNvSpPr>
            <a:spLocks noChangeShapeType="1"/>
          </p:cNvSpPr>
          <p:nvPr/>
        </p:nvSpPr>
        <p:spPr bwMode="auto">
          <a:xfrm flipV="1">
            <a:off x="152400" y="2057400"/>
            <a:ext cx="876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32" name="Rectangle 4">
            <a:extLst>
              <a:ext uri="{FF2B5EF4-FFF2-40B4-BE49-F238E27FC236}">
                <a16:creationId xmlns:a16="http://schemas.microsoft.com/office/drawing/2014/main" id="{C5EB1B00-9AE2-9D45-BDDA-CEF7AA61D8B5}"/>
              </a:ext>
            </a:extLst>
          </p:cNvPr>
          <p:cNvSpPr>
            <a:spLocks noChangeArrowheads="1"/>
          </p:cNvSpPr>
          <p:nvPr/>
        </p:nvSpPr>
        <p:spPr bwMode="auto">
          <a:xfrm>
            <a:off x="0" y="0"/>
            <a:ext cx="7924800" cy="609600"/>
          </a:xfrm>
          <a:prstGeom prst="rect">
            <a:avLst/>
          </a:prstGeom>
          <a:solidFill>
            <a:srgbClr val="777777"/>
          </a:solidFill>
          <a:ln w="9525">
            <a:solidFill>
              <a:srgbClr val="000080"/>
            </a:solidFill>
            <a:miter lim="800000"/>
            <a:headEnd/>
            <a:tailEnd/>
          </a:ln>
        </p:spPr>
        <p:txBody>
          <a:bodyPr wrap="none"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2400" b="0">
              <a:latin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Number Placeholder 6">
            <a:extLst>
              <a:ext uri="{FF2B5EF4-FFF2-40B4-BE49-F238E27FC236}">
                <a16:creationId xmlns:a16="http://schemas.microsoft.com/office/drawing/2014/main" id="{80BA04EF-6076-CD4A-80C9-933AE15B149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98F1A70-83CD-CD41-8D85-745615046133}" type="slidenum">
              <a:rPr lang="en-US" altLang="en-US" sz="1400" b="0" smtClean="0">
                <a:latin typeface="Times New Roman" panose="02020603050405020304" pitchFamily="18" charset="0"/>
              </a:rPr>
              <a:pPr>
                <a:spcBef>
                  <a:spcPct val="0"/>
                </a:spcBef>
                <a:buFontTx/>
                <a:buNone/>
              </a:pPr>
              <a:t>34</a:t>
            </a:fld>
            <a:endParaRPr lang="en-US" altLang="en-US" sz="1400" b="0">
              <a:latin typeface="Times New Roman" panose="02020603050405020304" pitchFamily="18" charset="0"/>
            </a:endParaRPr>
          </a:p>
        </p:txBody>
      </p:sp>
      <p:sp>
        <p:nvSpPr>
          <p:cNvPr id="75778" name="Rectangle 2">
            <a:extLst>
              <a:ext uri="{FF2B5EF4-FFF2-40B4-BE49-F238E27FC236}">
                <a16:creationId xmlns:a16="http://schemas.microsoft.com/office/drawing/2014/main" id="{BFD8AE4B-C943-CA4C-9091-3DCC0DA3B254}"/>
              </a:ext>
            </a:extLst>
          </p:cNvPr>
          <p:cNvSpPr>
            <a:spLocks noGrp="1" noChangeArrowheads="1"/>
          </p:cNvSpPr>
          <p:nvPr>
            <p:ph type="title"/>
          </p:nvPr>
        </p:nvSpPr>
        <p:spPr>
          <a:xfrm>
            <a:off x="0" y="228600"/>
            <a:ext cx="6629400" cy="609600"/>
          </a:xfrm>
        </p:spPr>
        <p:txBody>
          <a:bodyPr/>
          <a:lstStyle/>
          <a:p>
            <a:r>
              <a:rPr lang="en-US" altLang="en-US" sz="1800">
                <a:ea typeface="ＭＳ Ｐゴシック" panose="020B0600070205080204" pitchFamily="34" charset="-128"/>
              </a:rPr>
              <a:t>United States: Economic Overview</a:t>
            </a:r>
          </a:p>
        </p:txBody>
      </p:sp>
      <p:sp>
        <p:nvSpPr>
          <p:cNvPr id="75779" name="Rectangle 3">
            <a:extLst>
              <a:ext uri="{FF2B5EF4-FFF2-40B4-BE49-F238E27FC236}">
                <a16:creationId xmlns:a16="http://schemas.microsoft.com/office/drawing/2014/main" id="{D26120BC-7EC2-2C41-845B-DD11BE56CD04}"/>
              </a:ext>
            </a:extLst>
          </p:cNvPr>
          <p:cNvSpPr>
            <a:spLocks noGrp="1" noChangeArrowheads="1"/>
          </p:cNvSpPr>
          <p:nvPr>
            <p:ph type="body" sz="half" idx="1"/>
          </p:nvPr>
        </p:nvSpPr>
        <p:spPr>
          <a:xfrm>
            <a:off x="152400" y="1452563"/>
            <a:ext cx="4191000" cy="4948237"/>
          </a:xfrm>
        </p:spPr>
        <p:txBody>
          <a:bodyPr/>
          <a:lstStyle/>
          <a:p>
            <a:pPr marL="0" indent="0">
              <a:buFontTx/>
              <a:buNone/>
            </a:pPr>
            <a:r>
              <a:rPr lang="en-GB" altLang="en-US" sz="1200">
                <a:ea typeface="ＭＳ Ｐゴシック" panose="020B0600070205080204" pitchFamily="34" charset="-128"/>
              </a:rPr>
              <a:t>The United States is, by a large margin, the largest economy in the world.</a:t>
            </a:r>
          </a:p>
          <a:p>
            <a:pPr marL="0" indent="0"/>
            <a:r>
              <a:rPr lang="en-GB" altLang="en-US" sz="1200" b="0">
                <a:ea typeface="ＭＳ Ｐゴシック" panose="020B0600070205080204" pitchFamily="34" charset="-128"/>
              </a:rPr>
              <a:t> Moreover, the US economy has outperformed most other developed countries in recent decades in terms of growth and technological development.</a:t>
            </a:r>
          </a:p>
          <a:p>
            <a:pPr marL="0" indent="0"/>
            <a:r>
              <a:rPr lang="en-GB" altLang="en-US" sz="1200" b="0">
                <a:ea typeface="ＭＳ Ｐゴシック" panose="020B0600070205080204" pitchFamily="34" charset="-128"/>
              </a:rPr>
              <a:t> The greatest threat to US economic leadership is coming from China, which is expected to overtake the US as the world’s largest economy within the next two decades.</a:t>
            </a:r>
          </a:p>
          <a:p>
            <a:pPr marL="0" indent="0">
              <a:buFontTx/>
              <a:buNone/>
            </a:pPr>
            <a:endParaRPr lang="en-GB" altLang="en-US" sz="1200" b="0">
              <a:ea typeface="ＭＳ Ｐゴシック" panose="020B0600070205080204" pitchFamily="34" charset="-128"/>
            </a:endParaRPr>
          </a:p>
          <a:p>
            <a:pPr marL="0" indent="0">
              <a:buFontTx/>
              <a:buNone/>
            </a:pPr>
            <a:r>
              <a:rPr lang="en-GB" altLang="en-US" sz="1200">
                <a:ea typeface="ＭＳ Ｐゴシック" panose="020B0600070205080204" pitchFamily="34" charset="-128"/>
              </a:rPr>
              <a:t>The United States holds the leading position in a number of high-technology, future-oriented industries.</a:t>
            </a:r>
          </a:p>
          <a:p>
            <a:pPr marL="0" indent="0"/>
            <a:r>
              <a:rPr lang="en-GB" altLang="en-US" sz="1200" b="0">
                <a:ea typeface="ＭＳ Ｐゴシック" panose="020B0600070205080204" pitchFamily="34" charset="-128"/>
              </a:rPr>
              <a:t> More traditional industries such as automotive and steel have not performed as well in recent decades.</a:t>
            </a:r>
          </a:p>
          <a:p>
            <a:pPr marL="0" indent="0"/>
            <a:r>
              <a:rPr lang="en-GB" altLang="en-US" sz="1200" b="0">
                <a:ea typeface="ＭＳ Ｐゴシック" panose="020B0600070205080204" pitchFamily="34" charset="-128"/>
              </a:rPr>
              <a:t> In addition, the country’s economy has gradually shifted to the west and the south as investment has increasingly focused on these expanding regions.</a:t>
            </a:r>
            <a:endParaRPr lang="en-GB" altLang="en-US" sz="1200">
              <a:ea typeface="ＭＳ Ｐゴシック" panose="020B0600070205080204" pitchFamily="34" charset="-128"/>
            </a:endParaRPr>
          </a:p>
          <a:p>
            <a:pPr marL="0" indent="0">
              <a:buFontTx/>
              <a:buNone/>
            </a:pPr>
            <a:endParaRPr lang="en-GB" altLang="en-US" sz="1200" b="0">
              <a:ea typeface="ＭＳ Ｐゴシック" panose="020B0600070205080204" pitchFamily="34" charset="-128"/>
            </a:endParaRPr>
          </a:p>
          <a:p>
            <a:pPr marL="0" indent="0">
              <a:buFontTx/>
              <a:buNone/>
            </a:pPr>
            <a:r>
              <a:rPr lang="en-GB" altLang="en-US" sz="1200">
                <a:ea typeface="ＭＳ Ｐゴシック" panose="020B0600070205080204" pitchFamily="34" charset="-128"/>
              </a:rPr>
              <a:t>Due to its </a:t>
            </a:r>
            <a:r>
              <a:rPr lang="en-GB" altLang="en-US" sz="1200" err="1">
                <a:ea typeface="ＭＳ Ｐゴシック" panose="020B0600070205080204" pitchFamily="34" charset="-128"/>
              </a:rPr>
              <a:t>favorable</a:t>
            </a:r>
            <a:r>
              <a:rPr lang="en-GB" altLang="en-US" sz="1200">
                <a:ea typeface="ＭＳ Ｐゴシック" panose="020B0600070205080204" pitchFamily="34" charset="-128"/>
              </a:rPr>
              <a:t> demographic situation, the United States economy has a brighter future than most other developed economies.  </a:t>
            </a:r>
          </a:p>
          <a:p>
            <a:pPr marL="0" indent="0"/>
            <a:r>
              <a:rPr lang="en-GB" altLang="en-US" sz="1200">
                <a:ea typeface="ＭＳ Ｐゴシック" panose="020B0600070205080204" pitchFamily="34" charset="-128"/>
              </a:rPr>
              <a:t> </a:t>
            </a:r>
            <a:r>
              <a:rPr lang="en-GB" altLang="en-US" sz="1200" b="0">
                <a:ea typeface="ＭＳ Ｐゴシック" panose="020B0600070205080204" pitchFamily="34" charset="-128"/>
              </a:rPr>
              <a:t>Moreover, its position of leadership in most high-tech industries gives the US the opportunity to avoid the long-term declines facing many other developed economies.</a:t>
            </a:r>
          </a:p>
          <a:p>
            <a:pPr marL="0" indent="0">
              <a:buFontTx/>
              <a:buNone/>
            </a:pPr>
            <a:endParaRPr lang="en-US" altLang="en-US" sz="1400" b="0">
              <a:ea typeface="ＭＳ Ｐゴシック" panose="020B0600070205080204" pitchFamily="34" charset="-128"/>
            </a:endParaRPr>
          </a:p>
        </p:txBody>
      </p:sp>
      <p:sp>
        <p:nvSpPr>
          <p:cNvPr id="75780" name="Line 4">
            <a:extLst>
              <a:ext uri="{FF2B5EF4-FFF2-40B4-BE49-F238E27FC236}">
                <a16:creationId xmlns:a16="http://schemas.microsoft.com/office/drawing/2014/main" id="{D3B9D2E3-8060-8A4F-AE7E-4AD953B20237}"/>
              </a:ext>
            </a:extLst>
          </p:cNvPr>
          <p:cNvSpPr>
            <a:spLocks noChangeShapeType="1"/>
          </p:cNvSpPr>
          <p:nvPr/>
        </p:nvSpPr>
        <p:spPr bwMode="auto">
          <a:xfrm>
            <a:off x="4572000" y="838200"/>
            <a:ext cx="0" cy="525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781" name="Rectangle 5">
            <a:extLst>
              <a:ext uri="{FF2B5EF4-FFF2-40B4-BE49-F238E27FC236}">
                <a16:creationId xmlns:a16="http://schemas.microsoft.com/office/drawing/2014/main" id="{CB1C8266-0CA7-C94C-89BC-0956B51C7C7D}"/>
              </a:ext>
            </a:extLst>
          </p:cNvPr>
          <p:cNvSpPr>
            <a:spLocks noChangeArrowheads="1"/>
          </p:cNvSpPr>
          <p:nvPr/>
        </p:nvSpPr>
        <p:spPr bwMode="auto">
          <a:xfrm>
            <a:off x="152400" y="990600"/>
            <a:ext cx="37338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Economic Summary: </a:t>
            </a:r>
          </a:p>
        </p:txBody>
      </p:sp>
      <p:sp>
        <p:nvSpPr>
          <p:cNvPr id="75782" name="Line 6">
            <a:extLst>
              <a:ext uri="{FF2B5EF4-FFF2-40B4-BE49-F238E27FC236}">
                <a16:creationId xmlns:a16="http://schemas.microsoft.com/office/drawing/2014/main" id="{ED4C06EA-A2C8-B741-AF85-D2263205EC57}"/>
              </a:ext>
            </a:extLst>
          </p:cNvPr>
          <p:cNvSpPr>
            <a:spLocks noChangeShapeType="1"/>
          </p:cNvSpPr>
          <p:nvPr/>
        </p:nvSpPr>
        <p:spPr bwMode="auto">
          <a:xfrm>
            <a:off x="1524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783" name="Line 7">
            <a:extLst>
              <a:ext uri="{FF2B5EF4-FFF2-40B4-BE49-F238E27FC236}">
                <a16:creationId xmlns:a16="http://schemas.microsoft.com/office/drawing/2014/main" id="{37774967-2D1A-8741-8D7F-131C3B2DA0A9}"/>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784" name="Rectangle 9">
            <a:extLst>
              <a:ext uri="{FF2B5EF4-FFF2-40B4-BE49-F238E27FC236}">
                <a16:creationId xmlns:a16="http://schemas.microsoft.com/office/drawing/2014/main" id="{773509BD-A3CA-634E-BFC1-57099A4EEB23}"/>
              </a:ext>
            </a:extLst>
          </p:cNvPr>
          <p:cNvSpPr>
            <a:spLocks noChangeArrowheads="1"/>
          </p:cNvSpPr>
          <p:nvPr/>
        </p:nvSpPr>
        <p:spPr bwMode="auto">
          <a:xfrm>
            <a:off x="4800600" y="990600"/>
            <a:ext cx="39624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Economic Performance Comparisons: </a:t>
            </a:r>
          </a:p>
        </p:txBody>
      </p:sp>
      <p:sp>
        <p:nvSpPr>
          <p:cNvPr id="75785" name="AutoShape 11">
            <a:extLst>
              <a:ext uri="{FF2B5EF4-FFF2-40B4-BE49-F238E27FC236}">
                <a16:creationId xmlns:a16="http://schemas.microsoft.com/office/drawing/2014/main" id="{B3044251-05C5-A746-8F17-2DA248E317C0}"/>
              </a:ext>
            </a:extLst>
          </p:cNvPr>
          <p:cNvSpPr>
            <a:spLocks noChangeArrowheads="1"/>
          </p:cNvSpPr>
          <p:nvPr/>
        </p:nvSpPr>
        <p:spPr bwMode="auto">
          <a:xfrm>
            <a:off x="5295900" y="5486400"/>
            <a:ext cx="3810000" cy="381000"/>
          </a:xfrm>
          <a:prstGeom prst="rightArrow">
            <a:avLst>
              <a:gd name="adj1" fmla="val 50000"/>
              <a:gd name="adj2" fmla="val 250000"/>
            </a:avLst>
          </a:prstGeom>
          <a:solidFill>
            <a:srgbClr val="C0C0C0"/>
          </a:solidFill>
          <a:ln w="9525">
            <a:solidFill>
              <a:schemeClr val="tx1"/>
            </a:solidFill>
            <a:miter lim="800000"/>
            <a:headEnd/>
            <a:tailEnd/>
          </a:ln>
        </p:spPr>
        <p:txBody>
          <a:bodyPr wrap="none"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GB" altLang="en-US" sz="1400"/>
              <a:t>Per Capita GDP at PPP</a:t>
            </a:r>
          </a:p>
        </p:txBody>
      </p:sp>
      <p:sp>
        <p:nvSpPr>
          <p:cNvPr id="75786" name="AutoShape 12">
            <a:extLst>
              <a:ext uri="{FF2B5EF4-FFF2-40B4-BE49-F238E27FC236}">
                <a16:creationId xmlns:a16="http://schemas.microsoft.com/office/drawing/2014/main" id="{39022C6E-7A97-7749-864B-C6546C0E0217}"/>
              </a:ext>
            </a:extLst>
          </p:cNvPr>
          <p:cNvSpPr>
            <a:spLocks noChangeArrowheads="1"/>
          </p:cNvSpPr>
          <p:nvPr/>
        </p:nvSpPr>
        <p:spPr bwMode="auto">
          <a:xfrm rot="-5397475">
            <a:off x="2895600" y="3543300"/>
            <a:ext cx="3810000" cy="381000"/>
          </a:xfrm>
          <a:prstGeom prst="rightArrow">
            <a:avLst>
              <a:gd name="adj1" fmla="val 50000"/>
              <a:gd name="adj2" fmla="val 250000"/>
            </a:avLst>
          </a:prstGeom>
          <a:solidFill>
            <a:srgbClr val="C0C0C0"/>
          </a:solidFill>
          <a:ln w="9525">
            <a:solidFill>
              <a:schemeClr val="tx1"/>
            </a:solidFill>
            <a:miter lim="800000"/>
            <a:headEnd/>
            <a:tailEnd/>
          </a:ln>
        </p:spPr>
        <p:txBody>
          <a:bodyPr wrap="none"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GB" altLang="en-US" sz="1400"/>
              <a:t>Avg. Annual GDP Growth 2016-2020</a:t>
            </a:r>
          </a:p>
        </p:txBody>
      </p:sp>
      <p:graphicFrame>
        <p:nvGraphicFramePr>
          <p:cNvPr id="2" name="Object 14">
            <a:extLst>
              <a:ext uri="{FF2B5EF4-FFF2-40B4-BE49-F238E27FC236}">
                <a16:creationId xmlns:a16="http://schemas.microsoft.com/office/drawing/2014/main" id="{CF30C5C1-B6FE-8C40-BF30-22CAB75735DE}"/>
              </a:ext>
            </a:extLst>
          </p:cNvPr>
          <p:cNvGraphicFramePr>
            <a:graphicFrameLocks noChangeAspect="1"/>
          </p:cNvGraphicFramePr>
          <p:nvPr>
            <p:extLst>
              <p:ext uri="{D42A27DB-BD31-4B8C-83A1-F6EECF244321}">
                <p14:modId xmlns:p14="http://schemas.microsoft.com/office/powerpoint/2010/main" val="787583578"/>
              </p:ext>
            </p:extLst>
          </p:nvPr>
        </p:nvGraphicFramePr>
        <p:xfrm>
          <a:off x="4889500" y="1498600"/>
          <a:ext cx="4203700" cy="4292599"/>
        </p:xfrm>
        <a:graphic>
          <a:graphicData uri="http://schemas.openxmlformats.org/drawingml/2006/chart">
            <c:chart xmlns:c="http://schemas.openxmlformats.org/drawingml/2006/chart" xmlns:r="http://schemas.openxmlformats.org/officeDocument/2006/relationships" r:id="rId3"/>
          </a:graphicData>
        </a:graphic>
      </p:graphicFrame>
      <p:sp>
        <p:nvSpPr>
          <p:cNvPr id="75788" name="Rectangle 15">
            <a:extLst>
              <a:ext uri="{FF2B5EF4-FFF2-40B4-BE49-F238E27FC236}">
                <a16:creationId xmlns:a16="http://schemas.microsoft.com/office/drawing/2014/main" id="{DEB876B1-8303-4449-BA01-93B645AB49ED}"/>
              </a:ext>
            </a:extLst>
          </p:cNvPr>
          <p:cNvSpPr>
            <a:spLocks noChangeArrowheads="1"/>
          </p:cNvSpPr>
          <p:nvPr/>
        </p:nvSpPr>
        <p:spPr bwMode="auto">
          <a:xfrm>
            <a:off x="7391400" y="2133600"/>
            <a:ext cx="1219200" cy="53340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00" b="0"/>
              <a:t>Size of the circle indicates the size of the economy</a:t>
            </a:r>
          </a:p>
        </p:txBody>
      </p:sp>
      <p:sp>
        <p:nvSpPr>
          <p:cNvPr id="14" name="Rectangle 13">
            <a:extLst>
              <a:ext uri="{FF2B5EF4-FFF2-40B4-BE49-F238E27FC236}">
                <a16:creationId xmlns:a16="http://schemas.microsoft.com/office/drawing/2014/main" id="{C4E20367-EBCA-D448-A3DB-BC20121CF40B}"/>
              </a:ext>
            </a:extLst>
          </p:cNvPr>
          <p:cNvSpPr/>
          <p:nvPr/>
        </p:nvSpPr>
        <p:spPr bwMode="auto">
          <a:xfrm>
            <a:off x="5448300" y="4619625"/>
            <a:ext cx="1371600" cy="40005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nchor="ctr">
            <a:spAutoFit/>
          </a:bodyPr>
          <a:lstStyle/>
          <a:p>
            <a:pPr>
              <a:defRPr/>
            </a:pPr>
            <a:r>
              <a:rPr lang="en-US" sz="1000">
                <a:latin typeface="+mn-lt"/>
                <a:ea typeface="+mn-ea"/>
              </a:rPr>
              <a:t>Source: ISA Economic Forecasts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Number Placeholder 6">
            <a:extLst>
              <a:ext uri="{FF2B5EF4-FFF2-40B4-BE49-F238E27FC236}">
                <a16:creationId xmlns:a16="http://schemas.microsoft.com/office/drawing/2014/main" id="{3FA54F85-D376-4447-8565-21CF19FCC6F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09B73EB-FDEA-8E4A-9D99-C2FB33034687}" type="slidenum">
              <a:rPr lang="en-US" altLang="en-US" sz="1400" b="0" smtClean="0">
                <a:latin typeface="Times New Roman" panose="02020603050405020304" pitchFamily="18" charset="0"/>
              </a:rPr>
              <a:pPr>
                <a:spcBef>
                  <a:spcPct val="0"/>
                </a:spcBef>
                <a:buFontTx/>
                <a:buNone/>
              </a:pPr>
              <a:t>35</a:t>
            </a:fld>
            <a:endParaRPr lang="en-US" altLang="en-US" sz="1400" b="0">
              <a:latin typeface="Times New Roman" panose="02020603050405020304" pitchFamily="18" charset="0"/>
            </a:endParaRPr>
          </a:p>
        </p:txBody>
      </p:sp>
      <p:sp>
        <p:nvSpPr>
          <p:cNvPr id="77826" name="Rectangle 2">
            <a:extLst>
              <a:ext uri="{FF2B5EF4-FFF2-40B4-BE49-F238E27FC236}">
                <a16:creationId xmlns:a16="http://schemas.microsoft.com/office/drawing/2014/main" id="{4E2495B9-64DB-B547-B5F0-5DC0FF40F294}"/>
              </a:ext>
            </a:extLst>
          </p:cNvPr>
          <p:cNvSpPr>
            <a:spLocks noGrp="1" noChangeArrowheads="1"/>
          </p:cNvSpPr>
          <p:nvPr>
            <p:ph type="title"/>
          </p:nvPr>
        </p:nvSpPr>
        <p:spPr>
          <a:xfrm>
            <a:off x="0" y="228600"/>
            <a:ext cx="6629400" cy="609600"/>
          </a:xfrm>
        </p:spPr>
        <p:txBody>
          <a:bodyPr/>
          <a:lstStyle/>
          <a:p>
            <a:r>
              <a:rPr lang="en-US" altLang="en-US" sz="1800">
                <a:ea typeface="ＭＳ Ｐゴシック" panose="020B0600070205080204" pitchFamily="34" charset="-128"/>
              </a:rPr>
              <a:t>United States: Wealth Comparisons</a:t>
            </a:r>
          </a:p>
        </p:txBody>
      </p:sp>
      <p:sp>
        <p:nvSpPr>
          <p:cNvPr id="77827" name="Line 3">
            <a:extLst>
              <a:ext uri="{FF2B5EF4-FFF2-40B4-BE49-F238E27FC236}">
                <a16:creationId xmlns:a16="http://schemas.microsoft.com/office/drawing/2014/main" id="{43C12C39-784E-FE4C-A427-5F8DA32DBE8D}"/>
              </a:ext>
            </a:extLst>
          </p:cNvPr>
          <p:cNvSpPr>
            <a:spLocks noChangeShapeType="1"/>
          </p:cNvSpPr>
          <p:nvPr/>
        </p:nvSpPr>
        <p:spPr bwMode="auto">
          <a:xfrm>
            <a:off x="4572000" y="838200"/>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828" name="Line 4">
            <a:extLst>
              <a:ext uri="{FF2B5EF4-FFF2-40B4-BE49-F238E27FC236}">
                <a16:creationId xmlns:a16="http://schemas.microsoft.com/office/drawing/2014/main" id="{9000F2EE-39D4-464D-A4BF-A29C437BD680}"/>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829" name="Line 5">
            <a:extLst>
              <a:ext uri="{FF2B5EF4-FFF2-40B4-BE49-F238E27FC236}">
                <a16:creationId xmlns:a16="http://schemas.microsoft.com/office/drawing/2014/main" id="{0C83C62B-A1D7-0D42-89E7-2F2E807999BA}"/>
              </a:ext>
            </a:extLst>
          </p:cNvPr>
          <p:cNvSpPr>
            <a:spLocks noChangeShapeType="1"/>
          </p:cNvSpPr>
          <p:nvPr/>
        </p:nvSpPr>
        <p:spPr bwMode="auto">
          <a:xfrm>
            <a:off x="4800600" y="4719638"/>
            <a:ext cx="411480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830" name="Line 6">
            <a:extLst>
              <a:ext uri="{FF2B5EF4-FFF2-40B4-BE49-F238E27FC236}">
                <a16:creationId xmlns:a16="http://schemas.microsoft.com/office/drawing/2014/main" id="{14C0FC44-D546-6041-B3F5-15475F1C2219}"/>
              </a:ext>
            </a:extLst>
          </p:cNvPr>
          <p:cNvSpPr>
            <a:spLocks noChangeShapeType="1"/>
          </p:cNvSpPr>
          <p:nvPr/>
        </p:nvSpPr>
        <p:spPr bwMode="auto">
          <a:xfrm>
            <a:off x="228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831" name="Rectangle 7">
            <a:extLst>
              <a:ext uri="{FF2B5EF4-FFF2-40B4-BE49-F238E27FC236}">
                <a16:creationId xmlns:a16="http://schemas.microsoft.com/office/drawing/2014/main" id="{334F801D-A5F7-874B-8FED-F5995550322A}"/>
              </a:ext>
            </a:extLst>
          </p:cNvPr>
          <p:cNvSpPr>
            <a:spLocks noChangeArrowheads="1"/>
          </p:cNvSpPr>
          <p:nvPr/>
        </p:nvSpPr>
        <p:spPr bwMode="auto">
          <a:xfrm>
            <a:off x="228600" y="990600"/>
            <a:ext cx="35052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Per Capita GDP at PPP (US$) </a:t>
            </a:r>
          </a:p>
        </p:txBody>
      </p:sp>
      <p:sp>
        <p:nvSpPr>
          <p:cNvPr id="77832" name="Line 8">
            <a:extLst>
              <a:ext uri="{FF2B5EF4-FFF2-40B4-BE49-F238E27FC236}">
                <a16:creationId xmlns:a16="http://schemas.microsoft.com/office/drawing/2014/main" id="{0A42A024-0515-A847-82F3-76D7DF01C909}"/>
              </a:ext>
            </a:extLst>
          </p:cNvPr>
          <p:cNvSpPr>
            <a:spLocks noChangeShapeType="1"/>
          </p:cNvSpPr>
          <p:nvPr/>
        </p:nvSpPr>
        <p:spPr bwMode="auto">
          <a:xfrm>
            <a:off x="152400" y="4724400"/>
            <a:ext cx="4114800" cy="4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2" name="Object 9">
            <a:extLst>
              <a:ext uri="{FF2B5EF4-FFF2-40B4-BE49-F238E27FC236}">
                <a16:creationId xmlns:a16="http://schemas.microsoft.com/office/drawing/2014/main" id="{E4F69C60-2E7A-164E-832E-183676DB7CD9}"/>
              </a:ext>
            </a:extLst>
          </p:cNvPr>
          <p:cNvGraphicFramePr>
            <a:graphicFrameLocks noChangeAspect="1"/>
          </p:cNvGraphicFramePr>
          <p:nvPr>
            <p:extLst>
              <p:ext uri="{D42A27DB-BD31-4B8C-83A1-F6EECF244321}">
                <p14:modId xmlns:p14="http://schemas.microsoft.com/office/powerpoint/2010/main" val="3212658838"/>
              </p:ext>
            </p:extLst>
          </p:nvPr>
        </p:nvGraphicFramePr>
        <p:xfrm>
          <a:off x="50800" y="1498600"/>
          <a:ext cx="4622800" cy="2968625"/>
        </p:xfrm>
        <a:graphic>
          <a:graphicData uri="http://schemas.openxmlformats.org/drawingml/2006/chart">
            <c:chart xmlns:c="http://schemas.openxmlformats.org/drawingml/2006/chart" xmlns:r="http://schemas.openxmlformats.org/officeDocument/2006/relationships" r:id="rId3"/>
          </a:graphicData>
        </a:graphic>
      </p:graphicFrame>
      <p:sp>
        <p:nvSpPr>
          <p:cNvPr id="77834" name="Rectangle 10">
            <a:extLst>
              <a:ext uri="{FF2B5EF4-FFF2-40B4-BE49-F238E27FC236}">
                <a16:creationId xmlns:a16="http://schemas.microsoft.com/office/drawing/2014/main" id="{918F323B-D327-A443-9CAA-52CDBF89A4BE}"/>
              </a:ext>
            </a:extLst>
          </p:cNvPr>
          <p:cNvSpPr>
            <a:spLocks noChangeArrowheads="1"/>
          </p:cNvSpPr>
          <p:nvPr/>
        </p:nvSpPr>
        <p:spPr bwMode="auto">
          <a:xfrm>
            <a:off x="228600" y="5105400"/>
            <a:ext cx="8686800" cy="1143000"/>
          </a:xfrm>
          <a:prstGeom prst="rect">
            <a:avLst/>
          </a:prstGeom>
          <a:solidFill>
            <a:srgbClr val="DDDDDD"/>
          </a:solidFill>
          <a:ln w="9525">
            <a:solidFill>
              <a:schemeClr val="tx1"/>
            </a:solidFill>
            <a:miter lim="800000"/>
            <a:headEnd/>
            <a:tailEnd/>
          </a:ln>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GB" altLang="en-US"/>
              <a:t>Thanks to the dynamism and flexibility of its economy, the US has managed to regain its wealth superiority that it had enjoyed in the first half of the 20</a:t>
            </a:r>
            <a:r>
              <a:rPr lang="en-GB" altLang="en-US" baseline="30000"/>
              <a:t>th</a:t>
            </a:r>
            <a:r>
              <a:rPr lang="en-GB" altLang="en-US"/>
              <a:t> century.  Moreover, US wealth levels are likely to grow faster than those of Europe or Japan for the foreseeable future, giving the US market much room for further expansion.</a:t>
            </a:r>
          </a:p>
        </p:txBody>
      </p:sp>
      <p:sp>
        <p:nvSpPr>
          <p:cNvPr id="77835" name="Rectangle 11">
            <a:extLst>
              <a:ext uri="{FF2B5EF4-FFF2-40B4-BE49-F238E27FC236}">
                <a16:creationId xmlns:a16="http://schemas.microsoft.com/office/drawing/2014/main" id="{9F9940AC-3D18-7B48-A295-8642B2760AA9}"/>
              </a:ext>
            </a:extLst>
          </p:cNvPr>
          <p:cNvSpPr>
            <a:spLocks noChangeArrowheads="1"/>
          </p:cNvSpPr>
          <p:nvPr/>
        </p:nvSpPr>
        <p:spPr bwMode="auto">
          <a:xfrm>
            <a:off x="4800600" y="990600"/>
            <a:ext cx="39624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Key Wealth-Related Issues and Trends </a:t>
            </a:r>
          </a:p>
        </p:txBody>
      </p:sp>
      <p:sp>
        <p:nvSpPr>
          <p:cNvPr id="77836" name="Rectangle 12">
            <a:extLst>
              <a:ext uri="{FF2B5EF4-FFF2-40B4-BE49-F238E27FC236}">
                <a16:creationId xmlns:a16="http://schemas.microsoft.com/office/drawing/2014/main" id="{C7FEBA77-473E-834A-9A9F-B776D8CE7829}"/>
              </a:ext>
            </a:extLst>
          </p:cNvPr>
          <p:cNvSpPr>
            <a:spLocks noChangeArrowheads="1"/>
          </p:cNvSpPr>
          <p:nvPr/>
        </p:nvSpPr>
        <p:spPr bwMode="auto">
          <a:xfrm>
            <a:off x="4800600" y="1524000"/>
            <a:ext cx="3810000" cy="8382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400">
                <a:solidFill>
                  <a:schemeClr val="bg1"/>
                </a:solidFill>
              </a:rPr>
              <a:t>The United States is easily the wealthiest large economy in the world.</a:t>
            </a:r>
          </a:p>
        </p:txBody>
      </p:sp>
      <p:sp>
        <p:nvSpPr>
          <p:cNvPr id="77837" name="Rectangle 13">
            <a:extLst>
              <a:ext uri="{FF2B5EF4-FFF2-40B4-BE49-F238E27FC236}">
                <a16:creationId xmlns:a16="http://schemas.microsoft.com/office/drawing/2014/main" id="{931B7ACC-E0DC-794E-9068-B00168D24D8A}"/>
              </a:ext>
            </a:extLst>
          </p:cNvPr>
          <p:cNvSpPr>
            <a:spLocks noChangeArrowheads="1"/>
          </p:cNvSpPr>
          <p:nvPr/>
        </p:nvSpPr>
        <p:spPr bwMode="auto">
          <a:xfrm>
            <a:off x="4800600" y="2514600"/>
            <a:ext cx="3810000" cy="8382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400">
                <a:solidFill>
                  <a:schemeClr val="bg1"/>
                </a:solidFill>
              </a:rPr>
              <a:t>Moreover, United States per capita GDP growth levels have been pulling away from other developed markets.</a:t>
            </a:r>
          </a:p>
        </p:txBody>
      </p:sp>
      <p:sp>
        <p:nvSpPr>
          <p:cNvPr id="77838" name="Rectangle 14">
            <a:extLst>
              <a:ext uri="{FF2B5EF4-FFF2-40B4-BE49-F238E27FC236}">
                <a16:creationId xmlns:a16="http://schemas.microsoft.com/office/drawing/2014/main" id="{83547973-3D55-754E-8661-94A63C303D03}"/>
              </a:ext>
            </a:extLst>
          </p:cNvPr>
          <p:cNvSpPr>
            <a:spLocks noChangeArrowheads="1"/>
          </p:cNvSpPr>
          <p:nvPr/>
        </p:nvSpPr>
        <p:spPr bwMode="auto">
          <a:xfrm>
            <a:off x="4800600" y="3505200"/>
            <a:ext cx="3810000" cy="8382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400">
                <a:solidFill>
                  <a:schemeClr val="bg1"/>
                </a:solidFill>
              </a:rPr>
              <a:t>The US has larger wealth disparities than Europe or Japan, with more rich people in the US than anywhere else.</a:t>
            </a:r>
          </a:p>
        </p:txBody>
      </p:sp>
      <p:sp>
        <p:nvSpPr>
          <p:cNvPr id="16" name="Rectangle 15">
            <a:extLst>
              <a:ext uri="{FF2B5EF4-FFF2-40B4-BE49-F238E27FC236}">
                <a16:creationId xmlns:a16="http://schemas.microsoft.com/office/drawing/2014/main" id="{01E40C01-3572-EB48-807B-DC221ADE0C90}"/>
              </a:ext>
            </a:extLst>
          </p:cNvPr>
          <p:cNvSpPr/>
          <p:nvPr/>
        </p:nvSpPr>
        <p:spPr bwMode="auto">
          <a:xfrm>
            <a:off x="2667000" y="3657600"/>
            <a:ext cx="1371600" cy="24765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nchor="ctr">
            <a:spAutoFit/>
          </a:bodyPr>
          <a:lstStyle/>
          <a:p>
            <a:pPr>
              <a:defRPr/>
            </a:pPr>
            <a:r>
              <a:rPr lang="en-US" sz="1000">
                <a:latin typeface="+mn-lt"/>
                <a:ea typeface="+mn-ea"/>
              </a:rPr>
              <a:t>Source: World Bank</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Number Placeholder 6">
            <a:extLst>
              <a:ext uri="{FF2B5EF4-FFF2-40B4-BE49-F238E27FC236}">
                <a16:creationId xmlns:a16="http://schemas.microsoft.com/office/drawing/2014/main" id="{D0407821-0DF0-F746-BBF3-4AA03C79661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80509E12-C251-6745-ABB3-1679BA7639BD}" type="slidenum">
              <a:rPr lang="en-US" altLang="en-US" sz="1400" b="0" smtClean="0">
                <a:latin typeface="Times New Roman" panose="02020603050405020304" pitchFamily="18" charset="0"/>
              </a:rPr>
              <a:pPr>
                <a:spcBef>
                  <a:spcPct val="0"/>
                </a:spcBef>
                <a:buFontTx/>
                <a:buNone/>
              </a:pPr>
              <a:t>36</a:t>
            </a:fld>
            <a:endParaRPr lang="en-US" altLang="en-US" sz="1400" b="0">
              <a:latin typeface="Times New Roman" panose="02020603050405020304" pitchFamily="18" charset="0"/>
            </a:endParaRPr>
          </a:p>
        </p:txBody>
      </p:sp>
      <p:sp>
        <p:nvSpPr>
          <p:cNvPr id="79874" name="Rectangle 2">
            <a:extLst>
              <a:ext uri="{FF2B5EF4-FFF2-40B4-BE49-F238E27FC236}">
                <a16:creationId xmlns:a16="http://schemas.microsoft.com/office/drawing/2014/main" id="{70EFC393-37EF-5B4D-B9A6-3D255148307F}"/>
              </a:ext>
            </a:extLst>
          </p:cNvPr>
          <p:cNvSpPr>
            <a:spLocks noGrp="1" noChangeArrowheads="1"/>
          </p:cNvSpPr>
          <p:nvPr>
            <p:ph type="title"/>
          </p:nvPr>
        </p:nvSpPr>
        <p:spPr>
          <a:xfrm>
            <a:off x="0" y="228600"/>
            <a:ext cx="6629400" cy="609600"/>
          </a:xfrm>
        </p:spPr>
        <p:txBody>
          <a:bodyPr/>
          <a:lstStyle/>
          <a:p>
            <a:r>
              <a:rPr lang="en-US" altLang="en-US" sz="1800">
                <a:ea typeface="ＭＳ Ｐゴシック" panose="020B0600070205080204" pitchFamily="34" charset="-128"/>
              </a:rPr>
              <a:t>Social Classes Breakdown</a:t>
            </a:r>
          </a:p>
        </p:txBody>
      </p:sp>
      <p:sp>
        <p:nvSpPr>
          <p:cNvPr id="79875" name="Line 3">
            <a:extLst>
              <a:ext uri="{FF2B5EF4-FFF2-40B4-BE49-F238E27FC236}">
                <a16:creationId xmlns:a16="http://schemas.microsoft.com/office/drawing/2014/main" id="{3DBB1B79-F10B-EB4A-9EB2-C626ADDC8BEA}"/>
              </a:ext>
            </a:extLst>
          </p:cNvPr>
          <p:cNvSpPr>
            <a:spLocks noChangeShapeType="1"/>
          </p:cNvSpPr>
          <p:nvPr/>
        </p:nvSpPr>
        <p:spPr bwMode="auto">
          <a:xfrm>
            <a:off x="4572000" y="838200"/>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76" name="Line 4">
            <a:extLst>
              <a:ext uri="{FF2B5EF4-FFF2-40B4-BE49-F238E27FC236}">
                <a16:creationId xmlns:a16="http://schemas.microsoft.com/office/drawing/2014/main" id="{7FB551D7-AC4E-5244-A455-D7CDD26831D9}"/>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77" name="Rectangle 5">
            <a:extLst>
              <a:ext uri="{FF2B5EF4-FFF2-40B4-BE49-F238E27FC236}">
                <a16:creationId xmlns:a16="http://schemas.microsoft.com/office/drawing/2014/main" id="{2DA44ED8-3196-3243-AEBA-521B5F928A53}"/>
              </a:ext>
            </a:extLst>
          </p:cNvPr>
          <p:cNvSpPr>
            <a:spLocks noChangeArrowheads="1"/>
          </p:cNvSpPr>
          <p:nvPr/>
        </p:nvSpPr>
        <p:spPr bwMode="auto">
          <a:xfrm>
            <a:off x="4800600" y="990600"/>
            <a:ext cx="38100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Chart: % of Households by Earnings</a:t>
            </a:r>
          </a:p>
        </p:txBody>
      </p:sp>
      <p:sp>
        <p:nvSpPr>
          <p:cNvPr id="79878" name="Line 6">
            <a:extLst>
              <a:ext uri="{FF2B5EF4-FFF2-40B4-BE49-F238E27FC236}">
                <a16:creationId xmlns:a16="http://schemas.microsoft.com/office/drawing/2014/main" id="{9FB952F8-2BCB-0E4E-8D9A-1DFEF26FF0DF}"/>
              </a:ext>
            </a:extLst>
          </p:cNvPr>
          <p:cNvSpPr>
            <a:spLocks noChangeShapeType="1"/>
          </p:cNvSpPr>
          <p:nvPr/>
        </p:nvSpPr>
        <p:spPr bwMode="auto">
          <a:xfrm>
            <a:off x="4800600" y="4719638"/>
            <a:ext cx="411480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79" name="Line 7">
            <a:extLst>
              <a:ext uri="{FF2B5EF4-FFF2-40B4-BE49-F238E27FC236}">
                <a16:creationId xmlns:a16="http://schemas.microsoft.com/office/drawing/2014/main" id="{78823C3F-63CD-8A46-B8B6-A6ADCF65AFA6}"/>
              </a:ext>
            </a:extLst>
          </p:cNvPr>
          <p:cNvSpPr>
            <a:spLocks noChangeShapeType="1"/>
          </p:cNvSpPr>
          <p:nvPr/>
        </p:nvSpPr>
        <p:spPr bwMode="auto">
          <a:xfrm>
            <a:off x="228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880" name="Rectangle 8">
            <a:extLst>
              <a:ext uri="{FF2B5EF4-FFF2-40B4-BE49-F238E27FC236}">
                <a16:creationId xmlns:a16="http://schemas.microsoft.com/office/drawing/2014/main" id="{08BE312A-EC3C-8F41-9FA0-D17BB2DC6910}"/>
              </a:ext>
            </a:extLst>
          </p:cNvPr>
          <p:cNvSpPr>
            <a:spLocks noChangeArrowheads="1"/>
          </p:cNvSpPr>
          <p:nvPr/>
        </p:nvSpPr>
        <p:spPr bwMode="auto">
          <a:xfrm>
            <a:off x="228600" y="990600"/>
            <a:ext cx="41148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Chart: % of Population by Social Class </a:t>
            </a:r>
          </a:p>
        </p:txBody>
      </p:sp>
      <p:sp>
        <p:nvSpPr>
          <p:cNvPr id="79881" name="Line 9">
            <a:extLst>
              <a:ext uri="{FF2B5EF4-FFF2-40B4-BE49-F238E27FC236}">
                <a16:creationId xmlns:a16="http://schemas.microsoft.com/office/drawing/2014/main" id="{D2FF0F4F-5ACA-814A-8604-76382E5EFE92}"/>
              </a:ext>
            </a:extLst>
          </p:cNvPr>
          <p:cNvSpPr>
            <a:spLocks noChangeShapeType="1"/>
          </p:cNvSpPr>
          <p:nvPr/>
        </p:nvSpPr>
        <p:spPr bwMode="auto">
          <a:xfrm>
            <a:off x="152400" y="4724400"/>
            <a:ext cx="4114800" cy="4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79882" name="Object 10">
            <a:extLst>
              <a:ext uri="{FF2B5EF4-FFF2-40B4-BE49-F238E27FC236}">
                <a16:creationId xmlns:a16="http://schemas.microsoft.com/office/drawing/2014/main" id="{D101F29D-E47A-2C49-B3F9-DED362F236B7}"/>
              </a:ext>
            </a:extLst>
          </p:cNvPr>
          <p:cNvGraphicFramePr>
            <a:graphicFrameLocks noChangeAspect="1"/>
          </p:cNvGraphicFramePr>
          <p:nvPr/>
        </p:nvGraphicFramePr>
        <p:xfrm>
          <a:off x="0" y="1447800"/>
          <a:ext cx="4800600" cy="3201988"/>
        </p:xfrm>
        <a:graphic>
          <a:graphicData uri="http://schemas.openxmlformats.org/presentationml/2006/ole">
            <mc:AlternateContent xmlns:mc="http://schemas.openxmlformats.org/markup-compatibility/2006">
              <mc:Choice xmlns:v="urn:schemas-microsoft-com:vml" Requires="v">
                <p:oleObj spid="_x0000_s80401" r:id="rId4" imgW="5003800" imgH="3333750" progId="Excel.Chart.8">
                  <p:embed/>
                </p:oleObj>
              </mc:Choice>
              <mc:Fallback>
                <p:oleObj r:id="rId4" imgW="5003800" imgH="3333750" progId="Excel.Chart.8">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447800"/>
                        <a:ext cx="4800600"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9883" name="Rectangle 11">
            <a:extLst>
              <a:ext uri="{FF2B5EF4-FFF2-40B4-BE49-F238E27FC236}">
                <a16:creationId xmlns:a16="http://schemas.microsoft.com/office/drawing/2014/main" id="{23EA1C6C-4E96-0B42-A82A-BEBDBB64E2ED}"/>
              </a:ext>
            </a:extLst>
          </p:cNvPr>
          <p:cNvSpPr>
            <a:spLocks noChangeArrowheads="1"/>
          </p:cNvSpPr>
          <p:nvPr/>
        </p:nvSpPr>
        <p:spPr bwMode="auto">
          <a:xfrm>
            <a:off x="228600" y="5105400"/>
            <a:ext cx="8686800" cy="1066800"/>
          </a:xfrm>
          <a:prstGeom prst="rect">
            <a:avLst/>
          </a:prstGeom>
          <a:solidFill>
            <a:srgbClr val="DDDDDD"/>
          </a:solidFill>
          <a:ln w="9525">
            <a:solidFill>
              <a:schemeClr val="tx1"/>
            </a:solidFill>
            <a:miter lim="800000"/>
            <a:headEnd/>
            <a:tailEnd/>
          </a:ln>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GB" altLang="en-US"/>
              <a:t>By international standards, the United States has the world’s largest upper class and is the world’s wealthiest large country.  However, a significant segment of the population also lives in serious poverty, although this number has been reduced by 50% over the past 25 years.</a:t>
            </a:r>
          </a:p>
        </p:txBody>
      </p:sp>
      <p:graphicFrame>
        <p:nvGraphicFramePr>
          <p:cNvPr id="79884" name="Object 12">
            <a:extLst>
              <a:ext uri="{FF2B5EF4-FFF2-40B4-BE49-F238E27FC236}">
                <a16:creationId xmlns:a16="http://schemas.microsoft.com/office/drawing/2014/main" id="{245D12C2-D021-B94A-9882-913C64633BB9}"/>
              </a:ext>
            </a:extLst>
          </p:cNvPr>
          <p:cNvGraphicFramePr>
            <a:graphicFrameLocks noChangeAspect="1"/>
          </p:cNvGraphicFramePr>
          <p:nvPr/>
        </p:nvGraphicFramePr>
        <p:xfrm>
          <a:off x="4572000" y="1447800"/>
          <a:ext cx="4572000" cy="3049588"/>
        </p:xfrm>
        <a:graphic>
          <a:graphicData uri="http://schemas.openxmlformats.org/presentationml/2006/ole">
            <mc:AlternateContent xmlns:mc="http://schemas.openxmlformats.org/markup-compatibility/2006">
              <mc:Choice xmlns:v="urn:schemas-microsoft-com:vml" Requires="v">
                <p:oleObj spid="_x0000_s80402" name="Chart" r:id="rId6" imgW="3054350" imgH="2038350" progId="MSGraph.Chart.8">
                  <p:embed followColorScheme="full"/>
                </p:oleObj>
              </mc:Choice>
              <mc:Fallback>
                <p:oleObj name="Chart" r:id="rId6" imgW="3054350" imgH="2038350" progId="MSGraph.Chart.8">
                  <p:embed followColorScheme="full"/>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447800"/>
                        <a:ext cx="4572000" cy="304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79885" name="Rectangle 13">
            <a:extLst>
              <a:ext uri="{FF2B5EF4-FFF2-40B4-BE49-F238E27FC236}">
                <a16:creationId xmlns:a16="http://schemas.microsoft.com/office/drawing/2014/main" id="{D913C426-35AB-334D-BC28-04AC60D5965C}"/>
              </a:ext>
            </a:extLst>
          </p:cNvPr>
          <p:cNvSpPr>
            <a:spLocks noChangeArrowheads="1"/>
          </p:cNvSpPr>
          <p:nvPr/>
        </p:nvSpPr>
        <p:spPr bwMode="auto">
          <a:xfrm>
            <a:off x="3276600" y="1828800"/>
            <a:ext cx="1295400" cy="2362200"/>
          </a:xfrm>
          <a:prstGeom prst="rect">
            <a:avLst/>
          </a:prstGeom>
          <a:solidFill>
            <a:srgbClr val="EAEAEA"/>
          </a:solidFill>
          <a:ln w="9525">
            <a:solidFill>
              <a:schemeClr val="tx1"/>
            </a:solidFill>
            <a:miter lim="800000"/>
            <a:headEnd/>
            <a:tailEnd/>
          </a:ln>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100" b="0"/>
              <a:t>Social Class A:</a:t>
            </a:r>
          </a:p>
          <a:p>
            <a:pPr algn="ctr">
              <a:spcBef>
                <a:spcPct val="0"/>
              </a:spcBef>
              <a:buFontTx/>
              <a:buNone/>
            </a:pPr>
            <a:r>
              <a:rPr lang="en-US" altLang="en-US" sz="1100" b="0"/>
              <a:t>High Income Professionals</a:t>
            </a:r>
          </a:p>
          <a:p>
            <a:pPr algn="ctr">
              <a:spcBef>
                <a:spcPct val="0"/>
              </a:spcBef>
              <a:buFontTx/>
              <a:buNone/>
            </a:pPr>
            <a:endParaRPr lang="en-US" altLang="en-US" sz="1100" b="0"/>
          </a:p>
          <a:p>
            <a:pPr algn="ctr">
              <a:spcBef>
                <a:spcPct val="0"/>
              </a:spcBef>
              <a:buFontTx/>
              <a:buNone/>
            </a:pPr>
            <a:r>
              <a:rPr lang="en-US" altLang="en-US" sz="1100" b="0"/>
              <a:t>Social Class B:</a:t>
            </a:r>
          </a:p>
          <a:p>
            <a:pPr algn="ctr">
              <a:spcBef>
                <a:spcPct val="0"/>
              </a:spcBef>
              <a:buFontTx/>
              <a:buNone/>
            </a:pPr>
            <a:r>
              <a:rPr lang="en-US" altLang="en-US" sz="1100" b="0"/>
              <a:t>Upper-Mid Class Professionals</a:t>
            </a:r>
          </a:p>
          <a:p>
            <a:pPr algn="ctr">
              <a:spcBef>
                <a:spcPct val="0"/>
              </a:spcBef>
              <a:buFontTx/>
              <a:buNone/>
            </a:pPr>
            <a:endParaRPr lang="en-US" altLang="en-US" sz="1100" b="0"/>
          </a:p>
          <a:p>
            <a:pPr algn="ctr">
              <a:spcBef>
                <a:spcPct val="0"/>
              </a:spcBef>
              <a:buFontTx/>
              <a:buNone/>
            </a:pPr>
            <a:r>
              <a:rPr lang="en-US" altLang="en-US" sz="1100" b="0"/>
              <a:t>Social Class C: Lower-Mid Class Professionals</a:t>
            </a:r>
          </a:p>
          <a:p>
            <a:pPr algn="ctr">
              <a:spcBef>
                <a:spcPct val="0"/>
              </a:spcBef>
              <a:buFontTx/>
              <a:buNone/>
            </a:pPr>
            <a:endParaRPr lang="en-US" altLang="en-US" sz="1100" b="0"/>
          </a:p>
          <a:p>
            <a:pPr algn="ctr">
              <a:spcBef>
                <a:spcPct val="0"/>
              </a:spcBef>
              <a:buFontTx/>
              <a:buNone/>
            </a:pPr>
            <a:r>
              <a:rPr lang="en-US" altLang="en-US" sz="1100" b="0"/>
              <a:t>Social Class D:</a:t>
            </a:r>
          </a:p>
          <a:p>
            <a:pPr algn="ctr">
              <a:spcBef>
                <a:spcPct val="0"/>
              </a:spcBef>
              <a:buFontTx/>
              <a:buNone/>
            </a:pPr>
            <a:r>
              <a:rPr lang="en-US" altLang="en-US" sz="1100" b="0"/>
              <a:t>Poor</a:t>
            </a:r>
          </a:p>
        </p:txBody>
      </p:sp>
      <p:sp>
        <p:nvSpPr>
          <p:cNvPr id="16" name="Rectangle 15">
            <a:extLst>
              <a:ext uri="{FF2B5EF4-FFF2-40B4-BE49-F238E27FC236}">
                <a16:creationId xmlns:a16="http://schemas.microsoft.com/office/drawing/2014/main" id="{4D727810-EBC0-D845-A7EB-7F8BC633AAE4}"/>
              </a:ext>
            </a:extLst>
          </p:cNvPr>
          <p:cNvSpPr/>
          <p:nvPr/>
        </p:nvSpPr>
        <p:spPr bwMode="auto">
          <a:xfrm>
            <a:off x="3886200" y="4800600"/>
            <a:ext cx="1447800" cy="246063"/>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nchor="ctr">
            <a:spAutoFit/>
          </a:bodyPr>
          <a:lstStyle/>
          <a:p>
            <a:pPr>
              <a:defRPr/>
            </a:pPr>
            <a:r>
              <a:rPr lang="en-US" sz="1000">
                <a:latin typeface="+mn-lt"/>
                <a:ea typeface="+mn-ea"/>
              </a:rPr>
              <a:t>Source: Survey data</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Number Placeholder 4">
            <a:extLst>
              <a:ext uri="{FF2B5EF4-FFF2-40B4-BE49-F238E27FC236}">
                <a16:creationId xmlns:a16="http://schemas.microsoft.com/office/drawing/2014/main" id="{293FB5A5-6272-F142-AE54-C5E3B5B2575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8082031C-C0D3-6C46-8DBC-7E304C2EB5E8}" type="slidenum">
              <a:rPr lang="en-US" altLang="en-US" sz="1400" b="0" smtClean="0">
                <a:latin typeface="Times New Roman" panose="02020603050405020304" pitchFamily="18" charset="0"/>
              </a:rPr>
              <a:pPr>
                <a:spcBef>
                  <a:spcPct val="0"/>
                </a:spcBef>
                <a:buFontTx/>
                <a:buNone/>
              </a:pPr>
              <a:t>37</a:t>
            </a:fld>
            <a:endParaRPr lang="en-US" altLang="en-US" sz="1400" b="0">
              <a:latin typeface="Times New Roman" panose="02020603050405020304" pitchFamily="18" charset="0"/>
            </a:endParaRPr>
          </a:p>
        </p:txBody>
      </p:sp>
      <p:sp>
        <p:nvSpPr>
          <p:cNvPr id="81922" name="Rectangle 2">
            <a:extLst>
              <a:ext uri="{FF2B5EF4-FFF2-40B4-BE49-F238E27FC236}">
                <a16:creationId xmlns:a16="http://schemas.microsoft.com/office/drawing/2014/main" id="{2C36FD6B-0105-2F44-8B02-4F8491374169}"/>
              </a:ext>
            </a:extLst>
          </p:cNvPr>
          <p:cNvSpPr>
            <a:spLocks noGrp="1" noChangeArrowheads="1"/>
          </p:cNvSpPr>
          <p:nvPr>
            <p:ph type="title"/>
          </p:nvPr>
        </p:nvSpPr>
        <p:spPr>
          <a:xfrm>
            <a:off x="0" y="228600"/>
            <a:ext cx="5486400" cy="609600"/>
          </a:xfrm>
        </p:spPr>
        <p:txBody>
          <a:bodyPr/>
          <a:lstStyle/>
          <a:p>
            <a:r>
              <a:rPr lang="en-US" altLang="en-US" sz="1800">
                <a:ea typeface="ＭＳ Ｐゴシック" panose="020B0600070205080204" pitchFamily="34" charset="-128"/>
              </a:rPr>
              <a:t>Keys to Economic Growth in the United States</a:t>
            </a:r>
          </a:p>
        </p:txBody>
      </p:sp>
      <p:sp>
        <p:nvSpPr>
          <p:cNvPr id="81923" name="Rectangle 3">
            <a:extLst>
              <a:ext uri="{FF2B5EF4-FFF2-40B4-BE49-F238E27FC236}">
                <a16:creationId xmlns:a16="http://schemas.microsoft.com/office/drawing/2014/main" id="{2901A4AC-A51F-424E-82C2-54B84A26956D}"/>
              </a:ext>
            </a:extLst>
          </p:cNvPr>
          <p:cNvSpPr>
            <a:spLocks noChangeArrowheads="1"/>
          </p:cNvSpPr>
          <p:nvPr/>
        </p:nvSpPr>
        <p:spPr bwMode="auto">
          <a:xfrm>
            <a:off x="457200" y="1295400"/>
            <a:ext cx="3810000" cy="8382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400">
                <a:solidFill>
                  <a:schemeClr val="bg1"/>
                </a:solidFill>
              </a:rPr>
              <a:t>Consumer and Business Confidence</a:t>
            </a:r>
          </a:p>
        </p:txBody>
      </p:sp>
      <p:sp>
        <p:nvSpPr>
          <p:cNvPr id="81924" name="Text Box 4">
            <a:extLst>
              <a:ext uri="{FF2B5EF4-FFF2-40B4-BE49-F238E27FC236}">
                <a16:creationId xmlns:a16="http://schemas.microsoft.com/office/drawing/2014/main" id="{78C29DED-D8E3-F94E-A73C-52E260900CE7}"/>
              </a:ext>
            </a:extLst>
          </p:cNvPr>
          <p:cNvSpPr txBox="1">
            <a:spLocks noChangeArrowheads="1"/>
          </p:cNvSpPr>
          <p:nvPr/>
        </p:nvSpPr>
        <p:spPr bwMode="auto">
          <a:xfrm>
            <a:off x="457200" y="914400"/>
            <a:ext cx="3810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50000"/>
              </a:spcBef>
              <a:buFontTx/>
              <a:buNone/>
            </a:pPr>
            <a:r>
              <a:rPr lang="en-US" altLang="en-US" sz="1800" u="sng"/>
              <a:t>Key Factors</a:t>
            </a:r>
            <a:endParaRPr lang="en-US" altLang="en-US" sz="2400" b="0">
              <a:latin typeface="Times New Roman" panose="02020603050405020304" pitchFamily="18" charset="0"/>
            </a:endParaRPr>
          </a:p>
        </p:txBody>
      </p:sp>
      <p:sp>
        <p:nvSpPr>
          <p:cNvPr id="81925" name="Rectangle 5">
            <a:extLst>
              <a:ext uri="{FF2B5EF4-FFF2-40B4-BE49-F238E27FC236}">
                <a16:creationId xmlns:a16="http://schemas.microsoft.com/office/drawing/2014/main" id="{C94F70D6-0EB6-4745-A4C7-46EFB0038586}"/>
              </a:ext>
            </a:extLst>
          </p:cNvPr>
          <p:cNvSpPr>
            <a:spLocks noChangeArrowheads="1"/>
          </p:cNvSpPr>
          <p:nvPr/>
        </p:nvSpPr>
        <p:spPr bwMode="auto">
          <a:xfrm>
            <a:off x="457200" y="2286000"/>
            <a:ext cx="3810000" cy="8382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400">
                <a:solidFill>
                  <a:schemeClr val="bg1"/>
                </a:solidFill>
              </a:rPr>
              <a:t>The Health of the Housing Market</a:t>
            </a:r>
          </a:p>
        </p:txBody>
      </p:sp>
      <p:sp>
        <p:nvSpPr>
          <p:cNvPr id="81926" name="Rectangle 6">
            <a:extLst>
              <a:ext uri="{FF2B5EF4-FFF2-40B4-BE49-F238E27FC236}">
                <a16:creationId xmlns:a16="http://schemas.microsoft.com/office/drawing/2014/main" id="{90096FDF-A0FC-8F4C-84CA-D74DA592FA2E}"/>
              </a:ext>
            </a:extLst>
          </p:cNvPr>
          <p:cNvSpPr>
            <a:spLocks noChangeArrowheads="1"/>
          </p:cNvSpPr>
          <p:nvPr/>
        </p:nvSpPr>
        <p:spPr bwMode="auto">
          <a:xfrm>
            <a:off x="457200" y="3276600"/>
            <a:ext cx="3810000" cy="8382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400">
                <a:solidFill>
                  <a:schemeClr val="bg1"/>
                </a:solidFill>
              </a:rPr>
              <a:t>High-Tech Dominance</a:t>
            </a:r>
          </a:p>
        </p:txBody>
      </p:sp>
      <p:sp>
        <p:nvSpPr>
          <p:cNvPr id="81927" name="Rectangle 7">
            <a:extLst>
              <a:ext uri="{FF2B5EF4-FFF2-40B4-BE49-F238E27FC236}">
                <a16:creationId xmlns:a16="http://schemas.microsoft.com/office/drawing/2014/main" id="{271D63CD-0E02-A94D-B426-6C6A2D5F99F2}"/>
              </a:ext>
            </a:extLst>
          </p:cNvPr>
          <p:cNvSpPr>
            <a:spLocks noChangeArrowheads="1"/>
          </p:cNvSpPr>
          <p:nvPr/>
        </p:nvSpPr>
        <p:spPr bwMode="auto">
          <a:xfrm>
            <a:off x="457200" y="4267200"/>
            <a:ext cx="3810000" cy="8382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400">
                <a:solidFill>
                  <a:schemeClr val="bg1"/>
                </a:solidFill>
              </a:rPr>
              <a:t>Entrepreneurial Culture and a Growing Population</a:t>
            </a:r>
          </a:p>
        </p:txBody>
      </p:sp>
      <p:sp>
        <p:nvSpPr>
          <p:cNvPr id="81928" name="Oval 8">
            <a:extLst>
              <a:ext uri="{FF2B5EF4-FFF2-40B4-BE49-F238E27FC236}">
                <a16:creationId xmlns:a16="http://schemas.microsoft.com/office/drawing/2014/main" id="{20375756-72F1-3A4B-86C2-7C51C751B85C}"/>
              </a:ext>
            </a:extLst>
          </p:cNvPr>
          <p:cNvSpPr>
            <a:spLocks noChangeArrowheads="1"/>
          </p:cNvSpPr>
          <p:nvPr/>
        </p:nvSpPr>
        <p:spPr bwMode="auto">
          <a:xfrm>
            <a:off x="5486400" y="2133600"/>
            <a:ext cx="3429000" cy="2133600"/>
          </a:xfrm>
          <a:prstGeom prst="ellipse">
            <a:avLst/>
          </a:prstGeom>
          <a:solidFill>
            <a:srgbClr val="6666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a:solidFill>
                  <a:schemeClr val="bg1"/>
                </a:solidFill>
              </a:rPr>
              <a:t>Economic growth rates will trend slightly upwards, but a return to 3% or greater GDP growth rates will remain elusive.</a:t>
            </a:r>
          </a:p>
        </p:txBody>
      </p:sp>
      <p:cxnSp>
        <p:nvCxnSpPr>
          <p:cNvPr id="81929" name="AutoShape 9">
            <a:extLst>
              <a:ext uri="{FF2B5EF4-FFF2-40B4-BE49-F238E27FC236}">
                <a16:creationId xmlns:a16="http://schemas.microsoft.com/office/drawing/2014/main" id="{5AF11ABC-0A6C-714B-8B74-6387A1AC80E7}"/>
              </a:ext>
            </a:extLst>
          </p:cNvPr>
          <p:cNvCxnSpPr>
            <a:cxnSpLocks noChangeShapeType="1"/>
            <a:stCxn id="81923" idx="3"/>
            <a:endCxn id="81928" idx="1"/>
          </p:cNvCxnSpPr>
          <p:nvPr/>
        </p:nvCxnSpPr>
        <p:spPr bwMode="auto">
          <a:xfrm>
            <a:off x="4267200" y="1714500"/>
            <a:ext cx="1720850" cy="731838"/>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1930" name="AutoShape 10">
            <a:extLst>
              <a:ext uri="{FF2B5EF4-FFF2-40B4-BE49-F238E27FC236}">
                <a16:creationId xmlns:a16="http://schemas.microsoft.com/office/drawing/2014/main" id="{361A3598-315D-9D49-92FA-04E5A09B89AB}"/>
              </a:ext>
            </a:extLst>
          </p:cNvPr>
          <p:cNvCxnSpPr>
            <a:cxnSpLocks noChangeShapeType="1"/>
            <a:stCxn id="81925" idx="3"/>
            <a:endCxn id="81928" idx="2"/>
          </p:cNvCxnSpPr>
          <p:nvPr/>
        </p:nvCxnSpPr>
        <p:spPr bwMode="auto">
          <a:xfrm>
            <a:off x="4267200" y="2705100"/>
            <a:ext cx="1219200" cy="4953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1931" name="AutoShape 11">
            <a:extLst>
              <a:ext uri="{FF2B5EF4-FFF2-40B4-BE49-F238E27FC236}">
                <a16:creationId xmlns:a16="http://schemas.microsoft.com/office/drawing/2014/main" id="{1BD45799-0FDB-0F45-8740-479DB885A1F4}"/>
              </a:ext>
            </a:extLst>
          </p:cNvPr>
          <p:cNvCxnSpPr>
            <a:cxnSpLocks noChangeShapeType="1"/>
            <a:stCxn id="81926" idx="3"/>
            <a:endCxn id="81928" idx="2"/>
          </p:cNvCxnSpPr>
          <p:nvPr/>
        </p:nvCxnSpPr>
        <p:spPr bwMode="auto">
          <a:xfrm flipV="1">
            <a:off x="4267200" y="3200400"/>
            <a:ext cx="1219200" cy="4953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1932" name="AutoShape 12">
            <a:extLst>
              <a:ext uri="{FF2B5EF4-FFF2-40B4-BE49-F238E27FC236}">
                <a16:creationId xmlns:a16="http://schemas.microsoft.com/office/drawing/2014/main" id="{09449BF1-5290-FD42-83E9-AC7A558EFC99}"/>
              </a:ext>
            </a:extLst>
          </p:cNvPr>
          <p:cNvCxnSpPr>
            <a:cxnSpLocks noChangeShapeType="1"/>
            <a:stCxn id="81927" idx="3"/>
            <a:endCxn id="81928" idx="3"/>
          </p:cNvCxnSpPr>
          <p:nvPr/>
        </p:nvCxnSpPr>
        <p:spPr bwMode="auto">
          <a:xfrm flipV="1">
            <a:off x="4267200" y="3954463"/>
            <a:ext cx="1720850" cy="731837"/>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1933" name="Rectangle 13">
            <a:extLst>
              <a:ext uri="{FF2B5EF4-FFF2-40B4-BE49-F238E27FC236}">
                <a16:creationId xmlns:a16="http://schemas.microsoft.com/office/drawing/2014/main" id="{9EC897DB-0B85-6A44-82B4-56A045A1E56D}"/>
              </a:ext>
            </a:extLst>
          </p:cNvPr>
          <p:cNvSpPr>
            <a:spLocks noChangeArrowheads="1"/>
          </p:cNvSpPr>
          <p:nvPr/>
        </p:nvSpPr>
        <p:spPr bwMode="auto">
          <a:xfrm>
            <a:off x="228600" y="5257800"/>
            <a:ext cx="8686800" cy="106680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GB" altLang="en-US">
                <a:solidFill>
                  <a:srgbClr val="EAEAEA"/>
                </a:solidFill>
              </a:rPr>
              <a:t>The US economy is better placed than the economies of Europe or Japan to realize significant economic growth over the next few decades.  Even if these other two regions make drastic economic reforms, they will still possess major disadvantages in terms of demographics and business culture that could take decades to overcome.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Number Placeholder 6">
            <a:extLst>
              <a:ext uri="{FF2B5EF4-FFF2-40B4-BE49-F238E27FC236}">
                <a16:creationId xmlns:a16="http://schemas.microsoft.com/office/drawing/2014/main" id="{8F2E4C5A-506F-B24D-A388-2653151967C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328F605-E785-A04B-B731-2C7538F6CB14}" type="slidenum">
              <a:rPr lang="en-US" altLang="en-US" sz="1400" b="0" smtClean="0">
                <a:latin typeface="Times New Roman" panose="02020603050405020304" pitchFamily="18" charset="0"/>
              </a:rPr>
              <a:pPr>
                <a:spcBef>
                  <a:spcPct val="0"/>
                </a:spcBef>
                <a:buFontTx/>
                <a:buNone/>
              </a:pPr>
              <a:t>38</a:t>
            </a:fld>
            <a:endParaRPr lang="en-US" altLang="en-US" sz="1400" b="0">
              <a:latin typeface="Times New Roman" panose="02020603050405020304" pitchFamily="18" charset="0"/>
            </a:endParaRPr>
          </a:p>
        </p:txBody>
      </p:sp>
      <p:sp>
        <p:nvSpPr>
          <p:cNvPr id="83970" name="Rectangle 2">
            <a:extLst>
              <a:ext uri="{FF2B5EF4-FFF2-40B4-BE49-F238E27FC236}">
                <a16:creationId xmlns:a16="http://schemas.microsoft.com/office/drawing/2014/main" id="{BD267244-77A7-CB4E-9A55-59C7204D2F9A}"/>
              </a:ext>
            </a:extLst>
          </p:cNvPr>
          <p:cNvSpPr>
            <a:spLocks noGrp="1" noChangeArrowheads="1"/>
          </p:cNvSpPr>
          <p:nvPr>
            <p:ph type="title"/>
          </p:nvPr>
        </p:nvSpPr>
        <p:spPr>
          <a:xfrm>
            <a:off x="0" y="228600"/>
            <a:ext cx="6629400" cy="609600"/>
          </a:xfrm>
        </p:spPr>
        <p:txBody>
          <a:bodyPr/>
          <a:lstStyle/>
          <a:p>
            <a:r>
              <a:rPr lang="en-US" altLang="en-US" sz="1800">
                <a:ea typeface="ＭＳ Ｐゴシック" panose="020B0600070205080204" pitchFamily="34" charset="-128"/>
              </a:rPr>
              <a:t>United States: GDP Growth Outlook</a:t>
            </a:r>
          </a:p>
        </p:txBody>
      </p:sp>
      <p:sp>
        <p:nvSpPr>
          <p:cNvPr id="83971" name="Rectangle 3">
            <a:extLst>
              <a:ext uri="{FF2B5EF4-FFF2-40B4-BE49-F238E27FC236}">
                <a16:creationId xmlns:a16="http://schemas.microsoft.com/office/drawing/2014/main" id="{34A15D46-CFAC-4C48-BF62-1A5C010078DE}"/>
              </a:ext>
            </a:extLst>
          </p:cNvPr>
          <p:cNvSpPr>
            <a:spLocks noGrp="1" noChangeArrowheads="1"/>
          </p:cNvSpPr>
          <p:nvPr>
            <p:ph type="body" sz="half" idx="1"/>
          </p:nvPr>
        </p:nvSpPr>
        <p:spPr>
          <a:xfrm>
            <a:off x="4800600" y="1524000"/>
            <a:ext cx="4114800" cy="2209800"/>
          </a:xfrm>
        </p:spPr>
        <p:txBody>
          <a:bodyPr/>
          <a:lstStyle/>
          <a:p>
            <a:pPr marL="0" indent="0"/>
            <a:r>
              <a:rPr lang="en-US" altLang="en-US" sz="1200" b="0" dirty="0">
                <a:ea typeface="ＭＳ Ｐゴシック" panose="020B0600070205080204" pitchFamily="34" charset="-128"/>
              </a:rPr>
              <a:t> Economic growth over the past two decades has averaged 2%, higher than that of most other developed economies, but lower than the US’ growth rates in previous decades.</a:t>
            </a:r>
          </a:p>
          <a:p>
            <a:pPr marL="0" indent="0"/>
            <a:endParaRPr lang="en-US" altLang="en-US" sz="1200" b="0" dirty="0">
              <a:ea typeface="ＭＳ Ｐゴシック" panose="020B0600070205080204" pitchFamily="34" charset="-128"/>
            </a:endParaRPr>
          </a:p>
          <a:p>
            <a:pPr marL="0" indent="0"/>
            <a:r>
              <a:rPr lang="en-US" altLang="en-US" sz="1200" b="0" dirty="0">
                <a:ea typeface="ＭＳ Ｐゴシック" panose="020B0600070205080204" pitchFamily="34" charset="-128"/>
              </a:rPr>
              <a:t> After a recession in 2020 resulting from the Covid-19 pandemic, the US economy roared back in 2021.</a:t>
            </a:r>
          </a:p>
        </p:txBody>
      </p:sp>
      <p:sp>
        <p:nvSpPr>
          <p:cNvPr id="83972" name="Line 4">
            <a:extLst>
              <a:ext uri="{FF2B5EF4-FFF2-40B4-BE49-F238E27FC236}">
                <a16:creationId xmlns:a16="http://schemas.microsoft.com/office/drawing/2014/main" id="{0C836384-3AA6-C446-99A3-F5AB9D6580D5}"/>
              </a:ext>
            </a:extLst>
          </p:cNvPr>
          <p:cNvSpPr>
            <a:spLocks noChangeShapeType="1"/>
          </p:cNvSpPr>
          <p:nvPr/>
        </p:nvSpPr>
        <p:spPr bwMode="auto">
          <a:xfrm>
            <a:off x="4572000" y="838200"/>
            <a:ext cx="0" cy="525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973" name="Rectangle 5">
            <a:extLst>
              <a:ext uri="{FF2B5EF4-FFF2-40B4-BE49-F238E27FC236}">
                <a16:creationId xmlns:a16="http://schemas.microsoft.com/office/drawing/2014/main" id="{BF40DB2B-8BDF-C547-8334-53B3D4FB207C}"/>
              </a:ext>
            </a:extLst>
          </p:cNvPr>
          <p:cNvSpPr>
            <a:spLocks noChangeArrowheads="1"/>
          </p:cNvSpPr>
          <p:nvPr/>
        </p:nvSpPr>
        <p:spPr bwMode="auto">
          <a:xfrm>
            <a:off x="152400" y="990600"/>
            <a:ext cx="29718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Chart: GDP Growth Rates </a:t>
            </a:r>
          </a:p>
        </p:txBody>
      </p:sp>
      <p:sp>
        <p:nvSpPr>
          <p:cNvPr id="83974" name="Line 6">
            <a:extLst>
              <a:ext uri="{FF2B5EF4-FFF2-40B4-BE49-F238E27FC236}">
                <a16:creationId xmlns:a16="http://schemas.microsoft.com/office/drawing/2014/main" id="{F90FEC58-1FD4-9046-A99E-A2AC5C813640}"/>
              </a:ext>
            </a:extLst>
          </p:cNvPr>
          <p:cNvSpPr>
            <a:spLocks noChangeShapeType="1"/>
          </p:cNvSpPr>
          <p:nvPr/>
        </p:nvSpPr>
        <p:spPr bwMode="auto">
          <a:xfrm>
            <a:off x="1524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975" name="Line 7">
            <a:extLst>
              <a:ext uri="{FF2B5EF4-FFF2-40B4-BE49-F238E27FC236}">
                <a16:creationId xmlns:a16="http://schemas.microsoft.com/office/drawing/2014/main" id="{C72F1B8A-3A70-4641-971B-6B10BB1BC5BF}"/>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2" name="Object 8">
            <a:extLst>
              <a:ext uri="{FF2B5EF4-FFF2-40B4-BE49-F238E27FC236}">
                <a16:creationId xmlns:a16="http://schemas.microsoft.com/office/drawing/2014/main" id="{4FE3532E-3EAA-424C-A27A-2DF31F86F4FB}"/>
              </a:ext>
            </a:extLst>
          </p:cNvPr>
          <p:cNvGraphicFramePr>
            <a:graphicFrameLocks noChangeAspect="1"/>
          </p:cNvGraphicFramePr>
          <p:nvPr>
            <p:extLst>
              <p:ext uri="{D42A27DB-BD31-4B8C-83A1-F6EECF244321}">
                <p14:modId xmlns:p14="http://schemas.microsoft.com/office/powerpoint/2010/main" val="1989316914"/>
              </p:ext>
            </p:extLst>
          </p:nvPr>
        </p:nvGraphicFramePr>
        <p:xfrm>
          <a:off x="50800" y="1498600"/>
          <a:ext cx="4394200" cy="2897188"/>
        </p:xfrm>
        <a:graphic>
          <a:graphicData uri="http://schemas.openxmlformats.org/drawingml/2006/chart">
            <c:chart xmlns:c="http://schemas.openxmlformats.org/drawingml/2006/chart" xmlns:r="http://schemas.openxmlformats.org/officeDocument/2006/relationships" r:id="rId3"/>
          </a:graphicData>
        </a:graphic>
      </p:graphicFrame>
      <p:sp>
        <p:nvSpPr>
          <p:cNvPr id="83977" name="Rectangle 9">
            <a:extLst>
              <a:ext uri="{FF2B5EF4-FFF2-40B4-BE49-F238E27FC236}">
                <a16:creationId xmlns:a16="http://schemas.microsoft.com/office/drawing/2014/main" id="{E828F35D-85FA-374E-A66F-194B2389BFA5}"/>
              </a:ext>
            </a:extLst>
          </p:cNvPr>
          <p:cNvSpPr>
            <a:spLocks noChangeArrowheads="1"/>
          </p:cNvSpPr>
          <p:nvPr/>
        </p:nvSpPr>
        <p:spPr bwMode="auto">
          <a:xfrm>
            <a:off x="4800600" y="990600"/>
            <a:ext cx="22860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Current Outlook: </a:t>
            </a:r>
          </a:p>
        </p:txBody>
      </p:sp>
      <p:sp>
        <p:nvSpPr>
          <p:cNvPr id="83978" name="Rectangle 10">
            <a:extLst>
              <a:ext uri="{FF2B5EF4-FFF2-40B4-BE49-F238E27FC236}">
                <a16:creationId xmlns:a16="http://schemas.microsoft.com/office/drawing/2014/main" id="{92D20382-134D-094E-A912-2A35FA0E31D7}"/>
              </a:ext>
            </a:extLst>
          </p:cNvPr>
          <p:cNvSpPr>
            <a:spLocks noChangeArrowheads="1"/>
          </p:cNvSpPr>
          <p:nvPr/>
        </p:nvSpPr>
        <p:spPr bwMode="auto">
          <a:xfrm>
            <a:off x="4800600" y="4191000"/>
            <a:ext cx="41148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r>
              <a:rPr lang="en-US" altLang="en-US" sz="1200" b="0"/>
              <a:t> </a:t>
            </a:r>
            <a:r>
              <a:rPr lang="en-GB" altLang="en-US" sz="1200" b="0"/>
              <a:t>The United States is forecast to enjoy one of the strongest economic recoveries from the Covid-19 pandemic of any country in the world.</a:t>
            </a:r>
          </a:p>
          <a:p>
            <a:endParaRPr lang="en-GB" altLang="en-US" sz="1200" b="0"/>
          </a:p>
          <a:p>
            <a:r>
              <a:rPr lang="en-GB" altLang="en-US" sz="1200" b="0"/>
              <a:t> In the longer-run, the US economy </a:t>
            </a:r>
            <a:r>
              <a:rPr lang="en-US" altLang="en-US" sz="1200" b="0"/>
              <a:t>will grow at a relatively steady pace, but growth will struggle to rise to the levels of previous decades.</a:t>
            </a:r>
          </a:p>
          <a:p>
            <a:pPr>
              <a:buFontTx/>
              <a:buNone/>
            </a:pPr>
            <a:endParaRPr lang="en-US" altLang="en-US" sz="1200" b="0"/>
          </a:p>
        </p:txBody>
      </p:sp>
      <p:sp>
        <p:nvSpPr>
          <p:cNvPr id="83979" name="Line 11">
            <a:extLst>
              <a:ext uri="{FF2B5EF4-FFF2-40B4-BE49-F238E27FC236}">
                <a16:creationId xmlns:a16="http://schemas.microsoft.com/office/drawing/2014/main" id="{256CBA1B-1456-2C48-9953-D35D5CA5D570}"/>
              </a:ext>
            </a:extLst>
          </p:cNvPr>
          <p:cNvSpPr>
            <a:spLocks noChangeShapeType="1"/>
          </p:cNvSpPr>
          <p:nvPr/>
        </p:nvSpPr>
        <p:spPr bwMode="auto">
          <a:xfrm>
            <a:off x="4800600" y="4114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980" name="Rectangle 12">
            <a:extLst>
              <a:ext uri="{FF2B5EF4-FFF2-40B4-BE49-F238E27FC236}">
                <a16:creationId xmlns:a16="http://schemas.microsoft.com/office/drawing/2014/main" id="{C66DA58A-716F-8849-99A9-7089A18445EC}"/>
              </a:ext>
            </a:extLst>
          </p:cNvPr>
          <p:cNvSpPr>
            <a:spLocks noChangeArrowheads="1"/>
          </p:cNvSpPr>
          <p:nvPr/>
        </p:nvSpPr>
        <p:spPr bwMode="auto">
          <a:xfrm>
            <a:off x="4800600" y="3657600"/>
            <a:ext cx="19812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Future Outlook: </a:t>
            </a:r>
          </a:p>
        </p:txBody>
      </p:sp>
      <p:sp>
        <p:nvSpPr>
          <p:cNvPr id="14" name="Rectangle 13">
            <a:extLst>
              <a:ext uri="{FF2B5EF4-FFF2-40B4-BE49-F238E27FC236}">
                <a16:creationId xmlns:a16="http://schemas.microsoft.com/office/drawing/2014/main" id="{7DB0CDD6-E9A8-6A4A-AD89-B930D369320F}"/>
              </a:ext>
            </a:extLst>
          </p:cNvPr>
          <p:cNvSpPr/>
          <p:nvPr/>
        </p:nvSpPr>
        <p:spPr bwMode="auto">
          <a:xfrm>
            <a:off x="2895600" y="4567238"/>
            <a:ext cx="1371600" cy="55403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nchor="ctr">
            <a:spAutoFit/>
          </a:bodyPr>
          <a:lstStyle/>
          <a:p>
            <a:pPr>
              <a:defRPr/>
            </a:pPr>
            <a:r>
              <a:rPr lang="en-US" sz="1000">
                <a:latin typeface="+mn-lt"/>
                <a:ea typeface="+mn-ea"/>
              </a:rPr>
              <a:t>Source: ISA Economic Forecasts, national statistics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CC1BA0F9-0649-0C4C-AAF5-0A0534E51C79}"/>
              </a:ext>
            </a:extLst>
          </p:cNvPr>
          <p:cNvSpPr>
            <a:spLocks noGrp="1" noChangeArrowheads="1"/>
          </p:cNvSpPr>
          <p:nvPr>
            <p:ph type="title"/>
          </p:nvPr>
        </p:nvSpPr>
        <p:spPr>
          <a:xfrm>
            <a:off x="0" y="152400"/>
            <a:ext cx="6629400" cy="685800"/>
          </a:xfrm>
        </p:spPr>
        <p:txBody>
          <a:bodyPr/>
          <a:lstStyle/>
          <a:p>
            <a:r>
              <a:rPr lang="en-US" altLang="en-US" sz="1800">
                <a:ea typeface="ＭＳ Ｐゴシック" panose="020B0600070205080204" pitchFamily="34" charset="-128"/>
              </a:rPr>
              <a:t>United States: Long-Term Economic Outlook</a:t>
            </a:r>
            <a:endParaRPr lang="en-US" altLang="en-US" sz="1800" b="0">
              <a:solidFill>
                <a:schemeClr val="bg1">
                  <a:lumMod val="50000"/>
                </a:schemeClr>
              </a:solidFill>
              <a:ea typeface="ＭＳ Ｐゴシック" panose="020B0600070205080204" pitchFamily="34" charset="-128"/>
            </a:endParaRPr>
          </a:p>
        </p:txBody>
      </p:sp>
      <p:sp>
        <p:nvSpPr>
          <p:cNvPr id="37890" name="Line 4">
            <a:extLst>
              <a:ext uri="{FF2B5EF4-FFF2-40B4-BE49-F238E27FC236}">
                <a16:creationId xmlns:a16="http://schemas.microsoft.com/office/drawing/2014/main" id="{8C767F9E-900F-5543-ACEB-416850DF88B1}"/>
              </a:ext>
            </a:extLst>
          </p:cNvPr>
          <p:cNvSpPr>
            <a:spLocks noChangeShapeType="1"/>
          </p:cNvSpPr>
          <p:nvPr/>
        </p:nvSpPr>
        <p:spPr bwMode="auto">
          <a:xfrm>
            <a:off x="4572000" y="838200"/>
            <a:ext cx="0" cy="525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1" name="Rectangle 5">
            <a:extLst>
              <a:ext uri="{FF2B5EF4-FFF2-40B4-BE49-F238E27FC236}">
                <a16:creationId xmlns:a16="http://schemas.microsoft.com/office/drawing/2014/main" id="{A88D875F-A038-8F4D-B20A-F8FE21769308}"/>
              </a:ext>
            </a:extLst>
          </p:cNvPr>
          <p:cNvSpPr>
            <a:spLocks noChangeArrowheads="1"/>
          </p:cNvSpPr>
          <p:nvPr/>
        </p:nvSpPr>
        <p:spPr bwMode="auto">
          <a:xfrm>
            <a:off x="152400" y="990600"/>
            <a:ext cx="11430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Summary</a:t>
            </a:r>
          </a:p>
        </p:txBody>
      </p:sp>
      <p:sp>
        <p:nvSpPr>
          <p:cNvPr id="37892" name="Line 6">
            <a:extLst>
              <a:ext uri="{FF2B5EF4-FFF2-40B4-BE49-F238E27FC236}">
                <a16:creationId xmlns:a16="http://schemas.microsoft.com/office/drawing/2014/main" id="{959668E0-AC18-0C4D-952A-AF5CC85837DD}"/>
              </a:ext>
            </a:extLst>
          </p:cNvPr>
          <p:cNvSpPr>
            <a:spLocks noChangeShapeType="1"/>
          </p:cNvSpPr>
          <p:nvPr/>
        </p:nvSpPr>
        <p:spPr bwMode="auto">
          <a:xfrm>
            <a:off x="1524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3" name="Line 10">
            <a:extLst>
              <a:ext uri="{FF2B5EF4-FFF2-40B4-BE49-F238E27FC236}">
                <a16:creationId xmlns:a16="http://schemas.microsoft.com/office/drawing/2014/main" id="{5B7EB1D6-BCE4-5541-948A-197572F740CB}"/>
              </a:ext>
            </a:extLst>
          </p:cNvPr>
          <p:cNvSpPr>
            <a:spLocks noChangeShapeType="1"/>
          </p:cNvSpPr>
          <p:nvPr/>
        </p:nvSpPr>
        <p:spPr bwMode="auto">
          <a:xfrm>
            <a:off x="4800600" y="1465263"/>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4" name="Rectangle 11">
            <a:extLst>
              <a:ext uri="{FF2B5EF4-FFF2-40B4-BE49-F238E27FC236}">
                <a16:creationId xmlns:a16="http://schemas.microsoft.com/office/drawing/2014/main" id="{FDBD05CF-82DA-2D43-89A2-9E4E52A94BD8}"/>
              </a:ext>
            </a:extLst>
          </p:cNvPr>
          <p:cNvSpPr>
            <a:spLocks noChangeArrowheads="1"/>
          </p:cNvSpPr>
          <p:nvPr/>
        </p:nvSpPr>
        <p:spPr bwMode="auto">
          <a:xfrm>
            <a:off x="4800600" y="990392"/>
            <a:ext cx="4114800" cy="338554"/>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Charts: Long-Term Economic Growth</a:t>
            </a:r>
          </a:p>
        </p:txBody>
      </p:sp>
      <p:sp>
        <p:nvSpPr>
          <p:cNvPr id="3" name="Slide Number Placeholder 2">
            <a:extLst>
              <a:ext uri="{FF2B5EF4-FFF2-40B4-BE49-F238E27FC236}">
                <a16:creationId xmlns:a16="http://schemas.microsoft.com/office/drawing/2014/main" id="{558F6269-AE19-7540-A812-B5C66755F3E2}"/>
              </a:ext>
            </a:extLst>
          </p:cNvPr>
          <p:cNvSpPr>
            <a:spLocks noGrp="1"/>
          </p:cNvSpPr>
          <p:nvPr>
            <p:ph type="sldNum" sz="quarter" idx="12"/>
          </p:nvPr>
        </p:nvSpPr>
        <p:spPr/>
        <p:txBody>
          <a:bodyPr/>
          <a:lstStyle/>
          <a:p>
            <a:pPr>
              <a:defRPr/>
            </a:pPr>
            <a:fld id="{CBAEF840-149D-9745-98A9-9C435755E849}" type="slidenum">
              <a:rPr lang="en-US" altLang="x-none" smtClean="0"/>
              <a:pPr>
                <a:defRPr/>
              </a:pPr>
              <a:t>39</a:t>
            </a:fld>
            <a:endParaRPr lang="en-US" altLang="x-none"/>
          </a:p>
        </p:txBody>
      </p:sp>
      <p:sp>
        <p:nvSpPr>
          <p:cNvPr id="11" name="Rectangle 3">
            <a:extLst>
              <a:ext uri="{FF2B5EF4-FFF2-40B4-BE49-F238E27FC236}">
                <a16:creationId xmlns:a16="http://schemas.microsoft.com/office/drawing/2014/main" id="{AEA3BEEC-E821-E044-8941-B7FD61ADCCED}"/>
              </a:ext>
            </a:extLst>
          </p:cNvPr>
          <p:cNvSpPr txBox="1">
            <a:spLocks noChangeArrowheads="1"/>
          </p:cNvSpPr>
          <p:nvPr/>
        </p:nvSpPr>
        <p:spPr bwMode="auto">
          <a:xfrm>
            <a:off x="152400" y="1452563"/>
            <a:ext cx="4191001" cy="494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8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18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1800">
                <a:solidFill>
                  <a:schemeClr val="tx1"/>
                </a:solidFill>
                <a:latin typeface="+mn-lt"/>
              </a:defRPr>
            </a:lvl6pPr>
            <a:lvl7pPr marL="2971800" indent="-228600" algn="l" rtl="0" eaLnBrk="0" fontAlgn="base" hangingPunct="0">
              <a:spcBef>
                <a:spcPct val="20000"/>
              </a:spcBef>
              <a:spcAft>
                <a:spcPct val="0"/>
              </a:spcAft>
              <a:buChar char="»"/>
              <a:defRPr sz="1800">
                <a:solidFill>
                  <a:schemeClr val="tx1"/>
                </a:solidFill>
                <a:latin typeface="+mn-lt"/>
              </a:defRPr>
            </a:lvl7pPr>
            <a:lvl8pPr marL="3429000" indent="-228600" algn="l" rtl="0" eaLnBrk="0" fontAlgn="base" hangingPunct="0">
              <a:spcBef>
                <a:spcPct val="20000"/>
              </a:spcBef>
              <a:spcAft>
                <a:spcPct val="0"/>
              </a:spcAft>
              <a:buChar char="»"/>
              <a:defRPr sz="1800">
                <a:solidFill>
                  <a:schemeClr val="tx1"/>
                </a:solidFill>
                <a:latin typeface="+mn-lt"/>
              </a:defRPr>
            </a:lvl8pPr>
            <a:lvl9pPr marL="3886200" indent="-228600" algn="l" rtl="0" eaLnBrk="0" fontAlgn="base" hangingPunct="0">
              <a:spcBef>
                <a:spcPct val="20000"/>
              </a:spcBef>
              <a:spcAft>
                <a:spcPct val="0"/>
              </a:spcAft>
              <a:buChar char="»"/>
              <a:defRPr sz="1800">
                <a:solidFill>
                  <a:schemeClr val="tx1"/>
                </a:solidFill>
                <a:latin typeface="+mn-lt"/>
              </a:defRPr>
            </a:lvl9pPr>
          </a:lstStyle>
          <a:p>
            <a:pPr marL="0" indent="0">
              <a:buFontTx/>
              <a:buNone/>
            </a:pPr>
            <a:r>
              <a:rPr lang="en-GB" altLang="en-US" sz="1200" kern="0">
                <a:ea typeface="ＭＳ Ｐゴシック" panose="020B0600070205080204" pitchFamily="34" charset="-128"/>
              </a:rPr>
              <a:t>Economic growth rates in the United States have been trending downwards in the United States in recent decades.</a:t>
            </a:r>
          </a:p>
          <a:p>
            <a:pPr marL="0" indent="0"/>
            <a:r>
              <a:rPr lang="en-GB" altLang="en-US" sz="1200" b="0" kern="0">
                <a:ea typeface="ＭＳ Ｐゴシック" panose="020B0600070205080204" pitchFamily="34" charset="-128"/>
              </a:rPr>
              <a:t> In the 1980s and the 1990s, the US economy expanded by a little more than 3% per year.</a:t>
            </a:r>
          </a:p>
          <a:p>
            <a:pPr marL="0" indent="0"/>
            <a:r>
              <a:rPr lang="en-GB" altLang="en-US" sz="1200" b="0" kern="0">
                <a:ea typeface="ＭＳ Ｐゴシック" panose="020B0600070205080204" pitchFamily="34" charset="-128"/>
              </a:rPr>
              <a:t> In the 2000s and the 2010s, this growth slowed to a little more than 2% per year.</a:t>
            </a:r>
          </a:p>
          <a:p>
            <a:pPr marL="0" indent="0"/>
            <a:r>
              <a:rPr lang="en-GB" altLang="en-US" sz="1200" b="0" kern="0">
                <a:ea typeface="ＭＳ Ｐゴシック" panose="020B0600070205080204" pitchFamily="34" charset="-128"/>
              </a:rPr>
              <a:t> While these growth rates are low by US historical standards, they were higher than those of most other developed economies during those periods.</a:t>
            </a:r>
          </a:p>
          <a:p>
            <a:pPr marL="0" indent="0">
              <a:buFontTx/>
              <a:buNone/>
            </a:pPr>
            <a:endParaRPr lang="en-GB" altLang="en-US" sz="1200" kern="0">
              <a:ea typeface="ＭＳ Ｐゴシック" panose="020B0600070205080204" pitchFamily="34" charset="-128"/>
            </a:endParaRPr>
          </a:p>
          <a:p>
            <a:pPr marL="0" indent="0">
              <a:buFontTx/>
              <a:buNone/>
            </a:pPr>
            <a:r>
              <a:rPr lang="en-GB" altLang="en-US" sz="1200" kern="0">
                <a:ea typeface="ＭＳ Ｐゴシック" panose="020B0600070205080204" pitchFamily="34" charset="-128"/>
              </a:rPr>
              <a:t>Looking ahead, the US economy is forecast to slow slightly, although the slowdown will not be as severe as some fear.</a:t>
            </a:r>
          </a:p>
          <a:p>
            <a:pPr marL="0" indent="0"/>
            <a:r>
              <a:rPr lang="en-GB" altLang="en-US" sz="1200" b="0" kern="0">
                <a:ea typeface="ＭＳ Ｐゴシック" panose="020B0600070205080204" pitchFamily="34" charset="-128"/>
              </a:rPr>
              <a:t> Some of this will depend upon the demographic situation in the United States, as its working-age population is still forecast to grow in the years head.</a:t>
            </a:r>
          </a:p>
          <a:p>
            <a:pPr marL="0" indent="0"/>
            <a:r>
              <a:rPr lang="en-GB" altLang="en-US" sz="1200" b="0" kern="0">
                <a:ea typeface="ＭＳ Ｐゴシック" panose="020B0600070205080204" pitchFamily="34" charset="-128"/>
              </a:rPr>
              <a:t> Meanwhile, the US’ strong position in high-tech, high-growth sectors of the economy will be a key driver of economic growth in the coming decades.</a:t>
            </a:r>
          </a:p>
          <a:p>
            <a:pPr marL="0" indent="0">
              <a:buNone/>
            </a:pPr>
            <a:endParaRPr lang="en-GB" altLang="en-US" sz="1200" b="0" kern="0">
              <a:ea typeface="ＭＳ Ｐゴシック" panose="020B0600070205080204" pitchFamily="34" charset="-128"/>
            </a:endParaRPr>
          </a:p>
          <a:p>
            <a:pPr marL="0" indent="0">
              <a:buNone/>
            </a:pPr>
            <a:endParaRPr lang="en-GB" altLang="en-US" sz="1200" b="0" kern="0">
              <a:ea typeface="ＭＳ Ｐゴシック" panose="020B0600070205080204" pitchFamily="34" charset="-128"/>
            </a:endParaRPr>
          </a:p>
          <a:p>
            <a:pPr marL="0" indent="0"/>
            <a:endParaRPr lang="en-GB" altLang="en-US" sz="1200" b="0" kern="0">
              <a:ea typeface="ＭＳ Ｐゴシック" panose="020B0600070205080204" pitchFamily="34" charset="-128"/>
            </a:endParaRPr>
          </a:p>
          <a:p>
            <a:pPr marL="0" indent="0">
              <a:buFontTx/>
              <a:buNone/>
            </a:pPr>
            <a:endParaRPr lang="en-GB" altLang="en-US" sz="1200" b="0" kern="0">
              <a:ea typeface="ＭＳ Ｐゴシック" panose="020B0600070205080204" pitchFamily="34" charset="-128"/>
            </a:endParaRPr>
          </a:p>
          <a:p>
            <a:pPr marL="0" indent="0">
              <a:buFontTx/>
              <a:buNone/>
            </a:pPr>
            <a:endParaRPr lang="en-US" altLang="en-US" sz="1200" b="0" kern="0">
              <a:ea typeface="ＭＳ Ｐゴシック" panose="020B0600070205080204" pitchFamily="34" charset="-128"/>
            </a:endParaRPr>
          </a:p>
        </p:txBody>
      </p:sp>
      <p:sp>
        <p:nvSpPr>
          <p:cNvPr id="12" name="Line 10">
            <a:extLst>
              <a:ext uri="{FF2B5EF4-FFF2-40B4-BE49-F238E27FC236}">
                <a16:creationId xmlns:a16="http://schemas.microsoft.com/office/drawing/2014/main" id="{C75B2B48-1251-9B4D-9D64-15A25ABDDA80}"/>
              </a:ext>
            </a:extLst>
          </p:cNvPr>
          <p:cNvSpPr>
            <a:spLocks noChangeShapeType="1"/>
          </p:cNvSpPr>
          <p:nvPr/>
        </p:nvSpPr>
        <p:spPr bwMode="auto">
          <a:xfrm>
            <a:off x="4800600" y="39624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13" name="Object 9">
            <a:extLst>
              <a:ext uri="{FF2B5EF4-FFF2-40B4-BE49-F238E27FC236}">
                <a16:creationId xmlns:a16="http://schemas.microsoft.com/office/drawing/2014/main" id="{928E5886-724C-0940-B5D6-6367B5AC931E}"/>
              </a:ext>
            </a:extLst>
          </p:cNvPr>
          <p:cNvGraphicFramePr>
            <a:graphicFrameLocks noChangeAspect="1"/>
          </p:cNvGraphicFramePr>
          <p:nvPr/>
        </p:nvGraphicFramePr>
        <p:xfrm>
          <a:off x="4756639" y="1574457"/>
          <a:ext cx="4135315" cy="229606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Object 9">
            <a:extLst>
              <a:ext uri="{FF2B5EF4-FFF2-40B4-BE49-F238E27FC236}">
                <a16:creationId xmlns:a16="http://schemas.microsoft.com/office/drawing/2014/main" id="{F2FF5BA2-607B-C24A-A74A-231567B2FA7E}"/>
              </a:ext>
            </a:extLst>
          </p:cNvPr>
          <p:cNvGraphicFramePr>
            <a:graphicFrameLocks noChangeAspect="1"/>
          </p:cNvGraphicFramePr>
          <p:nvPr/>
        </p:nvGraphicFramePr>
        <p:xfrm>
          <a:off x="4774223" y="4090954"/>
          <a:ext cx="4135315" cy="229606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36567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Number Placeholder 6">
            <a:extLst>
              <a:ext uri="{FF2B5EF4-FFF2-40B4-BE49-F238E27FC236}">
                <a16:creationId xmlns:a16="http://schemas.microsoft.com/office/drawing/2014/main" id="{0B786801-F697-CC4C-BAF6-40783C46531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FB64A7AA-9F73-3F4D-9988-0A5A23DA63B3}" type="slidenum">
              <a:rPr lang="en-US" altLang="en-US" sz="1400" b="0" smtClean="0">
                <a:latin typeface="Times New Roman" panose="02020603050405020304" pitchFamily="18" charset="0"/>
              </a:rPr>
              <a:pPr>
                <a:spcBef>
                  <a:spcPct val="0"/>
                </a:spcBef>
                <a:buFontTx/>
                <a:buNone/>
              </a:pPr>
              <a:t>4</a:t>
            </a:fld>
            <a:endParaRPr lang="en-US" altLang="en-US" sz="1400" b="0" dirty="0">
              <a:latin typeface="Times New Roman" panose="02020603050405020304" pitchFamily="18" charset="0"/>
            </a:endParaRPr>
          </a:p>
        </p:txBody>
      </p:sp>
      <p:sp>
        <p:nvSpPr>
          <p:cNvPr id="24578" name="Text Box 4">
            <a:extLst>
              <a:ext uri="{FF2B5EF4-FFF2-40B4-BE49-F238E27FC236}">
                <a16:creationId xmlns:a16="http://schemas.microsoft.com/office/drawing/2014/main" id="{4BF9CBFC-3B91-EB4F-A33F-9D41AEC588F3}"/>
              </a:ext>
            </a:extLst>
          </p:cNvPr>
          <p:cNvSpPr txBox="1">
            <a:spLocks noChangeArrowheads="1"/>
          </p:cNvSpPr>
          <p:nvPr/>
        </p:nvSpPr>
        <p:spPr bwMode="auto">
          <a:xfrm>
            <a:off x="0" y="13716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75000"/>
              </a:lnSpc>
              <a:spcBef>
                <a:spcPct val="50000"/>
              </a:spcBef>
              <a:buFontTx/>
              <a:buNone/>
            </a:pPr>
            <a:r>
              <a:rPr lang="en-US" altLang="en-US" sz="2400" b="0" dirty="0">
                <a:solidFill>
                  <a:srgbClr val="777777"/>
                </a:solidFill>
              </a:rPr>
              <a:t>Current Events and Recent Changes Overview</a:t>
            </a:r>
          </a:p>
        </p:txBody>
      </p:sp>
      <p:sp>
        <p:nvSpPr>
          <p:cNvPr id="24579" name="Line 6">
            <a:extLst>
              <a:ext uri="{FF2B5EF4-FFF2-40B4-BE49-F238E27FC236}">
                <a16:creationId xmlns:a16="http://schemas.microsoft.com/office/drawing/2014/main" id="{996C4C5B-1A6A-DD4C-8035-C112918A0447}"/>
              </a:ext>
            </a:extLst>
          </p:cNvPr>
          <p:cNvSpPr>
            <a:spLocks noChangeShapeType="1"/>
          </p:cNvSpPr>
          <p:nvPr/>
        </p:nvSpPr>
        <p:spPr bwMode="auto">
          <a:xfrm flipV="1">
            <a:off x="152400" y="2057400"/>
            <a:ext cx="876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580" name="Rectangle 7">
            <a:extLst>
              <a:ext uri="{FF2B5EF4-FFF2-40B4-BE49-F238E27FC236}">
                <a16:creationId xmlns:a16="http://schemas.microsoft.com/office/drawing/2014/main" id="{27903922-528B-E24A-AC29-268FD8BB724B}"/>
              </a:ext>
            </a:extLst>
          </p:cNvPr>
          <p:cNvSpPr>
            <a:spLocks noChangeArrowheads="1"/>
          </p:cNvSpPr>
          <p:nvPr/>
        </p:nvSpPr>
        <p:spPr bwMode="auto">
          <a:xfrm>
            <a:off x="0" y="0"/>
            <a:ext cx="7924800" cy="609600"/>
          </a:xfrm>
          <a:prstGeom prst="rect">
            <a:avLst/>
          </a:prstGeom>
          <a:solidFill>
            <a:srgbClr val="777777"/>
          </a:solidFill>
          <a:ln w="9525">
            <a:solidFill>
              <a:srgbClr val="000080"/>
            </a:solidFill>
            <a:miter lim="800000"/>
            <a:headEnd/>
            <a:tailEnd/>
          </a:ln>
        </p:spPr>
        <p:txBody>
          <a:bodyPr wrap="none"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2400" b="0" dirty="0">
              <a:latin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Number Placeholder 6">
            <a:extLst>
              <a:ext uri="{FF2B5EF4-FFF2-40B4-BE49-F238E27FC236}">
                <a16:creationId xmlns:a16="http://schemas.microsoft.com/office/drawing/2014/main" id="{6E937D41-F4F8-1B42-9F2A-43F427057D8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F07C49F5-EA3F-7640-97C1-A2CD94980CFD}" type="slidenum">
              <a:rPr lang="en-US" altLang="en-US" sz="1400" b="0" smtClean="0">
                <a:latin typeface="Times New Roman" panose="02020603050405020304" pitchFamily="18" charset="0"/>
              </a:rPr>
              <a:pPr>
                <a:spcBef>
                  <a:spcPct val="0"/>
                </a:spcBef>
                <a:buFontTx/>
                <a:buNone/>
              </a:pPr>
              <a:t>40</a:t>
            </a:fld>
            <a:endParaRPr lang="en-US" altLang="en-US" sz="1400" b="0">
              <a:latin typeface="Times New Roman" panose="02020603050405020304" pitchFamily="18" charset="0"/>
            </a:endParaRPr>
          </a:p>
        </p:txBody>
      </p:sp>
      <p:sp>
        <p:nvSpPr>
          <p:cNvPr id="89090" name="Rectangle 2">
            <a:extLst>
              <a:ext uri="{FF2B5EF4-FFF2-40B4-BE49-F238E27FC236}">
                <a16:creationId xmlns:a16="http://schemas.microsoft.com/office/drawing/2014/main" id="{DDD2E0E9-B5B6-7F4E-80B5-AEA6BB0A9D74}"/>
              </a:ext>
            </a:extLst>
          </p:cNvPr>
          <p:cNvSpPr>
            <a:spLocks noGrp="1" noChangeArrowheads="1"/>
          </p:cNvSpPr>
          <p:nvPr>
            <p:ph type="title"/>
          </p:nvPr>
        </p:nvSpPr>
        <p:spPr>
          <a:xfrm>
            <a:off x="0" y="228600"/>
            <a:ext cx="6629400" cy="609600"/>
          </a:xfrm>
        </p:spPr>
        <p:txBody>
          <a:bodyPr/>
          <a:lstStyle/>
          <a:p>
            <a:r>
              <a:rPr lang="en-US" altLang="en-US" sz="1800">
                <a:ea typeface="ＭＳ Ｐゴシック" panose="020B0600070205080204" pitchFamily="34" charset="-128"/>
              </a:rPr>
              <a:t>United States: Key Economic Sector</a:t>
            </a:r>
            <a:br>
              <a:rPr lang="en-US" altLang="en-US" sz="1800">
                <a:ea typeface="ＭＳ Ｐゴシック" panose="020B0600070205080204" pitchFamily="34" charset="-128"/>
              </a:rPr>
            </a:br>
            <a:r>
              <a:rPr lang="en-US" altLang="en-US" sz="1800" b="0">
                <a:ea typeface="ＭＳ Ｐゴシック" panose="020B0600070205080204" pitchFamily="34" charset="-128"/>
              </a:rPr>
              <a:t>The Automotive Industry</a:t>
            </a:r>
            <a:endParaRPr lang="en-US" altLang="en-US" sz="1800">
              <a:ea typeface="ＭＳ Ｐゴシック" panose="020B0600070205080204" pitchFamily="34" charset="-128"/>
            </a:endParaRPr>
          </a:p>
        </p:txBody>
      </p:sp>
      <p:sp>
        <p:nvSpPr>
          <p:cNvPr id="89091" name="Line 3">
            <a:extLst>
              <a:ext uri="{FF2B5EF4-FFF2-40B4-BE49-F238E27FC236}">
                <a16:creationId xmlns:a16="http://schemas.microsoft.com/office/drawing/2014/main" id="{C318DB49-D95D-1A45-9D2A-0C901AA30086}"/>
              </a:ext>
            </a:extLst>
          </p:cNvPr>
          <p:cNvSpPr>
            <a:spLocks noChangeShapeType="1"/>
          </p:cNvSpPr>
          <p:nvPr/>
        </p:nvSpPr>
        <p:spPr bwMode="auto">
          <a:xfrm>
            <a:off x="4572000" y="838200"/>
            <a:ext cx="0" cy="525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092" name="Line 4">
            <a:extLst>
              <a:ext uri="{FF2B5EF4-FFF2-40B4-BE49-F238E27FC236}">
                <a16:creationId xmlns:a16="http://schemas.microsoft.com/office/drawing/2014/main" id="{41F3558E-E77E-BB42-8FB0-7829E6147BE3}"/>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093" name="Rectangle 7">
            <a:extLst>
              <a:ext uri="{FF2B5EF4-FFF2-40B4-BE49-F238E27FC236}">
                <a16:creationId xmlns:a16="http://schemas.microsoft.com/office/drawing/2014/main" id="{5300F359-58EF-354E-B95E-BAF4DA87A56A}"/>
              </a:ext>
            </a:extLst>
          </p:cNvPr>
          <p:cNvSpPr>
            <a:spLocks noGrp="1" noChangeArrowheads="1"/>
          </p:cNvSpPr>
          <p:nvPr>
            <p:ph type="body" sz="half" idx="1"/>
          </p:nvPr>
        </p:nvSpPr>
        <p:spPr>
          <a:xfrm>
            <a:off x="152400" y="1452563"/>
            <a:ext cx="4191000" cy="2814637"/>
          </a:xfrm>
          <a:noFill/>
        </p:spPr>
        <p:txBody>
          <a:bodyPr/>
          <a:lstStyle/>
          <a:p>
            <a:pPr marL="0" indent="0">
              <a:buFontTx/>
              <a:buNone/>
            </a:pPr>
            <a:r>
              <a:rPr lang="en-GB" altLang="en-US" sz="1200">
                <a:ea typeface="ＭＳ Ｐゴシック" panose="020B0600070205080204" pitchFamily="34" charset="-128"/>
              </a:rPr>
              <a:t>The US automotive industry has been transformed by Asian competition.</a:t>
            </a:r>
          </a:p>
          <a:p>
            <a:pPr marL="0" indent="0"/>
            <a:r>
              <a:rPr lang="en-GB" altLang="en-US" sz="1200" b="0">
                <a:ea typeface="ＭＳ Ｐゴシック" panose="020B0600070205080204" pitchFamily="34" charset="-128"/>
              </a:rPr>
              <a:t> The “Big 3” (GM, Ford and Fiat-Chrysler) have been losing market share to their Asian competitors since the 1970s.</a:t>
            </a:r>
          </a:p>
          <a:p>
            <a:pPr marL="0" indent="0"/>
            <a:r>
              <a:rPr lang="en-GB" altLang="en-US" sz="1200" b="0">
                <a:ea typeface="ＭＳ Ｐゴシック" panose="020B0600070205080204" pitchFamily="34" charset="-128"/>
              </a:rPr>
              <a:t> Toyota, Honda, Nissan and other Asian-based manufacturers now have a major manufacturing presence in the United States, mostly in the south-eastern part of the country.</a:t>
            </a:r>
            <a:endParaRPr lang="en-GB" altLang="en-US" sz="1400" b="0">
              <a:ea typeface="ＭＳ Ｐゴシック" panose="020B0600070205080204" pitchFamily="34" charset="-128"/>
            </a:endParaRPr>
          </a:p>
          <a:p>
            <a:pPr marL="0" indent="0">
              <a:buFontTx/>
              <a:buNone/>
            </a:pPr>
            <a:endParaRPr lang="en-GB" altLang="en-US" sz="1200" b="0">
              <a:ea typeface="ＭＳ Ｐゴシック" panose="020B0600070205080204" pitchFamily="34" charset="-128"/>
            </a:endParaRPr>
          </a:p>
          <a:p>
            <a:pPr marL="0" indent="0">
              <a:buFontTx/>
              <a:buNone/>
            </a:pPr>
            <a:r>
              <a:rPr lang="en-GB" altLang="en-US" sz="1200">
                <a:ea typeface="ＭＳ Ｐゴシック" panose="020B0600070205080204" pitchFamily="34" charset="-128"/>
              </a:rPr>
              <a:t>The United States automotive market is unique in terms of products and driving.</a:t>
            </a:r>
          </a:p>
          <a:p>
            <a:pPr marL="0" indent="0"/>
            <a:r>
              <a:rPr lang="en-GB" altLang="en-US" sz="1200" b="0">
                <a:ea typeface="ＭＳ Ｐゴシック" panose="020B0600070205080204" pitchFamily="34" charset="-128"/>
              </a:rPr>
              <a:t> SUVs and pick-up trucks are essential to any automakers presence in the country as the US has wide roads with little need to worry about parking space.</a:t>
            </a:r>
            <a:endParaRPr lang="en-GB" altLang="en-US" sz="1000" b="0">
              <a:ea typeface="ＭＳ Ｐゴシック" panose="020B0600070205080204" pitchFamily="34" charset="-128"/>
            </a:endParaRPr>
          </a:p>
          <a:p>
            <a:pPr marL="0" indent="0">
              <a:buFontTx/>
              <a:buNone/>
            </a:pPr>
            <a:endParaRPr lang="en-GB" altLang="en-US" sz="1200" b="0">
              <a:ea typeface="ＭＳ Ｐゴシック" panose="020B0600070205080204" pitchFamily="34" charset="-128"/>
            </a:endParaRPr>
          </a:p>
          <a:p>
            <a:pPr marL="0" indent="0">
              <a:buFontTx/>
              <a:buNone/>
            </a:pPr>
            <a:endParaRPr lang="en-US" altLang="en-US" sz="1200">
              <a:ea typeface="ＭＳ Ｐゴシック" panose="020B0600070205080204" pitchFamily="34" charset="-128"/>
            </a:endParaRPr>
          </a:p>
        </p:txBody>
      </p:sp>
      <p:sp>
        <p:nvSpPr>
          <p:cNvPr id="89094" name="Rectangle 8">
            <a:extLst>
              <a:ext uri="{FF2B5EF4-FFF2-40B4-BE49-F238E27FC236}">
                <a16:creationId xmlns:a16="http://schemas.microsoft.com/office/drawing/2014/main" id="{A6C6040E-5CDB-3E40-A9E3-1138F20EE280}"/>
              </a:ext>
            </a:extLst>
          </p:cNvPr>
          <p:cNvSpPr>
            <a:spLocks noChangeArrowheads="1"/>
          </p:cNvSpPr>
          <p:nvPr/>
        </p:nvSpPr>
        <p:spPr bwMode="auto">
          <a:xfrm>
            <a:off x="152400" y="990600"/>
            <a:ext cx="16002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Summary: </a:t>
            </a:r>
          </a:p>
        </p:txBody>
      </p:sp>
      <p:sp>
        <p:nvSpPr>
          <p:cNvPr id="89095" name="Line 9">
            <a:extLst>
              <a:ext uri="{FF2B5EF4-FFF2-40B4-BE49-F238E27FC236}">
                <a16:creationId xmlns:a16="http://schemas.microsoft.com/office/drawing/2014/main" id="{02F79084-7D48-B244-AFD2-7CD2991A3304}"/>
              </a:ext>
            </a:extLst>
          </p:cNvPr>
          <p:cNvSpPr>
            <a:spLocks noChangeShapeType="1"/>
          </p:cNvSpPr>
          <p:nvPr/>
        </p:nvSpPr>
        <p:spPr bwMode="auto">
          <a:xfrm>
            <a:off x="152400" y="1447800"/>
            <a:ext cx="3581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096" name="Rectangle 10">
            <a:extLst>
              <a:ext uri="{FF2B5EF4-FFF2-40B4-BE49-F238E27FC236}">
                <a16:creationId xmlns:a16="http://schemas.microsoft.com/office/drawing/2014/main" id="{EEC16D8B-FF7E-3F40-BF6B-885362B8107A}"/>
              </a:ext>
            </a:extLst>
          </p:cNvPr>
          <p:cNvSpPr>
            <a:spLocks noChangeArrowheads="1"/>
          </p:cNvSpPr>
          <p:nvPr/>
        </p:nvSpPr>
        <p:spPr bwMode="auto">
          <a:xfrm>
            <a:off x="152400" y="5006181"/>
            <a:ext cx="4191000" cy="1394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buFontTx/>
              <a:buNone/>
            </a:pPr>
            <a:r>
              <a:rPr lang="en-GB" altLang="en-US" sz="1200"/>
              <a:t>The US automotive industry has staged a recovery in recent years, but a number of trends could jeopardize future growth.  </a:t>
            </a:r>
          </a:p>
          <a:p>
            <a:r>
              <a:rPr lang="en-GB" altLang="en-US" sz="1200"/>
              <a:t> </a:t>
            </a:r>
            <a:r>
              <a:rPr lang="en-GB" altLang="en-US" sz="1200" b="0"/>
              <a:t>New technologies and changing attitudes towards driving signal massive changes ahead for the industry, but US producers may be better-placed than their rivals to meet these challenges.</a:t>
            </a:r>
          </a:p>
          <a:p>
            <a:endParaRPr lang="en-GB" altLang="en-US" sz="1200" b="0"/>
          </a:p>
        </p:txBody>
      </p:sp>
      <p:sp>
        <p:nvSpPr>
          <p:cNvPr id="89097" name="Rectangle 11">
            <a:extLst>
              <a:ext uri="{FF2B5EF4-FFF2-40B4-BE49-F238E27FC236}">
                <a16:creationId xmlns:a16="http://schemas.microsoft.com/office/drawing/2014/main" id="{1CFC627C-6B1B-DF47-A570-4A48B04C24E2}"/>
              </a:ext>
            </a:extLst>
          </p:cNvPr>
          <p:cNvSpPr>
            <a:spLocks noChangeArrowheads="1"/>
          </p:cNvSpPr>
          <p:nvPr/>
        </p:nvSpPr>
        <p:spPr bwMode="auto">
          <a:xfrm>
            <a:off x="152400" y="4568031"/>
            <a:ext cx="16002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Outlook: </a:t>
            </a:r>
          </a:p>
        </p:txBody>
      </p:sp>
      <p:sp>
        <p:nvSpPr>
          <p:cNvPr id="89098" name="Line 12">
            <a:extLst>
              <a:ext uri="{FF2B5EF4-FFF2-40B4-BE49-F238E27FC236}">
                <a16:creationId xmlns:a16="http://schemas.microsoft.com/office/drawing/2014/main" id="{1CCCCA72-8A90-2341-AFE5-ACCB2620CB55}"/>
              </a:ext>
            </a:extLst>
          </p:cNvPr>
          <p:cNvSpPr>
            <a:spLocks noChangeShapeType="1"/>
          </p:cNvSpPr>
          <p:nvPr/>
        </p:nvSpPr>
        <p:spPr bwMode="auto">
          <a:xfrm>
            <a:off x="152400" y="5001419"/>
            <a:ext cx="3500438"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14" name="Object 11">
            <a:extLst>
              <a:ext uri="{FF2B5EF4-FFF2-40B4-BE49-F238E27FC236}">
                <a16:creationId xmlns:a16="http://schemas.microsoft.com/office/drawing/2014/main" id="{03DF68CD-F71E-0B44-BF43-EF3AAAFBF5D3}"/>
              </a:ext>
            </a:extLst>
          </p:cNvPr>
          <p:cNvGraphicFramePr>
            <a:graphicFrameLocks noChangeAspect="1"/>
          </p:cNvGraphicFramePr>
          <p:nvPr>
            <p:extLst>
              <p:ext uri="{D42A27DB-BD31-4B8C-83A1-F6EECF244321}">
                <p14:modId xmlns:p14="http://schemas.microsoft.com/office/powerpoint/2010/main" val="2962740396"/>
              </p:ext>
            </p:extLst>
          </p:nvPr>
        </p:nvGraphicFramePr>
        <p:xfrm>
          <a:off x="4631531" y="1447800"/>
          <a:ext cx="4452937" cy="4470400"/>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tangle 14">
            <a:extLst>
              <a:ext uri="{FF2B5EF4-FFF2-40B4-BE49-F238E27FC236}">
                <a16:creationId xmlns:a16="http://schemas.microsoft.com/office/drawing/2014/main" id="{E31C93C0-0701-BB47-8CC2-AE1605E420CD}"/>
              </a:ext>
            </a:extLst>
          </p:cNvPr>
          <p:cNvSpPr/>
          <p:nvPr/>
        </p:nvSpPr>
        <p:spPr bwMode="auto">
          <a:xfrm>
            <a:off x="7467600" y="4491831"/>
            <a:ext cx="1066800" cy="246062"/>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nchor="ctr">
            <a:spAutoFit/>
          </a:bodyPr>
          <a:lstStyle/>
          <a:p>
            <a:pPr>
              <a:defRPr/>
            </a:pPr>
            <a:r>
              <a:rPr lang="en-US" sz="1000">
                <a:latin typeface="+mn-lt"/>
                <a:ea typeface="+mn-ea"/>
              </a:rPr>
              <a:t>Source: OICA</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Number Placeholder 6">
            <a:extLst>
              <a:ext uri="{FF2B5EF4-FFF2-40B4-BE49-F238E27FC236}">
                <a16:creationId xmlns:a16="http://schemas.microsoft.com/office/drawing/2014/main" id="{B1C6201A-2FE5-F64A-8CFB-685451A804F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2B2513B-9631-4543-986C-DEA65F94ED90}" type="slidenum">
              <a:rPr lang="en-US" altLang="en-US" sz="1400" b="0" smtClean="0">
                <a:latin typeface="Times New Roman" panose="02020603050405020304" pitchFamily="18" charset="0"/>
              </a:rPr>
              <a:pPr>
                <a:spcBef>
                  <a:spcPct val="0"/>
                </a:spcBef>
                <a:buFontTx/>
                <a:buNone/>
              </a:pPr>
              <a:t>41</a:t>
            </a:fld>
            <a:endParaRPr lang="en-US" altLang="en-US" sz="1400" b="0">
              <a:latin typeface="Times New Roman" panose="02020603050405020304" pitchFamily="18" charset="0"/>
            </a:endParaRPr>
          </a:p>
        </p:txBody>
      </p:sp>
      <p:sp>
        <p:nvSpPr>
          <p:cNvPr id="91138" name="Rectangle 2">
            <a:extLst>
              <a:ext uri="{FF2B5EF4-FFF2-40B4-BE49-F238E27FC236}">
                <a16:creationId xmlns:a16="http://schemas.microsoft.com/office/drawing/2014/main" id="{0073754A-BFC7-AA4C-BC65-BA50736FDFE9}"/>
              </a:ext>
            </a:extLst>
          </p:cNvPr>
          <p:cNvSpPr>
            <a:spLocks noGrp="1" noChangeArrowheads="1"/>
          </p:cNvSpPr>
          <p:nvPr>
            <p:ph type="title"/>
          </p:nvPr>
        </p:nvSpPr>
        <p:spPr>
          <a:xfrm>
            <a:off x="0" y="228600"/>
            <a:ext cx="6629400" cy="609600"/>
          </a:xfrm>
        </p:spPr>
        <p:txBody>
          <a:bodyPr/>
          <a:lstStyle/>
          <a:p>
            <a:r>
              <a:rPr lang="en-US" altLang="en-US" sz="1800">
                <a:ea typeface="ＭＳ Ｐゴシック" panose="020B0600070205080204" pitchFamily="34" charset="-128"/>
              </a:rPr>
              <a:t>United States: Industrial Production Growth Outlook</a:t>
            </a:r>
          </a:p>
        </p:txBody>
      </p:sp>
      <p:sp>
        <p:nvSpPr>
          <p:cNvPr id="91139" name="Rectangle 3">
            <a:extLst>
              <a:ext uri="{FF2B5EF4-FFF2-40B4-BE49-F238E27FC236}">
                <a16:creationId xmlns:a16="http://schemas.microsoft.com/office/drawing/2014/main" id="{2028BC55-949A-AA45-B586-2AB1F5A5F052}"/>
              </a:ext>
            </a:extLst>
          </p:cNvPr>
          <p:cNvSpPr>
            <a:spLocks noGrp="1" noChangeArrowheads="1"/>
          </p:cNvSpPr>
          <p:nvPr>
            <p:ph type="body" sz="half" idx="1"/>
          </p:nvPr>
        </p:nvSpPr>
        <p:spPr>
          <a:xfrm>
            <a:off x="4800600" y="1524000"/>
            <a:ext cx="4114800" cy="1905000"/>
          </a:xfrm>
        </p:spPr>
        <p:txBody>
          <a:bodyPr/>
          <a:lstStyle/>
          <a:p>
            <a:pPr marL="0" indent="0"/>
            <a:r>
              <a:rPr lang="en-US" altLang="en-US" sz="1200" b="0" dirty="0">
                <a:ea typeface="ＭＳ Ｐゴシック" panose="020B0600070205080204" pitchFamily="34" charset="-128"/>
              </a:rPr>
              <a:t> </a:t>
            </a:r>
            <a:r>
              <a:rPr lang="en-GB" altLang="en-US" sz="1200" b="0" dirty="0">
                <a:ea typeface="ＭＳ Ｐゴシック" panose="020B0600070205080204" pitchFamily="34" charset="-128"/>
              </a:rPr>
              <a:t>Industrial production levels have struggled to bounce back in recent years.</a:t>
            </a:r>
          </a:p>
          <a:p>
            <a:pPr marL="0" indent="0"/>
            <a:endParaRPr lang="en-GB" altLang="en-US" sz="1200" b="0" dirty="0">
              <a:ea typeface="ＭＳ Ｐゴシック" panose="020B0600070205080204" pitchFamily="34" charset="-128"/>
            </a:endParaRPr>
          </a:p>
          <a:p>
            <a:pPr marL="0" indent="0"/>
            <a:r>
              <a:rPr lang="en-GB" altLang="en-US" sz="1200" b="0" dirty="0">
                <a:ea typeface="ＭＳ Ｐゴシック" panose="020B0600070205080204" pitchFamily="34" charset="-128"/>
              </a:rPr>
              <a:t> A stronger dollar and inconsistent demand in key markets prevented industrial output from rising as high as had been hoped in previous years.</a:t>
            </a:r>
          </a:p>
          <a:p>
            <a:pPr marL="0" indent="0"/>
            <a:endParaRPr lang="en-GB" altLang="en-US" sz="1200" b="0" dirty="0">
              <a:ea typeface="ＭＳ Ｐゴシック" panose="020B0600070205080204" pitchFamily="34" charset="-128"/>
            </a:endParaRPr>
          </a:p>
          <a:p>
            <a:pPr marL="0" indent="0"/>
            <a:r>
              <a:rPr lang="en-GB" altLang="en-US" sz="1200" b="0" dirty="0">
                <a:ea typeface="ＭＳ Ｐゴシック" panose="020B0600070205080204" pitchFamily="34" charset="-128"/>
              </a:rPr>
              <a:t> Supply chain disruptions in 2021 also prevented industrial production growth from rising as much as had been hoped for.</a:t>
            </a:r>
          </a:p>
        </p:txBody>
      </p:sp>
      <p:sp>
        <p:nvSpPr>
          <p:cNvPr id="91140" name="Line 4">
            <a:extLst>
              <a:ext uri="{FF2B5EF4-FFF2-40B4-BE49-F238E27FC236}">
                <a16:creationId xmlns:a16="http://schemas.microsoft.com/office/drawing/2014/main" id="{05B8C233-4FDB-1146-95AC-710D5FA599DE}"/>
              </a:ext>
            </a:extLst>
          </p:cNvPr>
          <p:cNvSpPr>
            <a:spLocks noChangeShapeType="1"/>
          </p:cNvSpPr>
          <p:nvPr/>
        </p:nvSpPr>
        <p:spPr bwMode="auto">
          <a:xfrm>
            <a:off x="4572000" y="838200"/>
            <a:ext cx="0" cy="525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141" name="Rectangle 5">
            <a:extLst>
              <a:ext uri="{FF2B5EF4-FFF2-40B4-BE49-F238E27FC236}">
                <a16:creationId xmlns:a16="http://schemas.microsoft.com/office/drawing/2014/main" id="{312101D3-776A-3E42-B95B-E333F71CFCAB}"/>
              </a:ext>
            </a:extLst>
          </p:cNvPr>
          <p:cNvSpPr>
            <a:spLocks noChangeArrowheads="1"/>
          </p:cNvSpPr>
          <p:nvPr/>
        </p:nvSpPr>
        <p:spPr bwMode="auto">
          <a:xfrm>
            <a:off x="152400" y="990600"/>
            <a:ext cx="42672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Chart: Industrial Production Growth Rates </a:t>
            </a:r>
          </a:p>
        </p:txBody>
      </p:sp>
      <p:sp>
        <p:nvSpPr>
          <p:cNvPr id="91142" name="Line 6">
            <a:extLst>
              <a:ext uri="{FF2B5EF4-FFF2-40B4-BE49-F238E27FC236}">
                <a16:creationId xmlns:a16="http://schemas.microsoft.com/office/drawing/2014/main" id="{12AD8787-5F61-1F40-B2FE-47AA77D43D8D}"/>
              </a:ext>
            </a:extLst>
          </p:cNvPr>
          <p:cNvSpPr>
            <a:spLocks noChangeShapeType="1"/>
          </p:cNvSpPr>
          <p:nvPr/>
        </p:nvSpPr>
        <p:spPr bwMode="auto">
          <a:xfrm>
            <a:off x="1524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143" name="Line 7">
            <a:extLst>
              <a:ext uri="{FF2B5EF4-FFF2-40B4-BE49-F238E27FC236}">
                <a16:creationId xmlns:a16="http://schemas.microsoft.com/office/drawing/2014/main" id="{07D1EE56-1CB5-5646-BEF4-76A0D13CF135}"/>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2" name="Object 8">
            <a:extLst>
              <a:ext uri="{FF2B5EF4-FFF2-40B4-BE49-F238E27FC236}">
                <a16:creationId xmlns:a16="http://schemas.microsoft.com/office/drawing/2014/main" id="{6368A5AA-0E6E-F142-AA57-091A68ABF844}"/>
              </a:ext>
            </a:extLst>
          </p:cNvPr>
          <p:cNvGraphicFramePr>
            <a:graphicFrameLocks noChangeAspect="1"/>
          </p:cNvGraphicFramePr>
          <p:nvPr>
            <p:extLst>
              <p:ext uri="{D42A27DB-BD31-4B8C-83A1-F6EECF244321}">
                <p14:modId xmlns:p14="http://schemas.microsoft.com/office/powerpoint/2010/main" val="2676150346"/>
              </p:ext>
            </p:extLst>
          </p:nvPr>
        </p:nvGraphicFramePr>
        <p:xfrm>
          <a:off x="50800" y="1498600"/>
          <a:ext cx="4394200" cy="2897188"/>
        </p:xfrm>
        <a:graphic>
          <a:graphicData uri="http://schemas.openxmlformats.org/drawingml/2006/chart">
            <c:chart xmlns:c="http://schemas.openxmlformats.org/drawingml/2006/chart" xmlns:r="http://schemas.openxmlformats.org/officeDocument/2006/relationships" r:id="rId3"/>
          </a:graphicData>
        </a:graphic>
      </p:graphicFrame>
      <p:sp>
        <p:nvSpPr>
          <p:cNvPr id="91145" name="Rectangle 9">
            <a:extLst>
              <a:ext uri="{FF2B5EF4-FFF2-40B4-BE49-F238E27FC236}">
                <a16:creationId xmlns:a16="http://schemas.microsoft.com/office/drawing/2014/main" id="{A66E75DC-7B15-774B-877C-2CE55E25A605}"/>
              </a:ext>
            </a:extLst>
          </p:cNvPr>
          <p:cNvSpPr>
            <a:spLocks noChangeArrowheads="1"/>
          </p:cNvSpPr>
          <p:nvPr/>
        </p:nvSpPr>
        <p:spPr bwMode="auto">
          <a:xfrm>
            <a:off x="4800600" y="990600"/>
            <a:ext cx="22860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Current Outlook: </a:t>
            </a:r>
          </a:p>
        </p:txBody>
      </p:sp>
      <p:sp>
        <p:nvSpPr>
          <p:cNvPr id="91146" name="Rectangle 10">
            <a:extLst>
              <a:ext uri="{FF2B5EF4-FFF2-40B4-BE49-F238E27FC236}">
                <a16:creationId xmlns:a16="http://schemas.microsoft.com/office/drawing/2014/main" id="{B869116D-FCFB-7241-A5B2-9AEADDAF1BFF}"/>
              </a:ext>
            </a:extLst>
          </p:cNvPr>
          <p:cNvSpPr>
            <a:spLocks noChangeArrowheads="1"/>
          </p:cNvSpPr>
          <p:nvPr/>
        </p:nvSpPr>
        <p:spPr bwMode="auto">
          <a:xfrm>
            <a:off x="4800600" y="4191000"/>
            <a:ext cx="41148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r>
              <a:rPr lang="en-US" altLang="en-US" sz="1200" b="0" dirty="0"/>
              <a:t> </a:t>
            </a:r>
            <a:r>
              <a:rPr lang="en-GB" altLang="en-US" sz="1200" b="0" dirty="0"/>
              <a:t>Industrial sectors of the US economy will struggle to generate growth over the near-term due to lingering supply chain disruptions, the country’s trade disputes and weakened global demand over the longer-term.</a:t>
            </a:r>
          </a:p>
          <a:p>
            <a:endParaRPr lang="en-GB" altLang="en-US" sz="1200" b="0" dirty="0"/>
          </a:p>
          <a:p>
            <a:r>
              <a:rPr lang="en-GB" altLang="en-US" sz="1200" b="0" dirty="0"/>
              <a:t> Improving export demand and the US’ strong position in many high-tech manufacturing sectors could give the country’s industrial output a significant boost over the longer-term.</a:t>
            </a:r>
          </a:p>
          <a:p>
            <a:pPr>
              <a:buFontTx/>
              <a:buNone/>
            </a:pPr>
            <a:endParaRPr lang="en-US" altLang="en-US" sz="1200" b="0" dirty="0"/>
          </a:p>
        </p:txBody>
      </p:sp>
      <p:sp>
        <p:nvSpPr>
          <p:cNvPr id="91147" name="Line 11">
            <a:extLst>
              <a:ext uri="{FF2B5EF4-FFF2-40B4-BE49-F238E27FC236}">
                <a16:creationId xmlns:a16="http://schemas.microsoft.com/office/drawing/2014/main" id="{FF054E1A-623D-F346-A6A6-CD739AA96787}"/>
              </a:ext>
            </a:extLst>
          </p:cNvPr>
          <p:cNvSpPr>
            <a:spLocks noChangeShapeType="1"/>
          </p:cNvSpPr>
          <p:nvPr/>
        </p:nvSpPr>
        <p:spPr bwMode="auto">
          <a:xfrm>
            <a:off x="4800600" y="4114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148" name="Rectangle 12">
            <a:extLst>
              <a:ext uri="{FF2B5EF4-FFF2-40B4-BE49-F238E27FC236}">
                <a16:creationId xmlns:a16="http://schemas.microsoft.com/office/drawing/2014/main" id="{06B92571-BA85-744C-90EE-8704089205B7}"/>
              </a:ext>
            </a:extLst>
          </p:cNvPr>
          <p:cNvSpPr>
            <a:spLocks noChangeArrowheads="1"/>
          </p:cNvSpPr>
          <p:nvPr/>
        </p:nvSpPr>
        <p:spPr bwMode="auto">
          <a:xfrm>
            <a:off x="4800600" y="3657600"/>
            <a:ext cx="19812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Future Outlook: </a:t>
            </a:r>
          </a:p>
        </p:txBody>
      </p:sp>
      <p:sp>
        <p:nvSpPr>
          <p:cNvPr id="14" name="Rectangle 13">
            <a:extLst>
              <a:ext uri="{FF2B5EF4-FFF2-40B4-BE49-F238E27FC236}">
                <a16:creationId xmlns:a16="http://schemas.microsoft.com/office/drawing/2014/main" id="{15AA633A-89E1-F540-A4E3-D483F9F880E7}"/>
              </a:ext>
            </a:extLst>
          </p:cNvPr>
          <p:cNvSpPr/>
          <p:nvPr/>
        </p:nvSpPr>
        <p:spPr bwMode="auto">
          <a:xfrm>
            <a:off x="381000" y="4419600"/>
            <a:ext cx="1371600" cy="55403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nchor="ctr">
            <a:spAutoFit/>
          </a:bodyPr>
          <a:lstStyle/>
          <a:p>
            <a:pPr>
              <a:defRPr/>
            </a:pPr>
            <a:r>
              <a:rPr lang="en-US" sz="1000">
                <a:latin typeface="+mn-lt"/>
                <a:ea typeface="+mn-ea"/>
              </a:rPr>
              <a:t>Source: ISA Economic Forecasts, national statistics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Number Placeholder 6">
            <a:extLst>
              <a:ext uri="{FF2B5EF4-FFF2-40B4-BE49-F238E27FC236}">
                <a16:creationId xmlns:a16="http://schemas.microsoft.com/office/drawing/2014/main" id="{A8DEAC5E-D72D-6D48-A432-497E9BCE9BE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D13A4AF4-0EB4-F24F-A78E-67751A090391}" type="slidenum">
              <a:rPr lang="en-US" altLang="en-US" sz="1400" b="0" smtClean="0">
                <a:latin typeface="Times New Roman" panose="02020603050405020304" pitchFamily="18" charset="0"/>
              </a:rPr>
              <a:pPr>
                <a:spcBef>
                  <a:spcPct val="0"/>
                </a:spcBef>
                <a:buFontTx/>
                <a:buNone/>
              </a:pPr>
              <a:t>42</a:t>
            </a:fld>
            <a:endParaRPr lang="en-US" altLang="en-US" sz="1400" b="0">
              <a:latin typeface="Times New Roman" panose="02020603050405020304" pitchFamily="18" charset="0"/>
            </a:endParaRPr>
          </a:p>
        </p:txBody>
      </p:sp>
      <p:sp>
        <p:nvSpPr>
          <p:cNvPr id="93186" name="Rectangle 2">
            <a:extLst>
              <a:ext uri="{FF2B5EF4-FFF2-40B4-BE49-F238E27FC236}">
                <a16:creationId xmlns:a16="http://schemas.microsoft.com/office/drawing/2014/main" id="{206DEF86-E6A9-1749-B05C-01A75C146BD4}"/>
              </a:ext>
            </a:extLst>
          </p:cNvPr>
          <p:cNvSpPr>
            <a:spLocks noGrp="1" noChangeArrowheads="1"/>
          </p:cNvSpPr>
          <p:nvPr>
            <p:ph type="title"/>
          </p:nvPr>
        </p:nvSpPr>
        <p:spPr>
          <a:xfrm>
            <a:off x="0" y="228600"/>
            <a:ext cx="6629400" cy="609600"/>
          </a:xfrm>
        </p:spPr>
        <p:txBody>
          <a:bodyPr/>
          <a:lstStyle/>
          <a:p>
            <a:r>
              <a:rPr lang="en-US" altLang="en-US" sz="1800">
                <a:ea typeface="ＭＳ Ｐゴシック" panose="020B0600070205080204" pitchFamily="34" charset="-128"/>
              </a:rPr>
              <a:t>United States: Inflation Outlook</a:t>
            </a:r>
          </a:p>
        </p:txBody>
      </p:sp>
      <p:sp>
        <p:nvSpPr>
          <p:cNvPr id="93187" name="Rectangle 3">
            <a:extLst>
              <a:ext uri="{FF2B5EF4-FFF2-40B4-BE49-F238E27FC236}">
                <a16:creationId xmlns:a16="http://schemas.microsoft.com/office/drawing/2014/main" id="{D73596CD-AC9B-2842-AC13-CB1C9E127884}"/>
              </a:ext>
            </a:extLst>
          </p:cNvPr>
          <p:cNvSpPr>
            <a:spLocks noGrp="1" noChangeArrowheads="1"/>
          </p:cNvSpPr>
          <p:nvPr>
            <p:ph type="body" sz="half" idx="1"/>
          </p:nvPr>
        </p:nvSpPr>
        <p:spPr>
          <a:xfrm>
            <a:off x="4800600" y="1524000"/>
            <a:ext cx="4114800" cy="2209800"/>
          </a:xfrm>
        </p:spPr>
        <p:txBody>
          <a:bodyPr/>
          <a:lstStyle/>
          <a:p>
            <a:pPr marL="0" indent="0"/>
            <a:r>
              <a:rPr lang="en-GB" altLang="en-US" sz="1200" b="0">
                <a:ea typeface="ＭＳ Ｐゴシック" panose="020B0600070205080204" pitchFamily="34" charset="-128"/>
              </a:rPr>
              <a:t> Inflationary pressures eased in previous years, coinciding with the downturn for the US economy.</a:t>
            </a:r>
          </a:p>
          <a:p>
            <a:pPr marL="0" indent="0"/>
            <a:endParaRPr lang="en-GB" altLang="en-US" sz="1200" b="0">
              <a:ea typeface="ＭＳ Ｐゴシック" panose="020B0600070205080204" pitchFamily="34" charset="-128"/>
            </a:endParaRPr>
          </a:p>
          <a:p>
            <a:pPr marL="0" indent="0"/>
            <a:r>
              <a:rPr lang="en-GB" altLang="en-US" sz="1200" b="0">
                <a:ea typeface="ＭＳ Ｐゴシック" panose="020B0600070205080204" pitchFamily="34" charset="-128"/>
              </a:rPr>
              <a:t> In recent months, inflationary pressures in the United States rose to their highest levels in recent years, driven upwards by the surge of government money into the US economy.</a:t>
            </a:r>
          </a:p>
          <a:p>
            <a:pPr marL="0" indent="0"/>
            <a:endParaRPr lang="en-US" altLang="en-US" sz="1200" b="0">
              <a:ea typeface="ＭＳ Ｐゴシック" panose="020B0600070205080204" pitchFamily="34" charset="-128"/>
            </a:endParaRPr>
          </a:p>
          <a:p>
            <a:pPr marL="0" indent="0">
              <a:buFontTx/>
              <a:buNone/>
            </a:pPr>
            <a:endParaRPr lang="en-US" altLang="en-US" sz="1200" b="0">
              <a:ea typeface="ＭＳ Ｐゴシック" panose="020B0600070205080204" pitchFamily="34" charset="-128"/>
            </a:endParaRPr>
          </a:p>
        </p:txBody>
      </p:sp>
      <p:sp>
        <p:nvSpPr>
          <p:cNvPr id="93188" name="Line 4">
            <a:extLst>
              <a:ext uri="{FF2B5EF4-FFF2-40B4-BE49-F238E27FC236}">
                <a16:creationId xmlns:a16="http://schemas.microsoft.com/office/drawing/2014/main" id="{3BDC862A-A8E7-0747-B96B-B12427A1C4A7}"/>
              </a:ext>
            </a:extLst>
          </p:cNvPr>
          <p:cNvSpPr>
            <a:spLocks noChangeShapeType="1"/>
          </p:cNvSpPr>
          <p:nvPr/>
        </p:nvSpPr>
        <p:spPr bwMode="auto">
          <a:xfrm>
            <a:off x="4572000" y="838200"/>
            <a:ext cx="0" cy="525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189" name="Rectangle 5">
            <a:extLst>
              <a:ext uri="{FF2B5EF4-FFF2-40B4-BE49-F238E27FC236}">
                <a16:creationId xmlns:a16="http://schemas.microsoft.com/office/drawing/2014/main" id="{61FDC35D-48CC-064D-9640-702AA86F89D9}"/>
              </a:ext>
            </a:extLst>
          </p:cNvPr>
          <p:cNvSpPr>
            <a:spLocks noChangeArrowheads="1"/>
          </p:cNvSpPr>
          <p:nvPr/>
        </p:nvSpPr>
        <p:spPr bwMode="auto">
          <a:xfrm>
            <a:off x="152400" y="990600"/>
            <a:ext cx="29718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Chart: Inflation Rates </a:t>
            </a:r>
          </a:p>
        </p:txBody>
      </p:sp>
      <p:sp>
        <p:nvSpPr>
          <p:cNvPr id="93190" name="Line 6">
            <a:extLst>
              <a:ext uri="{FF2B5EF4-FFF2-40B4-BE49-F238E27FC236}">
                <a16:creationId xmlns:a16="http://schemas.microsoft.com/office/drawing/2014/main" id="{593B50E6-09CA-E242-99EB-B96C1AB25B5F}"/>
              </a:ext>
            </a:extLst>
          </p:cNvPr>
          <p:cNvSpPr>
            <a:spLocks noChangeShapeType="1"/>
          </p:cNvSpPr>
          <p:nvPr/>
        </p:nvSpPr>
        <p:spPr bwMode="auto">
          <a:xfrm>
            <a:off x="1524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191" name="Line 7">
            <a:extLst>
              <a:ext uri="{FF2B5EF4-FFF2-40B4-BE49-F238E27FC236}">
                <a16:creationId xmlns:a16="http://schemas.microsoft.com/office/drawing/2014/main" id="{8F983791-7D51-9845-9B2B-8EA91E3E053D}"/>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192" name="Rectangle 9">
            <a:extLst>
              <a:ext uri="{FF2B5EF4-FFF2-40B4-BE49-F238E27FC236}">
                <a16:creationId xmlns:a16="http://schemas.microsoft.com/office/drawing/2014/main" id="{08A35E8D-8E0B-BA48-AE73-A2265E891772}"/>
              </a:ext>
            </a:extLst>
          </p:cNvPr>
          <p:cNvSpPr>
            <a:spLocks noChangeArrowheads="1"/>
          </p:cNvSpPr>
          <p:nvPr/>
        </p:nvSpPr>
        <p:spPr bwMode="auto">
          <a:xfrm>
            <a:off x="4800600" y="990600"/>
            <a:ext cx="22860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Current Outlook: </a:t>
            </a:r>
          </a:p>
        </p:txBody>
      </p:sp>
      <p:sp>
        <p:nvSpPr>
          <p:cNvPr id="93193" name="Rectangle 10">
            <a:extLst>
              <a:ext uri="{FF2B5EF4-FFF2-40B4-BE49-F238E27FC236}">
                <a16:creationId xmlns:a16="http://schemas.microsoft.com/office/drawing/2014/main" id="{D713E20A-EFF5-244C-B7D3-376827E7F585}"/>
              </a:ext>
            </a:extLst>
          </p:cNvPr>
          <p:cNvSpPr>
            <a:spLocks noChangeArrowheads="1"/>
          </p:cNvSpPr>
          <p:nvPr/>
        </p:nvSpPr>
        <p:spPr bwMode="auto">
          <a:xfrm>
            <a:off x="4800600" y="4343400"/>
            <a:ext cx="41148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r>
              <a:rPr lang="en-US" altLang="en-US" sz="1200" b="0"/>
              <a:t> Inflation rates are forecast to remain relatively high over the near-term, but a major increase in inflationary pressures is unlikely.</a:t>
            </a:r>
            <a:endParaRPr lang="en-US" altLang="ja-JP" sz="1200" b="0"/>
          </a:p>
          <a:p>
            <a:pPr>
              <a:buFontTx/>
              <a:buNone/>
            </a:pPr>
            <a:endParaRPr lang="en-US" altLang="en-US" sz="1200" b="0"/>
          </a:p>
        </p:txBody>
      </p:sp>
      <p:sp>
        <p:nvSpPr>
          <p:cNvPr id="93194" name="Line 11">
            <a:extLst>
              <a:ext uri="{FF2B5EF4-FFF2-40B4-BE49-F238E27FC236}">
                <a16:creationId xmlns:a16="http://schemas.microsoft.com/office/drawing/2014/main" id="{E6CD417B-6D29-524E-8F90-ECAD9D32F47B}"/>
              </a:ext>
            </a:extLst>
          </p:cNvPr>
          <p:cNvSpPr>
            <a:spLocks noChangeShapeType="1"/>
          </p:cNvSpPr>
          <p:nvPr/>
        </p:nvSpPr>
        <p:spPr bwMode="auto">
          <a:xfrm>
            <a:off x="4800600" y="42672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195" name="Rectangle 12">
            <a:extLst>
              <a:ext uri="{FF2B5EF4-FFF2-40B4-BE49-F238E27FC236}">
                <a16:creationId xmlns:a16="http://schemas.microsoft.com/office/drawing/2014/main" id="{D6C15F20-E0EA-064F-A303-C316D6C01FB9}"/>
              </a:ext>
            </a:extLst>
          </p:cNvPr>
          <p:cNvSpPr>
            <a:spLocks noChangeArrowheads="1"/>
          </p:cNvSpPr>
          <p:nvPr/>
        </p:nvSpPr>
        <p:spPr bwMode="auto">
          <a:xfrm>
            <a:off x="4800600" y="3810000"/>
            <a:ext cx="19812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Future Outlook: </a:t>
            </a:r>
          </a:p>
        </p:txBody>
      </p:sp>
      <p:graphicFrame>
        <p:nvGraphicFramePr>
          <p:cNvPr id="2" name="Object 14">
            <a:extLst>
              <a:ext uri="{FF2B5EF4-FFF2-40B4-BE49-F238E27FC236}">
                <a16:creationId xmlns:a16="http://schemas.microsoft.com/office/drawing/2014/main" id="{DE65C5FD-27E5-734D-9D7E-CB75D6FB5F5A}"/>
              </a:ext>
            </a:extLst>
          </p:cNvPr>
          <p:cNvGraphicFramePr>
            <a:graphicFrameLocks noChangeAspect="1"/>
          </p:cNvGraphicFramePr>
          <p:nvPr>
            <p:extLst>
              <p:ext uri="{D42A27DB-BD31-4B8C-83A1-F6EECF244321}">
                <p14:modId xmlns:p14="http://schemas.microsoft.com/office/powerpoint/2010/main" val="1743080280"/>
              </p:ext>
            </p:extLst>
          </p:nvPr>
        </p:nvGraphicFramePr>
        <p:xfrm>
          <a:off x="50800" y="1498600"/>
          <a:ext cx="4394200" cy="2897188"/>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angle 13">
            <a:extLst>
              <a:ext uri="{FF2B5EF4-FFF2-40B4-BE49-F238E27FC236}">
                <a16:creationId xmlns:a16="http://schemas.microsoft.com/office/drawing/2014/main" id="{D4DAA26D-C0D9-7A48-BCA0-8B72C314CDE5}"/>
              </a:ext>
            </a:extLst>
          </p:cNvPr>
          <p:cNvSpPr/>
          <p:nvPr/>
        </p:nvSpPr>
        <p:spPr bwMode="auto">
          <a:xfrm>
            <a:off x="457200" y="4495800"/>
            <a:ext cx="1371600" cy="55403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nchor="ctr">
            <a:spAutoFit/>
          </a:bodyPr>
          <a:lstStyle/>
          <a:p>
            <a:pPr>
              <a:defRPr/>
            </a:pPr>
            <a:r>
              <a:rPr lang="en-US" sz="1000">
                <a:latin typeface="+mn-lt"/>
                <a:ea typeface="+mn-ea"/>
              </a:rPr>
              <a:t>Source: ISA Economic Forecasts, national statistics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Number Placeholder 6">
            <a:extLst>
              <a:ext uri="{FF2B5EF4-FFF2-40B4-BE49-F238E27FC236}">
                <a16:creationId xmlns:a16="http://schemas.microsoft.com/office/drawing/2014/main" id="{99821505-DC5F-2A42-ADCD-6F34D6C75D7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3A50414-A955-5B41-A78B-E08C110675CB}" type="slidenum">
              <a:rPr lang="en-US" altLang="en-US" sz="1400" b="0" smtClean="0">
                <a:latin typeface="Times New Roman" panose="02020603050405020304" pitchFamily="18" charset="0"/>
              </a:rPr>
              <a:pPr>
                <a:spcBef>
                  <a:spcPct val="0"/>
                </a:spcBef>
                <a:buFontTx/>
                <a:buNone/>
              </a:pPr>
              <a:t>43</a:t>
            </a:fld>
            <a:endParaRPr lang="en-US" altLang="en-US" sz="1400" b="0">
              <a:latin typeface="Times New Roman" panose="02020603050405020304" pitchFamily="18" charset="0"/>
            </a:endParaRPr>
          </a:p>
        </p:txBody>
      </p:sp>
      <p:sp>
        <p:nvSpPr>
          <p:cNvPr id="95234" name="Rectangle 2">
            <a:extLst>
              <a:ext uri="{FF2B5EF4-FFF2-40B4-BE49-F238E27FC236}">
                <a16:creationId xmlns:a16="http://schemas.microsoft.com/office/drawing/2014/main" id="{D17F8036-D5FF-B54B-B8DD-B0E3BD2C66D0}"/>
              </a:ext>
            </a:extLst>
          </p:cNvPr>
          <p:cNvSpPr>
            <a:spLocks noGrp="1" noChangeArrowheads="1"/>
          </p:cNvSpPr>
          <p:nvPr>
            <p:ph type="title"/>
          </p:nvPr>
        </p:nvSpPr>
        <p:spPr>
          <a:xfrm>
            <a:off x="0" y="228600"/>
            <a:ext cx="6629400" cy="609600"/>
          </a:xfrm>
        </p:spPr>
        <p:txBody>
          <a:bodyPr/>
          <a:lstStyle/>
          <a:p>
            <a:r>
              <a:rPr lang="en-US" altLang="en-US" sz="1800">
                <a:ea typeface="ＭＳ Ｐゴシック" panose="020B0600070205080204" pitchFamily="34" charset="-128"/>
              </a:rPr>
              <a:t>United States: Foreign Trade Overview</a:t>
            </a:r>
          </a:p>
        </p:txBody>
      </p:sp>
      <p:sp>
        <p:nvSpPr>
          <p:cNvPr id="95235" name="Line 3">
            <a:extLst>
              <a:ext uri="{FF2B5EF4-FFF2-40B4-BE49-F238E27FC236}">
                <a16:creationId xmlns:a16="http://schemas.microsoft.com/office/drawing/2014/main" id="{537CB0A5-70FB-9949-9EB3-33A578847C6A}"/>
              </a:ext>
            </a:extLst>
          </p:cNvPr>
          <p:cNvSpPr>
            <a:spLocks noChangeShapeType="1"/>
          </p:cNvSpPr>
          <p:nvPr/>
        </p:nvSpPr>
        <p:spPr bwMode="auto">
          <a:xfrm>
            <a:off x="4572000" y="838200"/>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236" name="Line 4">
            <a:extLst>
              <a:ext uri="{FF2B5EF4-FFF2-40B4-BE49-F238E27FC236}">
                <a16:creationId xmlns:a16="http://schemas.microsoft.com/office/drawing/2014/main" id="{AE4AF8E0-2A67-5644-B4F1-EFB44FEDE75F}"/>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237" name="Rectangle 6">
            <a:extLst>
              <a:ext uri="{FF2B5EF4-FFF2-40B4-BE49-F238E27FC236}">
                <a16:creationId xmlns:a16="http://schemas.microsoft.com/office/drawing/2014/main" id="{4F763C7E-FECA-5D4C-AFDF-674F19F6C163}"/>
              </a:ext>
            </a:extLst>
          </p:cNvPr>
          <p:cNvSpPr>
            <a:spLocks noChangeArrowheads="1"/>
          </p:cNvSpPr>
          <p:nvPr/>
        </p:nvSpPr>
        <p:spPr bwMode="auto">
          <a:xfrm>
            <a:off x="4800600" y="990600"/>
            <a:ext cx="35052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Chart: Current Account Balance </a:t>
            </a:r>
          </a:p>
        </p:txBody>
      </p:sp>
      <p:sp>
        <p:nvSpPr>
          <p:cNvPr id="95238" name="Line 9">
            <a:extLst>
              <a:ext uri="{FF2B5EF4-FFF2-40B4-BE49-F238E27FC236}">
                <a16:creationId xmlns:a16="http://schemas.microsoft.com/office/drawing/2014/main" id="{4D1542DB-486D-EB49-A11D-D1BEBBDDC938}"/>
              </a:ext>
            </a:extLst>
          </p:cNvPr>
          <p:cNvSpPr>
            <a:spLocks noChangeShapeType="1"/>
          </p:cNvSpPr>
          <p:nvPr/>
        </p:nvSpPr>
        <p:spPr bwMode="auto">
          <a:xfrm>
            <a:off x="4800600" y="4719638"/>
            <a:ext cx="411480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239" name="Line 14">
            <a:extLst>
              <a:ext uri="{FF2B5EF4-FFF2-40B4-BE49-F238E27FC236}">
                <a16:creationId xmlns:a16="http://schemas.microsoft.com/office/drawing/2014/main" id="{3C98853A-5D69-CC48-ABCF-4942E84E06C7}"/>
              </a:ext>
            </a:extLst>
          </p:cNvPr>
          <p:cNvSpPr>
            <a:spLocks noChangeShapeType="1"/>
          </p:cNvSpPr>
          <p:nvPr/>
        </p:nvSpPr>
        <p:spPr bwMode="auto">
          <a:xfrm>
            <a:off x="228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240" name="Rectangle 15">
            <a:extLst>
              <a:ext uri="{FF2B5EF4-FFF2-40B4-BE49-F238E27FC236}">
                <a16:creationId xmlns:a16="http://schemas.microsoft.com/office/drawing/2014/main" id="{60B5D931-47DE-C246-ADA2-2B915DB7BE41}"/>
              </a:ext>
            </a:extLst>
          </p:cNvPr>
          <p:cNvSpPr>
            <a:spLocks noChangeArrowheads="1"/>
          </p:cNvSpPr>
          <p:nvPr/>
        </p:nvSpPr>
        <p:spPr bwMode="auto">
          <a:xfrm>
            <a:off x="228600" y="990600"/>
            <a:ext cx="35052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Chart: Leading Trade Partners </a:t>
            </a:r>
          </a:p>
        </p:txBody>
      </p:sp>
      <p:graphicFrame>
        <p:nvGraphicFramePr>
          <p:cNvPr id="2" name="Object 19">
            <a:extLst>
              <a:ext uri="{FF2B5EF4-FFF2-40B4-BE49-F238E27FC236}">
                <a16:creationId xmlns:a16="http://schemas.microsoft.com/office/drawing/2014/main" id="{68C770FC-103B-6342-98C3-9CEFC38C778D}"/>
              </a:ext>
            </a:extLst>
          </p:cNvPr>
          <p:cNvGraphicFramePr>
            <a:graphicFrameLocks noChangeAspect="1"/>
          </p:cNvGraphicFramePr>
          <p:nvPr>
            <p:extLst>
              <p:ext uri="{D42A27DB-BD31-4B8C-83A1-F6EECF244321}">
                <p14:modId xmlns:p14="http://schemas.microsoft.com/office/powerpoint/2010/main" val="2306767349"/>
              </p:ext>
            </p:extLst>
          </p:nvPr>
        </p:nvGraphicFramePr>
        <p:xfrm>
          <a:off x="4394200" y="1498600"/>
          <a:ext cx="4699000" cy="3100388"/>
        </p:xfrm>
        <a:graphic>
          <a:graphicData uri="http://schemas.openxmlformats.org/drawingml/2006/chart">
            <c:chart xmlns:c="http://schemas.openxmlformats.org/drawingml/2006/chart" xmlns:r="http://schemas.openxmlformats.org/officeDocument/2006/relationships" r:id="rId3"/>
          </a:graphicData>
        </a:graphic>
      </p:graphicFrame>
      <p:sp>
        <p:nvSpPr>
          <p:cNvPr id="95242" name="Rectangle 22">
            <a:extLst>
              <a:ext uri="{FF2B5EF4-FFF2-40B4-BE49-F238E27FC236}">
                <a16:creationId xmlns:a16="http://schemas.microsoft.com/office/drawing/2014/main" id="{6C113972-19D4-6949-B5D2-FCD419BF1559}"/>
              </a:ext>
            </a:extLst>
          </p:cNvPr>
          <p:cNvSpPr>
            <a:spLocks noChangeArrowheads="1"/>
          </p:cNvSpPr>
          <p:nvPr/>
        </p:nvSpPr>
        <p:spPr bwMode="auto">
          <a:xfrm>
            <a:off x="228600" y="5410200"/>
            <a:ext cx="8686800" cy="1066800"/>
          </a:xfrm>
          <a:prstGeom prst="rect">
            <a:avLst/>
          </a:prstGeom>
          <a:solidFill>
            <a:srgbClr val="DDDDDD"/>
          </a:solidFill>
          <a:ln w="9525">
            <a:solidFill>
              <a:schemeClr val="tx1"/>
            </a:solidFill>
            <a:miter lim="800000"/>
            <a:headEnd/>
            <a:tailEnd/>
          </a:ln>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GB" altLang="en-US" sz="1400" dirty="0"/>
              <a:t>The United States’ global trade relations are dominated by four partners (Canada, Mexico, China and the European Union). In recent years, the US’ trade and current account deficits have trended upwards, reflecting the strong demand in place in the US when compared with most of the country’s leading trading partners.</a:t>
            </a:r>
          </a:p>
        </p:txBody>
      </p:sp>
      <p:sp>
        <p:nvSpPr>
          <p:cNvPr id="15" name="Rectangle 14">
            <a:extLst>
              <a:ext uri="{FF2B5EF4-FFF2-40B4-BE49-F238E27FC236}">
                <a16:creationId xmlns:a16="http://schemas.microsoft.com/office/drawing/2014/main" id="{1D03889C-8175-674E-8736-EFB8802B1B14}"/>
              </a:ext>
            </a:extLst>
          </p:cNvPr>
          <p:cNvSpPr/>
          <p:nvPr/>
        </p:nvSpPr>
        <p:spPr bwMode="auto">
          <a:xfrm>
            <a:off x="3886200" y="4800600"/>
            <a:ext cx="1371600" cy="55403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nchor="ctr">
            <a:spAutoFit/>
          </a:bodyPr>
          <a:lstStyle/>
          <a:p>
            <a:pPr>
              <a:defRPr/>
            </a:pPr>
            <a:r>
              <a:rPr lang="en-US" sz="1000">
                <a:latin typeface="+mn-lt"/>
                <a:ea typeface="+mn-ea"/>
              </a:rPr>
              <a:t>Source: ISA Economic Forecasts, national statistics</a:t>
            </a:r>
          </a:p>
        </p:txBody>
      </p:sp>
      <p:sp>
        <p:nvSpPr>
          <p:cNvPr id="95244" name="Line 14">
            <a:extLst>
              <a:ext uri="{FF2B5EF4-FFF2-40B4-BE49-F238E27FC236}">
                <a16:creationId xmlns:a16="http://schemas.microsoft.com/office/drawing/2014/main" id="{870F3A6F-948D-4F4A-9128-C3787E0A5713}"/>
              </a:ext>
            </a:extLst>
          </p:cNvPr>
          <p:cNvSpPr>
            <a:spLocks noChangeShapeType="1"/>
          </p:cNvSpPr>
          <p:nvPr/>
        </p:nvSpPr>
        <p:spPr bwMode="auto">
          <a:xfrm>
            <a:off x="228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245" name="Line 17">
            <a:extLst>
              <a:ext uri="{FF2B5EF4-FFF2-40B4-BE49-F238E27FC236}">
                <a16:creationId xmlns:a16="http://schemas.microsoft.com/office/drawing/2014/main" id="{C39EA15D-E99B-0C4F-ABA1-F32740FE318B}"/>
              </a:ext>
            </a:extLst>
          </p:cNvPr>
          <p:cNvSpPr>
            <a:spLocks noChangeShapeType="1"/>
          </p:cNvSpPr>
          <p:nvPr/>
        </p:nvSpPr>
        <p:spPr bwMode="auto">
          <a:xfrm>
            <a:off x="304800" y="3429000"/>
            <a:ext cx="4114800" cy="4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3" name="Object 18">
            <a:extLst>
              <a:ext uri="{FF2B5EF4-FFF2-40B4-BE49-F238E27FC236}">
                <a16:creationId xmlns:a16="http://schemas.microsoft.com/office/drawing/2014/main" id="{9A0225E1-3439-0744-9F8E-F9323918379D}"/>
              </a:ext>
            </a:extLst>
          </p:cNvPr>
          <p:cNvGraphicFramePr>
            <a:graphicFrameLocks noChangeAspect="1"/>
          </p:cNvGraphicFramePr>
          <p:nvPr>
            <p:extLst>
              <p:ext uri="{D42A27DB-BD31-4B8C-83A1-F6EECF244321}">
                <p14:modId xmlns:p14="http://schemas.microsoft.com/office/powerpoint/2010/main" val="3944116076"/>
              </p:ext>
            </p:extLst>
          </p:nvPr>
        </p:nvGraphicFramePr>
        <p:xfrm>
          <a:off x="133350" y="1447800"/>
          <a:ext cx="4210050" cy="1905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Object 18">
            <a:extLst>
              <a:ext uri="{FF2B5EF4-FFF2-40B4-BE49-F238E27FC236}">
                <a16:creationId xmlns:a16="http://schemas.microsoft.com/office/drawing/2014/main" id="{EEC418A9-EA0A-3747-86E7-BBCC1874CFB8}"/>
              </a:ext>
            </a:extLst>
          </p:cNvPr>
          <p:cNvGraphicFramePr>
            <a:graphicFrameLocks noChangeAspect="1"/>
          </p:cNvGraphicFramePr>
          <p:nvPr>
            <p:extLst>
              <p:ext uri="{D42A27DB-BD31-4B8C-83A1-F6EECF244321}">
                <p14:modId xmlns:p14="http://schemas.microsoft.com/office/powerpoint/2010/main" val="3990524467"/>
              </p:ext>
            </p:extLst>
          </p:nvPr>
        </p:nvGraphicFramePr>
        <p:xfrm>
          <a:off x="152400" y="3429000"/>
          <a:ext cx="4210050" cy="19050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Number Placeholder 6">
            <a:extLst>
              <a:ext uri="{FF2B5EF4-FFF2-40B4-BE49-F238E27FC236}">
                <a16:creationId xmlns:a16="http://schemas.microsoft.com/office/drawing/2014/main" id="{42F5848B-4D08-9446-9652-CF783DD0446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BF0ABA2-7BCD-AE41-BC68-2D835FD2FA75}" type="slidenum">
              <a:rPr lang="en-US" altLang="en-US" sz="1400" b="0" smtClean="0">
                <a:latin typeface="Times New Roman" panose="02020603050405020304" pitchFamily="18" charset="0"/>
              </a:rPr>
              <a:pPr>
                <a:spcBef>
                  <a:spcPct val="0"/>
                </a:spcBef>
                <a:buFontTx/>
                <a:buNone/>
              </a:pPr>
              <a:t>44</a:t>
            </a:fld>
            <a:endParaRPr lang="en-US" altLang="en-US" sz="1400" b="0">
              <a:latin typeface="Times New Roman" panose="02020603050405020304" pitchFamily="18" charset="0"/>
            </a:endParaRPr>
          </a:p>
        </p:txBody>
      </p:sp>
      <p:sp>
        <p:nvSpPr>
          <p:cNvPr id="99330" name="Rectangle 2">
            <a:extLst>
              <a:ext uri="{FF2B5EF4-FFF2-40B4-BE49-F238E27FC236}">
                <a16:creationId xmlns:a16="http://schemas.microsoft.com/office/drawing/2014/main" id="{D32C42BC-6581-E949-A8EE-84E748451656}"/>
              </a:ext>
            </a:extLst>
          </p:cNvPr>
          <p:cNvSpPr>
            <a:spLocks noGrp="1" noChangeArrowheads="1"/>
          </p:cNvSpPr>
          <p:nvPr>
            <p:ph type="title"/>
          </p:nvPr>
        </p:nvSpPr>
        <p:spPr>
          <a:xfrm>
            <a:off x="0" y="228600"/>
            <a:ext cx="6629400" cy="609600"/>
          </a:xfrm>
        </p:spPr>
        <p:txBody>
          <a:bodyPr/>
          <a:lstStyle/>
          <a:p>
            <a:r>
              <a:rPr lang="en-US" altLang="en-US" sz="1800">
                <a:ea typeface="ＭＳ Ｐゴシック" panose="020B0600070205080204" pitchFamily="34" charset="-128"/>
              </a:rPr>
              <a:t>United States: Foreign Investment</a:t>
            </a:r>
          </a:p>
        </p:txBody>
      </p:sp>
      <p:sp>
        <p:nvSpPr>
          <p:cNvPr id="99331" name="Rectangle 3">
            <a:extLst>
              <a:ext uri="{FF2B5EF4-FFF2-40B4-BE49-F238E27FC236}">
                <a16:creationId xmlns:a16="http://schemas.microsoft.com/office/drawing/2014/main" id="{11A3B7FD-E4D2-E64A-A822-BF639C3F7469}"/>
              </a:ext>
            </a:extLst>
          </p:cNvPr>
          <p:cNvSpPr>
            <a:spLocks noGrp="1" noChangeArrowheads="1"/>
          </p:cNvSpPr>
          <p:nvPr>
            <p:ph type="body" sz="half" idx="1"/>
          </p:nvPr>
        </p:nvSpPr>
        <p:spPr>
          <a:xfrm>
            <a:off x="4800600" y="1447800"/>
            <a:ext cx="4114800" cy="2895600"/>
          </a:xfrm>
        </p:spPr>
        <p:txBody>
          <a:bodyPr/>
          <a:lstStyle/>
          <a:p>
            <a:pPr marL="0" indent="0">
              <a:buFontTx/>
              <a:buNone/>
            </a:pPr>
            <a:r>
              <a:rPr lang="en-GB" altLang="en-US" sz="1200">
                <a:ea typeface="ＭＳ Ｐゴシック" panose="020B0600070205080204" pitchFamily="34" charset="-128"/>
              </a:rPr>
              <a:t>The United States remains the world’s leading recipient of foreign investment by a healthy margin.</a:t>
            </a:r>
          </a:p>
          <a:p>
            <a:pPr marL="0" indent="0"/>
            <a:r>
              <a:rPr lang="en-GB" altLang="en-US" sz="1200" b="0">
                <a:ea typeface="ＭＳ Ｐゴシック" panose="020B0600070205080204" pitchFamily="34" charset="-128"/>
              </a:rPr>
              <a:t> Foreign investment peaked in 2015 and 2016, both sliding back in recent years.</a:t>
            </a:r>
          </a:p>
          <a:p>
            <a:pPr marL="0" indent="0">
              <a:buFontTx/>
              <a:buNone/>
            </a:pPr>
            <a:endParaRPr lang="en-GB" altLang="en-US" sz="1200" b="0">
              <a:ea typeface="ＭＳ Ｐゴシック" panose="020B0600070205080204" pitchFamily="34" charset="-128"/>
            </a:endParaRPr>
          </a:p>
          <a:p>
            <a:pPr marL="0" indent="0">
              <a:buFontTx/>
              <a:buNone/>
            </a:pPr>
            <a:r>
              <a:rPr lang="en-GB" altLang="en-US" sz="1200">
                <a:ea typeface="ＭＳ Ｐゴシック" panose="020B0600070205080204" pitchFamily="34" charset="-128"/>
              </a:rPr>
              <a:t>The vast potential of the US market, combined with its continued expansion (unlike other developed markets), will continue to attract foreign investment.</a:t>
            </a:r>
          </a:p>
          <a:p>
            <a:pPr marL="0" indent="0"/>
            <a:r>
              <a:rPr lang="en-GB" altLang="en-US" sz="1200" b="0">
                <a:ea typeface="ＭＳ Ｐゴシック" panose="020B0600070205080204" pitchFamily="34" charset="-128"/>
              </a:rPr>
              <a:t> This growth will accelerate in the coming years as foreign investment levels begin to rise again.</a:t>
            </a:r>
          </a:p>
          <a:p>
            <a:pPr marL="0" indent="0"/>
            <a:r>
              <a:rPr lang="en-GB" altLang="en-US" sz="1200" b="0">
                <a:ea typeface="ＭＳ Ｐゴシック" panose="020B0600070205080204" pitchFamily="34" charset="-128"/>
              </a:rPr>
              <a:t> Furthermore, the United States is easily the leading recipient of foreign investment in a variety of high-technology sectors.</a:t>
            </a:r>
          </a:p>
          <a:p>
            <a:pPr marL="0" indent="0">
              <a:buFontTx/>
              <a:buNone/>
            </a:pPr>
            <a:endParaRPr lang="en-US" altLang="en-US" sz="1200" b="0">
              <a:ea typeface="ＭＳ Ｐゴシック" panose="020B0600070205080204" pitchFamily="34" charset="-128"/>
            </a:endParaRPr>
          </a:p>
          <a:p>
            <a:pPr marL="0" indent="0">
              <a:buFontTx/>
              <a:buNone/>
            </a:pPr>
            <a:endParaRPr lang="en-US" altLang="en-US" sz="1200" b="0">
              <a:ea typeface="ＭＳ Ｐゴシック" panose="020B0600070205080204" pitchFamily="34" charset="-128"/>
            </a:endParaRPr>
          </a:p>
        </p:txBody>
      </p:sp>
      <p:sp>
        <p:nvSpPr>
          <p:cNvPr id="99332" name="Line 4">
            <a:extLst>
              <a:ext uri="{FF2B5EF4-FFF2-40B4-BE49-F238E27FC236}">
                <a16:creationId xmlns:a16="http://schemas.microsoft.com/office/drawing/2014/main" id="{4C9819D2-31D2-174C-8725-B34B9167A2EA}"/>
              </a:ext>
            </a:extLst>
          </p:cNvPr>
          <p:cNvSpPr>
            <a:spLocks noChangeShapeType="1"/>
          </p:cNvSpPr>
          <p:nvPr/>
        </p:nvSpPr>
        <p:spPr bwMode="auto">
          <a:xfrm>
            <a:off x="4572000" y="838200"/>
            <a:ext cx="0" cy="525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33" name="Rectangle 5">
            <a:extLst>
              <a:ext uri="{FF2B5EF4-FFF2-40B4-BE49-F238E27FC236}">
                <a16:creationId xmlns:a16="http://schemas.microsoft.com/office/drawing/2014/main" id="{805CE0CE-6E44-BB44-83D7-ABE923E64BC0}"/>
              </a:ext>
            </a:extLst>
          </p:cNvPr>
          <p:cNvSpPr>
            <a:spLocks noChangeArrowheads="1"/>
          </p:cNvSpPr>
          <p:nvPr/>
        </p:nvSpPr>
        <p:spPr bwMode="auto">
          <a:xfrm>
            <a:off x="152400" y="990600"/>
            <a:ext cx="20574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Chart: FDI Inflows </a:t>
            </a:r>
          </a:p>
        </p:txBody>
      </p:sp>
      <p:sp>
        <p:nvSpPr>
          <p:cNvPr id="99334" name="Line 6">
            <a:extLst>
              <a:ext uri="{FF2B5EF4-FFF2-40B4-BE49-F238E27FC236}">
                <a16:creationId xmlns:a16="http://schemas.microsoft.com/office/drawing/2014/main" id="{141F0E4C-EA20-7047-8438-BA67355FE0DB}"/>
              </a:ext>
            </a:extLst>
          </p:cNvPr>
          <p:cNvSpPr>
            <a:spLocks noChangeShapeType="1"/>
          </p:cNvSpPr>
          <p:nvPr/>
        </p:nvSpPr>
        <p:spPr bwMode="auto">
          <a:xfrm>
            <a:off x="1524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35" name="Line 7">
            <a:extLst>
              <a:ext uri="{FF2B5EF4-FFF2-40B4-BE49-F238E27FC236}">
                <a16:creationId xmlns:a16="http://schemas.microsoft.com/office/drawing/2014/main" id="{CA2BBF21-2126-F240-8854-0ECA10F912AE}"/>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36" name="Rectangle 9">
            <a:extLst>
              <a:ext uri="{FF2B5EF4-FFF2-40B4-BE49-F238E27FC236}">
                <a16:creationId xmlns:a16="http://schemas.microsoft.com/office/drawing/2014/main" id="{5C3B8064-C9E1-EF48-BB7D-9EDD08D112F2}"/>
              </a:ext>
            </a:extLst>
          </p:cNvPr>
          <p:cNvSpPr>
            <a:spLocks noChangeArrowheads="1"/>
          </p:cNvSpPr>
          <p:nvPr/>
        </p:nvSpPr>
        <p:spPr bwMode="auto">
          <a:xfrm>
            <a:off x="4800600" y="990600"/>
            <a:ext cx="30480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Foreign Investment Climate: </a:t>
            </a:r>
          </a:p>
        </p:txBody>
      </p:sp>
      <p:sp>
        <p:nvSpPr>
          <p:cNvPr id="99337" name="Rectangle 10">
            <a:extLst>
              <a:ext uri="{FF2B5EF4-FFF2-40B4-BE49-F238E27FC236}">
                <a16:creationId xmlns:a16="http://schemas.microsoft.com/office/drawing/2014/main" id="{B70781F5-83FF-6240-A913-83170D67D90F}"/>
              </a:ext>
            </a:extLst>
          </p:cNvPr>
          <p:cNvSpPr>
            <a:spLocks noChangeArrowheads="1"/>
          </p:cNvSpPr>
          <p:nvPr/>
        </p:nvSpPr>
        <p:spPr bwMode="auto">
          <a:xfrm>
            <a:off x="4800600" y="4852988"/>
            <a:ext cx="4114800" cy="148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buFontTx/>
              <a:buNone/>
            </a:pPr>
            <a:r>
              <a:rPr lang="en-GB" altLang="en-US" sz="1200"/>
              <a:t>The vast US market, combined with the US’ lead in many high-tech industries, will continue to attract foreign investment to the United States.</a:t>
            </a:r>
          </a:p>
          <a:p>
            <a:r>
              <a:rPr lang="en-GB" altLang="en-US" sz="1200"/>
              <a:t> </a:t>
            </a:r>
            <a:r>
              <a:rPr lang="en-GB" altLang="en-US" sz="1200" b="0"/>
              <a:t>Moreover, the overall attractiveness of the US economy remains relatively high.</a:t>
            </a:r>
          </a:p>
          <a:p>
            <a:r>
              <a:rPr lang="en-GB" altLang="en-US" sz="1200" b="0"/>
              <a:t> This alone will be enough to keep the US at or near the top of the foreign investment tables.</a:t>
            </a:r>
          </a:p>
          <a:p>
            <a:endParaRPr lang="en-GB" altLang="en-US" sz="1200" b="0"/>
          </a:p>
          <a:p>
            <a:pPr>
              <a:buFontTx/>
              <a:buNone/>
            </a:pPr>
            <a:endParaRPr lang="en-US" altLang="en-US" sz="1400" b="0"/>
          </a:p>
        </p:txBody>
      </p:sp>
      <p:sp>
        <p:nvSpPr>
          <p:cNvPr id="99338" name="Line 11">
            <a:extLst>
              <a:ext uri="{FF2B5EF4-FFF2-40B4-BE49-F238E27FC236}">
                <a16:creationId xmlns:a16="http://schemas.microsoft.com/office/drawing/2014/main" id="{812F1F27-EFB9-1A47-A583-9550E7FEB559}"/>
              </a:ext>
            </a:extLst>
          </p:cNvPr>
          <p:cNvSpPr>
            <a:spLocks noChangeShapeType="1"/>
          </p:cNvSpPr>
          <p:nvPr/>
        </p:nvSpPr>
        <p:spPr bwMode="auto">
          <a:xfrm>
            <a:off x="4800600" y="4816475"/>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39" name="Rectangle 12">
            <a:extLst>
              <a:ext uri="{FF2B5EF4-FFF2-40B4-BE49-F238E27FC236}">
                <a16:creationId xmlns:a16="http://schemas.microsoft.com/office/drawing/2014/main" id="{B5723B97-F397-8042-8BEE-1802AE68661B}"/>
              </a:ext>
            </a:extLst>
          </p:cNvPr>
          <p:cNvSpPr>
            <a:spLocks noChangeArrowheads="1"/>
          </p:cNvSpPr>
          <p:nvPr/>
        </p:nvSpPr>
        <p:spPr bwMode="auto">
          <a:xfrm>
            <a:off x="4800600" y="4395788"/>
            <a:ext cx="41148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Outlook For Future Foreign Investment: </a:t>
            </a:r>
          </a:p>
        </p:txBody>
      </p:sp>
      <p:sp>
        <p:nvSpPr>
          <p:cNvPr id="14" name="Rectangle 13">
            <a:extLst>
              <a:ext uri="{FF2B5EF4-FFF2-40B4-BE49-F238E27FC236}">
                <a16:creationId xmlns:a16="http://schemas.microsoft.com/office/drawing/2014/main" id="{F21A9682-0261-C043-9D4B-D814D5D331D2}"/>
              </a:ext>
            </a:extLst>
          </p:cNvPr>
          <p:cNvSpPr/>
          <p:nvPr/>
        </p:nvSpPr>
        <p:spPr bwMode="auto">
          <a:xfrm>
            <a:off x="533400" y="5432425"/>
            <a:ext cx="1295400" cy="246063"/>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nchor="ctr">
            <a:spAutoFit/>
          </a:bodyPr>
          <a:lstStyle/>
          <a:p>
            <a:pPr>
              <a:defRPr/>
            </a:pPr>
            <a:r>
              <a:rPr lang="en-US" sz="1000">
                <a:latin typeface="+mn-lt"/>
                <a:ea typeface="+mn-ea"/>
              </a:rPr>
              <a:t>Source: UNCTAD</a:t>
            </a:r>
          </a:p>
        </p:txBody>
      </p:sp>
      <p:graphicFrame>
        <p:nvGraphicFramePr>
          <p:cNvPr id="15" name="Object 8">
            <a:extLst>
              <a:ext uri="{FF2B5EF4-FFF2-40B4-BE49-F238E27FC236}">
                <a16:creationId xmlns:a16="http://schemas.microsoft.com/office/drawing/2014/main" id="{4204BDED-4208-BD49-B9C2-B1E83C465892}"/>
              </a:ext>
            </a:extLst>
          </p:cNvPr>
          <p:cNvGraphicFramePr>
            <a:graphicFrameLocks noChangeAspect="1"/>
          </p:cNvGraphicFramePr>
          <p:nvPr>
            <p:extLst>
              <p:ext uri="{D42A27DB-BD31-4B8C-83A1-F6EECF244321}">
                <p14:modId xmlns:p14="http://schemas.microsoft.com/office/powerpoint/2010/main" val="4024684769"/>
              </p:ext>
            </p:extLst>
          </p:nvPr>
        </p:nvGraphicFramePr>
        <p:xfrm>
          <a:off x="50800" y="1498600"/>
          <a:ext cx="4394200" cy="289718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C2C4FFE0-C43F-0E47-B43D-B52EB860EFCE}"/>
              </a:ext>
            </a:extLst>
          </p:cNvPr>
          <p:cNvSpPr>
            <a:spLocks noGrp="1" noChangeArrowheads="1"/>
          </p:cNvSpPr>
          <p:nvPr>
            <p:ph type="title"/>
          </p:nvPr>
        </p:nvSpPr>
        <p:spPr/>
        <p:txBody>
          <a:bodyPr/>
          <a:lstStyle/>
          <a:p>
            <a:r>
              <a:rPr lang="en-GB" altLang="en-US" sz="1800">
                <a:ea typeface="ＭＳ Ｐゴシック" panose="020B0600070205080204" pitchFamily="34" charset="-128"/>
              </a:rPr>
              <a:t>Foreign Investment in NAFTA</a:t>
            </a:r>
          </a:p>
        </p:txBody>
      </p:sp>
      <p:graphicFrame>
        <p:nvGraphicFramePr>
          <p:cNvPr id="2" name="Object 3">
            <a:extLst>
              <a:ext uri="{FF2B5EF4-FFF2-40B4-BE49-F238E27FC236}">
                <a16:creationId xmlns:a16="http://schemas.microsoft.com/office/drawing/2014/main" id="{CA9DCD12-4B1A-2840-9ED4-0AB961E0CC84}"/>
              </a:ext>
            </a:extLst>
          </p:cNvPr>
          <p:cNvGraphicFramePr>
            <a:graphicFrameLocks noGrp="1" noChangeAspect="1"/>
          </p:cNvGraphicFramePr>
          <p:nvPr>
            <p:ph type="chart" idx="1"/>
          </p:nvPr>
        </p:nvGraphicFramePr>
        <p:xfrm>
          <a:off x="50800" y="812800"/>
          <a:ext cx="9042400" cy="4630738"/>
        </p:xfrm>
        <a:graphic>
          <a:graphicData uri="http://schemas.openxmlformats.org/drawingml/2006/chart">
            <c:chart xmlns:c="http://schemas.openxmlformats.org/drawingml/2006/chart" xmlns:r="http://schemas.openxmlformats.org/officeDocument/2006/relationships" r:id="rId3"/>
          </a:graphicData>
        </a:graphic>
      </p:graphicFrame>
      <p:sp>
        <p:nvSpPr>
          <p:cNvPr id="72707" name="Rectangle 4">
            <a:extLst>
              <a:ext uri="{FF2B5EF4-FFF2-40B4-BE49-F238E27FC236}">
                <a16:creationId xmlns:a16="http://schemas.microsoft.com/office/drawing/2014/main" id="{9CC85A03-2B9C-E348-ADE7-3C9A7EA9A220}"/>
              </a:ext>
            </a:extLst>
          </p:cNvPr>
          <p:cNvSpPr>
            <a:spLocks noChangeArrowheads="1"/>
          </p:cNvSpPr>
          <p:nvPr/>
        </p:nvSpPr>
        <p:spPr bwMode="auto">
          <a:xfrm>
            <a:off x="228600" y="5257800"/>
            <a:ext cx="8686800" cy="106680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GB" altLang="en-US" sz="1400">
                <a:solidFill>
                  <a:srgbClr val="EAEAEA"/>
                </a:solidFill>
              </a:rPr>
              <a:t>The United States has been the largest recipient of foreign investment over the past decade, and FDI inflows soared prior to their recent slump.  Meanwhile, Canada and Mexico have experienced a slowdown in FDI inflows, as uncertainty over their trade relationship with the US has hindered investment.</a:t>
            </a:r>
          </a:p>
        </p:txBody>
      </p:sp>
      <p:sp>
        <p:nvSpPr>
          <p:cNvPr id="5" name="Rectangle 4">
            <a:extLst>
              <a:ext uri="{FF2B5EF4-FFF2-40B4-BE49-F238E27FC236}">
                <a16:creationId xmlns:a16="http://schemas.microsoft.com/office/drawing/2014/main" id="{4B9BAC2A-0C35-E546-9712-1E134E5B6A95}"/>
              </a:ext>
            </a:extLst>
          </p:cNvPr>
          <p:cNvSpPr/>
          <p:nvPr/>
        </p:nvSpPr>
        <p:spPr bwMode="auto">
          <a:xfrm>
            <a:off x="990600" y="1295400"/>
            <a:ext cx="1295400" cy="246063"/>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nchor="ctr">
            <a:spAutoFit/>
          </a:bodyPr>
          <a:lstStyle/>
          <a:p>
            <a:pPr>
              <a:spcBef>
                <a:spcPct val="20000"/>
              </a:spcBef>
              <a:defRPr/>
            </a:pPr>
            <a:r>
              <a:rPr lang="en-US" sz="1000">
                <a:latin typeface="+mn-lt"/>
                <a:ea typeface="+mn-ea"/>
              </a:rPr>
              <a:t>Source: UNCTAD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Number Placeholder 6">
            <a:extLst>
              <a:ext uri="{FF2B5EF4-FFF2-40B4-BE49-F238E27FC236}">
                <a16:creationId xmlns:a16="http://schemas.microsoft.com/office/drawing/2014/main" id="{621C7DE1-4FDF-054E-8B45-C70CCBCA277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1A5CF7D-1B38-FA4A-9FEB-B2E280D932A5}" type="slidenum">
              <a:rPr lang="en-US" altLang="en-US" sz="1400" b="0" smtClean="0">
                <a:latin typeface="Times New Roman" panose="02020603050405020304" pitchFamily="18" charset="0"/>
              </a:rPr>
              <a:pPr>
                <a:spcBef>
                  <a:spcPct val="0"/>
                </a:spcBef>
                <a:buFontTx/>
                <a:buNone/>
              </a:pPr>
              <a:t>46</a:t>
            </a:fld>
            <a:endParaRPr lang="en-US" altLang="en-US" sz="1400" b="0">
              <a:latin typeface="Times New Roman" panose="02020603050405020304" pitchFamily="18" charset="0"/>
            </a:endParaRPr>
          </a:p>
        </p:txBody>
      </p:sp>
      <p:sp>
        <p:nvSpPr>
          <p:cNvPr id="103426" name="Rectangle 2">
            <a:extLst>
              <a:ext uri="{FF2B5EF4-FFF2-40B4-BE49-F238E27FC236}">
                <a16:creationId xmlns:a16="http://schemas.microsoft.com/office/drawing/2014/main" id="{B98DEF4D-FAD7-6045-AFE2-2CDF8DB3489C}"/>
              </a:ext>
            </a:extLst>
          </p:cNvPr>
          <p:cNvSpPr>
            <a:spLocks noGrp="1" noChangeArrowheads="1"/>
          </p:cNvSpPr>
          <p:nvPr>
            <p:ph type="title"/>
          </p:nvPr>
        </p:nvSpPr>
        <p:spPr>
          <a:xfrm>
            <a:off x="0" y="228600"/>
            <a:ext cx="6629400" cy="609600"/>
          </a:xfrm>
        </p:spPr>
        <p:txBody>
          <a:bodyPr/>
          <a:lstStyle/>
          <a:p>
            <a:r>
              <a:rPr lang="en-US" altLang="en-US" sz="1800">
                <a:ea typeface="ＭＳ Ｐゴシック" panose="020B0600070205080204" pitchFamily="34" charset="-128"/>
              </a:rPr>
              <a:t>United States: Exchange Rates</a:t>
            </a:r>
          </a:p>
        </p:txBody>
      </p:sp>
      <p:sp>
        <p:nvSpPr>
          <p:cNvPr id="103427" name="Line 3">
            <a:extLst>
              <a:ext uri="{FF2B5EF4-FFF2-40B4-BE49-F238E27FC236}">
                <a16:creationId xmlns:a16="http://schemas.microsoft.com/office/drawing/2014/main" id="{3BFF48D3-F484-ED48-A93C-0074A7924F4E}"/>
              </a:ext>
            </a:extLst>
          </p:cNvPr>
          <p:cNvSpPr>
            <a:spLocks noChangeShapeType="1"/>
          </p:cNvSpPr>
          <p:nvPr/>
        </p:nvSpPr>
        <p:spPr bwMode="auto">
          <a:xfrm>
            <a:off x="4572000" y="838200"/>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28" name="Line 4">
            <a:extLst>
              <a:ext uri="{FF2B5EF4-FFF2-40B4-BE49-F238E27FC236}">
                <a16:creationId xmlns:a16="http://schemas.microsoft.com/office/drawing/2014/main" id="{1A6BE2C0-00AC-4E49-8EBA-75DA3896D078}"/>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29" name="Rectangle 5">
            <a:extLst>
              <a:ext uri="{FF2B5EF4-FFF2-40B4-BE49-F238E27FC236}">
                <a16:creationId xmlns:a16="http://schemas.microsoft.com/office/drawing/2014/main" id="{41DC3BF7-E1CC-FD42-AC73-D8B49F09374A}"/>
              </a:ext>
            </a:extLst>
          </p:cNvPr>
          <p:cNvSpPr>
            <a:spLocks noChangeArrowheads="1"/>
          </p:cNvSpPr>
          <p:nvPr/>
        </p:nvSpPr>
        <p:spPr bwMode="auto">
          <a:xfrm>
            <a:off x="4800600" y="990600"/>
            <a:ext cx="36576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Chart: Exchange Rate with the Euro </a:t>
            </a:r>
          </a:p>
        </p:txBody>
      </p:sp>
      <p:sp>
        <p:nvSpPr>
          <p:cNvPr id="103430" name="Line 7">
            <a:extLst>
              <a:ext uri="{FF2B5EF4-FFF2-40B4-BE49-F238E27FC236}">
                <a16:creationId xmlns:a16="http://schemas.microsoft.com/office/drawing/2014/main" id="{AC334AAC-6213-D347-BBC0-54A112030D00}"/>
              </a:ext>
            </a:extLst>
          </p:cNvPr>
          <p:cNvSpPr>
            <a:spLocks noChangeShapeType="1"/>
          </p:cNvSpPr>
          <p:nvPr/>
        </p:nvSpPr>
        <p:spPr bwMode="auto">
          <a:xfrm>
            <a:off x="4800600" y="4719638"/>
            <a:ext cx="411480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1" name="Line 9">
            <a:extLst>
              <a:ext uri="{FF2B5EF4-FFF2-40B4-BE49-F238E27FC236}">
                <a16:creationId xmlns:a16="http://schemas.microsoft.com/office/drawing/2014/main" id="{885C9CA4-6F31-124F-8C7E-D07561886A92}"/>
              </a:ext>
            </a:extLst>
          </p:cNvPr>
          <p:cNvSpPr>
            <a:spLocks noChangeShapeType="1"/>
          </p:cNvSpPr>
          <p:nvPr/>
        </p:nvSpPr>
        <p:spPr bwMode="auto">
          <a:xfrm>
            <a:off x="228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2" name="Rectangle 10">
            <a:extLst>
              <a:ext uri="{FF2B5EF4-FFF2-40B4-BE49-F238E27FC236}">
                <a16:creationId xmlns:a16="http://schemas.microsoft.com/office/drawing/2014/main" id="{FE962827-A766-FC46-945F-4879AFC355FE}"/>
              </a:ext>
            </a:extLst>
          </p:cNvPr>
          <p:cNvSpPr>
            <a:spLocks noChangeArrowheads="1"/>
          </p:cNvSpPr>
          <p:nvPr/>
        </p:nvSpPr>
        <p:spPr bwMode="auto">
          <a:xfrm>
            <a:off x="228600" y="990600"/>
            <a:ext cx="41148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Chart: Exchange Rate with the US Dollar </a:t>
            </a:r>
          </a:p>
        </p:txBody>
      </p:sp>
      <p:sp>
        <p:nvSpPr>
          <p:cNvPr id="103433" name="Line 12">
            <a:extLst>
              <a:ext uri="{FF2B5EF4-FFF2-40B4-BE49-F238E27FC236}">
                <a16:creationId xmlns:a16="http://schemas.microsoft.com/office/drawing/2014/main" id="{D00A9798-3722-0C4E-B075-361EF77628E6}"/>
              </a:ext>
            </a:extLst>
          </p:cNvPr>
          <p:cNvSpPr>
            <a:spLocks noChangeShapeType="1"/>
          </p:cNvSpPr>
          <p:nvPr/>
        </p:nvSpPr>
        <p:spPr bwMode="auto">
          <a:xfrm>
            <a:off x="152400" y="4724400"/>
            <a:ext cx="4114800" cy="4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2" name="Object 16">
            <a:extLst>
              <a:ext uri="{FF2B5EF4-FFF2-40B4-BE49-F238E27FC236}">
                <a16:creationId xmlns:a16="http://schemas.microsoft.com/office/drawing/2014/main" id="{741CDC07-E46A-354D-90F3-9E790D02938F}"/>
              </a:ext>
            </a:extLst>
          </p:cNvPr>
          <p:cNvGraphicFramePr>
            <a:graphicFrameLocks noChangeAspect="1"/>
          </p:cNvGraphicFramePr>
          <p:nvPr>
            <p:extLst>
              <p:ext uri="{D42A27DB-BD31-4B8C-83A1-F6EECF244321}">
                <p14:modId xmlns:p14="http://schemas.microsoft.com/office/powerpoint/2010/main" val="1361234582"/>
              </p:ext>
            </p:extLst>
          </p:nvPr>
        </p:nvGraphicFramePr>
        <p:xfrm>
          <a:off x="-177800" y="1498600"/>
          <a:ext cx="4699000" cy="31003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Object 17">
            <a:extLst>
              <a:ext uri="{FF2B5EF4-FFF2-40B4-BE49-F238E27FC236}">
                <a16:creationId xmlns:a16="http://schemas.microsoft.com/office/drawing/2014/main" id="{5BBFF573-DF76-AF4A-B022-44ED9FCF3ACE}"/>
              </a:ext>
            </a:extLst>
          </p:cNvPr>
          <p:cNvGraphicFramePr>
            <a:graphicFrameLocks noChangeAspect="1"/>
          </p:cNvGraphicFramePr>
          <p:nvPr>
            <p:extLst>
              <p:ext uri="{D42A27DB-BD31-4B8C-83A1-F6EECF244321}">
                <p14:modId xmlns:p14="http://schemas.microsoft.com/office/powerpoint/2010/main" val="2281527919"/>
              </p:ext>
            </p:extLst>
          </p:nvPr>
        </p:nvGraphicFramePr>
        <p:xfrm>
          <a:off x="4394200" y="1498600"/>
          <a:ext cx="4699000" cy="3100388"/>
        </p:xfrm>
        <a:graphic>
          <a:graphicData uri="http://schemas.openxmlformats.org/drawingml/2006/chart">
            <c:chart xmlns:c="http://schemas.openxmlformats.org/drawingml/2006/chart" xmlns:r="http://schemas.openxmlformats.org/officeDocument/2006/relationships" r:id="rId4"/>
          </a:graphicData>
        </a:graphic>
      </p:graphicFrame>
      <p:sp>
        <p:nvSpPr>
          <p:cNvPr id="103436" name="Rectangle 19">
            <a:extLst>
              <a:ext uri="{FF2B5EF4-FFF2-40B4-BE49-F238E27FC236}">
                <a16:creationId xmlns:a16="http://schemas.microsoft.com/office/drawing/2014/main" id="{67B09C9B-5FDF-5443-9B68-1F9C515B87E9}"/>
              </a:ext>
            </a:extLst>
          </p:cNvPr>
          <p:cNvSpPr>
            <a:spLocks noChangeArrowheads="1"/>
          </p:cNvSpPr>
          <p:nvPr/>
        </p:nvSpPr>
        <p:spPr bwMode="auto">
          <a:xfrm>
            <a:off x="228600" y="5257800"/>
            <a:ext cx="8686800" cy="1066800"/>
          </a:xfrm>
          <a:prstGeom prst="rect">
            <a:avLst/>
          </a:prstGeom>
          <a:solidFill>
            <a:srgbClr val="DDDDDD"/>
          </a:solidFill>
          <a:ln w="9525">
            <a:solidFill>
              <a:schemeClr val="tx1"/>
            </a:solidFill>
            <a:miter lim="800000"/>
            <a:headEnd/>
            <a:tailEnd/>
          </a:ln>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GB" altLang="en-US" sz="1400" dirty="0"/>
              <a:t>The dollar was remarkably strong against most other major currencies between 2014 and 2019 due to the dollar’s status as a safe haven currency.  In 2020, the dollar finally weakened, but rebounded again in 2021. Looking ahead, the dollar is expected to remain relatively strong over the course of the forecast period.</a:t>
            </a:r>
          </a:p>
        </p:txBody>
      </p:sp>
      <p:sp>
        <p:nvSpPr>
          <p:cNvPr id="14" name="Rectangle 13">
            <a:extLst>
              <a:ext uri="{FF2B5EF4-FFF2-40B4-BE49-F238E27FC236}">
                <a16:creationId xmlns:a16="http://schemas.microsoft.com/office/drawing/2014/main" id="{3D09BA2B-5745-0140-9C1D-29208F8F9D3D}"/>
              </a:ext>
            </a:extLst>
          </p:cNvPr>
          <p:cNvSpPr/>
          <p:nvPr/>
        </p:nvSpPr>
        <p:spPr bwMode="auto">
          <a:xfrm>
            <a:off x="533400" y="3505200"/>
            <a:ext cx="1371600" cy="55403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nchor="ctr">
            <a:spAutoFit/>
          </a:bodyPr>
          <a:lstStyle/>
          <a:p>
            <a:pPr>
              <a:defRPr/>
            </a:pPr>
            <a:r>
              <a:rPr lang="en-US" sz="1000">
                <a:latin typeface="+mn-lt"/>
                <a:ea typeface="+mn-ea"/>
              </a:rPr>
              <a:t>Source: ISA Economic Forecasts, OANDA</a:t>
            </a:r>
          </a:p>
        </p:txBody>
      </p:sp>
      <p:sp>
        <p:nvSpPr>
          <p:cNvPr id="15" name="Rectangle 14">
            <a:extLst>
              <a:ext uri="{FF2B5EF4-FFF2-40B4-BE49-F238E27FC236}">
                <a16:creationId xmlns:a16="http://schemas.microsoft.com/office/drawing/2014/main" id="{51E3DEC9-E452-0E4D-B55A-6AB172B1E3F7}"/>
              </a:ext>
            </a:extLst>
          </p:cNvPr>
          <p:cNvSpPr/>
          <p:nvPr/>
        </p:nvSpPr>
        <p:spPr bwMode="auto">
          <a:xfrm>
            <a:off x="5105400" y="3505200"/>
            <a:ext cx="1371600" cy="55403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nchor="ctr">
            <a:spAutoFit/>
          </a:bodyPr>
          <a:lstStyle/>
          <a:p>
            <a:pPr>
              <a:defRPr/>
            </a:pPr>
            <a:r>
              <a:rPr lang="en-US" sz="1000">
                <a:latin typeface="+mn-lt"/>
                <a:ea typeface="+mn-ea"/>
              </a:rPr>
              <a:t>Source: ISA Economic Forecasts, OANDA</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Number Placeholder 6">
            <a:extLst>
              <a:ext uri="{FF2B5EF4-FFF2-40B4-BE49-F238E27FC236}">
                <a16:creationId xmlns:a16="http://schemas.microsoft.com/office/drawing/2014/main" id="{F23643CC-B4CA-3345-9FD0-8AA533032F5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5C68785-667C-974B-9B2D-AF356281B7EB}" type="slidenum">
              <a:rPr lang="en-US" altLang="en-US" sz="1400" b="0" smtClean="0">
                <a:latin typeface="Times New Roman" panose="02020603050405020304" pitchFamily="18" charset="0"/>
              </a:rPr>
              <a:pPr>
                <a:spcBef>
                  <a:spcPct val="0"/>
                </a:spcBef>
                <a:buFontTx/>
                <a:buNone/>
              </a:pPr>
              <a:t>47</a:t>
            </a:fld>
            <a:endParaRPr lang="en-US" altLang="en-US" sz="1400" b="0">
              <a:latin typeface="Times New Roman" panose="02020603050405020304" pitchFamily="18" charset="0"/>
            </a:endParaRPr>
          </a:p>
        </p:txBody>
      </p:sp>
      <p:sp>
        <p:nvSpPr>
          <p:cNvPr id="105474" name="Rectangle 2">
            <a:extLst>
              <a:ext uri="{FF2B5EF4-FFF2-40B4-BE49-F238E27FC236}">
                <a16:creationId xmlns:a16="http://schemas.microsoft.com/office/drawing/2014/main" id="{792EE0E0-729E-9246-BD69-A786358C1AFB}"/>
              </a:ext>
            </a:extLst>
          </p:cNvPr>
          <p:cNvSpPr>
            <a:spLocks noGrp="1" noChangeArrowheads="1"/>
          </p:cNvSpPr>
          <p:nvPr>
            <p:ph type="title"/>
          </p:nvPr>
        </p:nvSpPr>
        <p:spPr>
          <a:xfrm>
            <a:off x="0" y="228600"/>
            <a:ext cx="6629400" cy="609600"/>
          </a:xfrm>
        </p:spPr>
        <p:txBody>
          <a:bodyPr/>
          <a:lstStyle/>
          <a:p>
            <a:r>
              <a:rPr lang="en-US" altLang="en-US" sz="1800">
                <a:ea typeface="ＭＳ Ｐゴシック" panose="020B0600070205080204" pitchFamily="34" charset="-128"/>
              </a:rPr>
              <a:t>United States: Labor Force</a:t>
            </a:r>
          </a:p>
        </p:txBody>
      </p:sp>
      <p:sp>
        <p:nvSpPr>
          <p:cNvPr id="105475" name="Rectangle 3">
            <a:extLst>
              <a:ext uri="{FF2B5EF4-FFF2-40B4-BE49-F238E27FC236}">
                <a16:creationId xmlns:a16="http://schemas.microsoft.com/office/drawing/2014/main" id="{C1DFB3E2-E352-BD45-AFCA-164E9B89FE6F}"/>
              </a:ext>
            </a:extLst>
          </p:cNvPr>
          <p:cNvSpPr>
            <a:spLocks noGrp="1" noChangeArrowheads="1"/>
          </p:cNvSpPr>
          <p:nvPr>
            <p:ph type="body" sz="half" idx="1"/>
          </p:nvPr>
        </p:nvSpPr>
        <p:spPr>
          <a:xfrm>
            <a:off x="4800600" y="1447800"/>
            <a:ext cx="4114800" cy="2895600"/>
          </a:xfrm>
        </p:spPr>
        <p:txBody>
          <a:bodyPr/>
          <a:lstStyle/>
          <a:p>
            <a:pPr marL="0" indent="0">
              <a:buFontTx/>
              <a:buNone/>
            </a:pPr>
            <a:r>
              <a:rPr lang="en-GB" altLang="en-US" sz="1200" dirty="0">
                <a:ea typeface="ＭＳ Ｐゴシック" panose="020B0600070205080204" pitchFamily="34" charset="-128"/>
              </a:rPr>
              <a:t>The flexibility of the United States’ workforce is one of the great advantages of the US economy.</a:t>
            </a:r>
          </a:p>
          <a:p>
            <a:pPr marL="0" indent="0"/>
            <a:r>
              <a:rPr lang="en-GB" altLang="en-US" sz="1200" b="0" dirty="0">
                <a:ea typeface="ＭＳ Ｐゴシック" panose="020B0600070205080204" pitchFamily="34" charset="-128"/>
              </a:rPr>
              <a:t> No workforce in the developed world is as willing to move around their country when it is advantageous for their employment.</a:t>
            </a:r>
          </a:p>
          <a:p>
            <a:pPr marL="0" indent="0"/>
            <a:r>
              <a:rPr lang="en-GB" altLang="en-US" sz="1200" b="0" dirty="0">
                <a:ea typeface="ＭＳ Ｐゴシック" panose="020B0600070205080204" pitchFamily="34" charset="-128"/>
              </a:rPr>
              <a:t> Employers have an easier time hiring and releasing employees than in other developed economies.</a:t>
            </a:r>
          </a:p>
          <a:p>
            <a:pPr marL="0" indent="0">
              <a:buFontTx/>
              <a:buNone/>
            </a:pPr>
            <a:endParaRPr lang="en-GB" altLang="en-US" sz="1200" b="0" dirty="0">
              <a:ea typeface="ＭＳ Ｐゴシック" panose="020B0600070205080204" pitchFamily="34" charset="-128"/>
            </a:endParaRPr>
          </a:p>
          <a:p>
            <a:pPr marL="0" indent="0">
              <a:buFontTx/>
              <a:buNone/>
            </a:pPr>
            <a:r>
              <a:rPr lang="en-GB" altLang="en-US" sz="1200" dirty="0">
                <a:ea typeface="ＭＳ Ｐゴシック" panose="020B0600070205080204" pitchFamily="34" charset="-128"/>
              </a:rPr>
              <a:t>Unemployment rates had fallen significantly in previous years thanks to high job creation levels.</a:t>
            </a:r>
          </a:p>
          <a:p>
            <a:pPr marL="0" indent="0"/>
            <a:r>
              <a:rPr lang="en-GB" altLang="en-US" sz="1200" b="0" dirty="0">
                <a:ea typeface="ＭＳ Ｐゴシック" panose="020B0600070205080204" pitchFamily="34" charset="-128"/>
              </a:rPr>
              <a:t> In fact, both before and after the Covid-19 crisis, </a:t>
            </a:r>
            <a:r>
              <a:rPr lang="en-GB" altLang="en-US" sz="1200" b="0" dirty="0" err="1">
                <a:ea typeface="ＭＳ Ｐゴシック" panose="020B0600070205080204" pitchFamily="34" charset="-128"/>
              </a:rPr>
              <a:t>labor</a:t>
            </a:r>
            <a:r>
              <a:rPr lang="en-GB" altLang="en-US" sz="1200" b="0" dirty="0">
                <a:ea typeface="ＭＳ Ｐゴシック" panose="020B0600070205080204" pitchFamily="34" charset="-128"/>
              </a:rPr>
              <a:t> shortages have impacted many sectors of the US economy, holding back growth in those sectors.</a:t>
            </a:r>
            <a:endParaRPr lang="en-GB" altLang="en-US" sz="1000" dirty="0">
              <a:ea typeface="ＭＳ Ｐゴシック" panose="020B0600070205080204" pitchFamily="34" charset="-128"/>
            </a:endParaRPr>
          </a:p>
          <a:p>
            <a:pPr marL="515938" lvl="1" indent="-165100"/>
            <a:endParaRPr lang="en-GB" altLang="en-US" sz="1400" b="1" dirty="0">
              <a:ea typeface="ＭＳ Ｐゴシック" panose="020B0600070205080204" pitchFamily="34" charset="-128"/>
            </a:endParaRPr>
          </a:p>
          <a:p>
            <a:pPr marL="0" indent="0">
              <a:buFontTx/>
              <a:buNone/>
            </a:pPr>
            <a:endParaRPr lang="en-GB" altLang="en-US" sz="1200" b="0" dirty="0">
              <a:ea typeface="ＭＳ Ｐゴシック" panose="020B0600070205080204" pitchFamily="34" charset="-128"/>
            </a:endParaRPr>
          </a:p>
          <a:p>
            <a:pPr marL="0" indent="0">
              <a:buFontTx/>
              <a:buNone/>
            </a:pPr>
            <a:endParaRPr lang="en-US" altLang="en-US" sz="1200" b="0" dirty="0">
              <a:ea typeface="ＭＳ Ｐゴシック" panose="020B0600070205080204" pitchFamily="34" charset="-128"/>
            </a:endParaRPr>
          </a:p>
          <a:p>
            <a:pPr marL="0" indent="0">
              <a:buFontTx/>
              <a:buNone/>
            </a:pPr>
            <a:endParaRPr lang="en-US" altLang="en-US" sz="1200" b="0" dirty="0">
              <a:ea typeface="ＭＳ Ｐゴシック" panose="020B0600070205080204" pitchFamily="34" charset="-128"/>
            </a:endParaRPr>
          </a:p>
        </p:txBody>
      </p:sp>
      <p:sp>
        <p:nvSpPr>
          <p:cNvPr id="105476" name="Line 4">
            <a:extLst>
              <a:ext uri="{FF2B5EF4-FFF2-40B4-BE49-F238E27FC236}">
                <a16:creationId xmlns:a16="http://schemas.microsoft.com/office/drawing/2014/main" id="{28D69BB2-85AE-C242-AD69-7542F970F2AB}"/>
              </a:ext>
            </a:extLst>
          </p:cNvPr>
          <p:cNvSpPr>
            <a:spLocks noChangeShapeType="1"/>
          </p:cNvSpPr>
          <p:nvPr/>
        </p:nvSpPr>
        <p:spPr bwMode="auto">
          <a:xfrm>
            <a:off x="4572000" y="838200"/>
            <a:ext cx="0" cy="525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77" name="Rectangle 5">
            <a:extLst>
              <a:ext uri="{FF2B5EF4-FFF2-40B4-BE49-F238E27FC236}">
                <a16:creationId xmlns:a16="http://schemas.microsoft.com/office/drawing/2014/main" id="{A1CD77D8-D9EE-B04E-AB32-A9AAB42DB0C0}"/>
              </a:ext>
            </a:extLst>
          </p:cNvPr>
          <p:cNvSpPr>
            <a:spLocks noChangeArrowheads="1"/>
          </p:cNvSpPr>
          <p:nvPr/>
        </p:nvSpPr>
        <p:spPr bwMode="auto">
          <a:xfrm>
            <a:off x="152400" y="990600"/>
            <a:ext cx="29718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Chart: Unemployment Rate</a:t>
            </a:r>
          </a:p>
        </p:txBody>
      </p:sp>
      <p:sp>
        <p:nvSpPr>
          <p:cNvPr id="105478" name="Line 6">
            <a:extLst>
              <a:ext uri="{FF2B5EF4-FFF2-40B4-BE49-F238E27FC236}">
                <a16:creationId xmlns:a16="http://schemas.microsoft.com/office/drawing/2014/main" id="{61804A84-D6D3-814F-A9F0-6C7CCD35C760}"/>
              </a:ext>
            </a:extLst>
          </p:cNvPr>
          <p:cNvSpPr>
            <a:spLocks noChangeShapeType="1"/>
          </p:cNvSpPr>
          <p:nvPr/>
        </p:nvSpPr>
        <p:spPr bwMode="auto">
          <a:xfrm>
            <a:off x="1524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79" name="Line 7">
            <a:extLst>
              <a:ext uri="{FF2B5EF4-FFF2-40B4-BE49-F238E27FC236}">
                <a16:creationId xmlns:a16="http://schemas.microsoft.com/office/drawing/2014/main" id="{86193E91-CC06-0A4B-B607-F1E86170B830}"/>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80" name="Rectangle 8">
            <a:extLst>
              <a:ext uri="{FF2B5EF4-FFF2-40B4-BE49-F238E27FC236}">
                <a16:creationId xmlns:a16="http://schemas.microsoft.com/office/drawing/2014/main" id="{E969DF15-EE60-6047-AF91-7109E04AA7CD}"/>
              </a:ext>
            </a:extLst>
          </p:cNvPr>
          <p:cNvSpPr>
            <a:spLocks noChangeArrowheads="1"/>
          </p:cNvSpPr>
          <p:nvPr/>
        </p:nvSpPr>
        <p:spPr bwMode="auto">
          <a:xfrm>
            <a:off x="4800600" y="990600"/>
            <a:ext cx="26670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Labor Force Overview: </a:t>
            </a:r>
          </a:p>
        </p:txBody>
      </p:sp>
      <p:sp>
        <p:nvSpPr>
          <p:cNvPr id="105481" name="Rectangle 9">
            <a:extLst>
              <a:ext uri="{FF2B5EF4-FFF2-40B4-BE49-F238E27FC236}">
                <a16:creationId xmlns:a16="http://schemas.microsoft.com/office/drawing/2014/main" id="{833AF6D6-F088-A446-9838-939FEB453DB4}"/>
              </a:ext>
            </a:extLst>
          </p:cNvPr>
          <p:cNvSpPr>
            <a:spLocks noChangeArrowheads="1"/>
          </p:cNvSpPr>
          <p:nvPr/>
        </p:nvSpPr>
        <p:spPr bwMode="auto">
          <a:xfrm>
            <a:off x="4800600" y="4876800"/>
            <a:ext cx="4114800" cy="148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buFontTx/>
              <a:buNone/>
            </a:pPr>
            <a:r>
              <a:rPr lang="en-GB" altLang="en-US" sz="1200"/>
              <a:t>Unlike nearly all other developed countries, the US’ workforce will continue to expand in the coming years, giving the US economy significantly more potential for growth over the longer-term.  </a:t>
            </a:r>
          </a:p>
          <a:p>
            <a:r>
              <a:rPr lang="en-GB" altLang="en-US" sz="1200"/>
              <a:t> </a:t>
            </a:r>
            <a:r>
              <a:rPr lang="en-GB" altLang="en-US" sz="1200" b="0"/>
              <a:t>Meanwhile, the US’ unemployment rate will continue to trend downwards in the coming years.</a:t>
            </a:r>
          </a:p>
          <a:p>
            <a:endParaRPr lang="en-GB" altLang="en-US" sz="1200" b="0"/>
          </a:p>
          <a:p>
            <a:pPr>
              <a:buFontTx/>
              <a:buNone/>
            </a:pPr>
            <a:endParaRPr lang="en-US" altLang="en-US" sz="1400" b="0"/>
          </a:p>
        </p:txBody>
      </p:sp>
      <p:sp>
        <p:nvSpPr>
          <p:cNvPr id="105482" name="Line 10">
            <a:extLst>
              <a:ext uri="{FF2B5EF4-FFF2-40B4-BE49-F238E27FC236}">
                <a16:creationId xmlns:a16="http://schemas.microsoft.com/office/drawing/2014/main" id="{1316F429-F452-9A4F-9BE2-D8F82752E7D4}"/>
              </a:ext>
            </a:extLst>
          </p:cNvPr>
          <p:cNvSpPr>
            <a:spLocks noChangeShapeType="1"/>
          </p:cNvSpPr>
          <p:nvPr/>
        </p:nvSpPr>
        <p:spPr bwMode="auto">
          <a:xfrm>
            <a:off x="4800600" y="4840288"/>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83" name="Rectangle 11">
            <a:extLst>
              <a:ext uri="{FF2B5EF4-FFF2-40B4-BE49-F238E27FC236}">
                <a16:creationId xmlns:a16="http://schemas.microsoft.com/office/drawing/2014/main" id="{35B69A58-7BCA-844C-9B1C-97D699ABF517}"/>
              </a:ext>
            </a:extLst>
          </p:cNvPr>
          <p:cNvSpPr>
            <a:spLocks noChangeArrowheads="1"/>
          </p:cNvSpPr>
          <p:nvPr/>
        </p:nvSpPr>
        <p:spPr bwMode="auto">
          <a:xfrm>
            <a:off x="4800600" y="4419600"/>
            <a:ext cx="32004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Outlook For the Labor Force: </a:t>
            </a:r>
          </a:p>
        </p:txBody>
      </p:sp>
      <p:graphicFrame>
        <p:nvGraphicFramePr>
          <p:cNvPr id="2" name="Object 12">
            <a:extLst>
              <a:ext uri="{FF2B5EF4-FFF2-40B4-BE49-F238E27FC236}">
                <a16:creationId xmlns:a16="http://schemas.microsoft.com/office/drawing/2014/main" id="{196B1703-3BC7-C340-ACD0-07B58AA7A7C8}"/>
              </a:ext>
            </a:extLst>
          </p:cNvPr>
          <p:cNvGraphicFramePr>
            <a:graphicFrameLocks noChangeAspect="1"/>
          </p:cNvGraphicFramePr>
          <p:nvPr>
            <p:extLst>
              <p:ext uri="{D42A27DB-BD31-4B8C-83A1-F6EECF244321}">
                <p14:modId xmlns:p14="http://schemas.microsoft.com/office/powerpoint/2010/main" val="4133144522"/>
              </p:ext>
            </p:extLst>
          </p:nvPr>
        </p:nvGraphicFramePr>
        <p:xfrm>
          <a:off x="50800" y="1503363"/>
          <a:ext cx="4394200" cy="2895600"/>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angle 13">
            <a:extLst>
              <a:ext uri="{FF2B5EF4-FFF2-40B4-BE49-F238E27FC236}">
                <a16:creationId xmlns:a16="http://schemas.microsoft.com/office/drawing/2014/main" id="{ED0A4A39-88F8-284A-9A66-C8A6BB7BC1E0}"/>
              </a:ext>
            </a:extLst>
          </p:cNvPr>
          <p:cNvSpPr/>
          <p:nvPr/>
        </p:nvSpPr>
        <p:spPr bwMode="auto">
          <a:xfrm>
            <a:off x="2971801" y="4561729"/>
            <a:ext cx="1371600" cy="55403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nchor="ctr">
            <a:spAutoFit/>
          </a:bodyPr>
          <a:lstStyle/>
          <a:p>
            <a:pPr>
              <a:defRPr/>
            </a:pPr>
            <a:r>
              <a:rPr lang="en-US" sz="1000">
                <a:latin typeface="+mn-lt"/>
                <a:ea typeface="+mn-ea"/>
              </a:rPr>
              <a:t>Source: ISA Economic Forecasts, OANDA</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Number Placeholder 6">
            <a:extLst>
              <a:ext uri="{FF2B5EF4-FFF2-40B4-BE49-F238E27FC236}">
                <a16:creationId xmlns:a16="http://schemas.microsoft.com/office/drawing/2014/main" id="{8E47321F-73F4-2646-88BD-44D2683C709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D39F7E0A-F220-964C-A41B-51D9B7D20025}" type="slidenum">
              <a:rPr lang="en-US" altLang="en-US" sz="1400" b="0" smtClean="0">
                <a:latin typeface="Times New Roman" panose="02020603050405020304" pitchFamily="18" charset="0"/>
              </a:rPr>
              <a:pPr>
                <a:spcBef>
                  <a:spcPct val="0"/>
                </a:spcBef>
                <a:buFontTx/>
                <a:buNone/>
              </a:pPr>
              <a:t>48</a:t>
            </a:fld>
            <a:endParaRPr lang="en-US" altLang="en-US" sz="1400" b="0">
              <a:latin typeface="Times New Roman" panose="02020603050405020304" pitchFamily="18" charset="0"/>
            </a:endParaRPr>
          </a:p>
        </p:txBody>
      </p:sp>
      <p:sp>
        <p:nvSpPr>
          <p:cNvPr id="107522" name="Rectangle 2">
            <a:extLst>
              <a:ext uri="{FF2B5EF4-FFF2-40B4-BE49-F238E27FC236}">
                <a16:creationId xmlns:a16="http://schemas.microsoft.com/office/drawing/2014/main" id="{C3757328-78A7-AC40-8F86-461DA8377358}"/>
              </a:ext>
            </a:extLst>
          </p:cNvPr>
          <p:cNvSpPr>
            <a:spLocks noGrp="1" noChangeArrowheads="1"/>
          </p:cNvSpPr>
          <p:nvPr>
            <p:ph type="title"/>
          </p:nvPr>
        </p:nvSpPr>
        <p:spPr>
          <a:xfrm>
            <a:off x="0" y="228600"/>
            <a:ext cx="6629400" cy="609600"/>
          </a:xfrm>
        </p:spPr>
        <p:txBody>
          <a:bodyPr/>
          <a:lstStyle/>
          <a:p>
            <a:r>
              <a:rPr lang="en-US" altLang="en-US" sz="1800">
                <a:ea typeface="ＭＳ Ｐゴシック" panose="020B0600070205080204" pitchFamily="34" charset="-128"/>
              </a:rPr>
              <a:t>Fiscal Policy Overview</a:t>
            </a:r>
          </a:p>
        </p:txBody>
      </p:sp>
      <p:sp>
        <p:nvSpPr>
          <p:cNvPr id="107523" name="Rectangle 3">
            <a:extLst>
              <a:ext uri="{FF2B5EF4-FFF2-40B4-BE49-F238E27FC236}">
                <a16:creationId xmlns:a16="http://schemas.microsoft.com/office/drawing/2014/main" id="{087E3B40-4075-7A45-9CA9-0F7A2ECA1939}"/>
              </a:ext>
            </a:extLst>
          </p:cNvPr>
          <p:cNvSpPr>
            <a:spLocks noGrp="1" noChangeArrowheads="1"/>
          </p:cNvSpPr>
          <p:nvPr>
            <p:ph type="body" sz="half" idx="1"/>
          </p:nvPr>
        </p:nvSpPr>
        <p:spPr>
          <a:xfrm>
            <a:off x="4800600" y="1524000"/>
            <a:ext cx="4114800" cy="1905000"/>
          </a:xfrm>
        </p:spPr>
        <p:txBody>
          <a:bodyPr/>
          <a:lstStyle/>
          <a:p>
            <a:pPr marL="0" indent="0"/>
            <a:r>
              <a:rPr lang="en-GB" altLang="en-US" sz="1200" b="0">
                <a:ea typeface="ＭＳ Ｐゴシック" panose="020B0600070205080204" pitchFamily="34" charset="-128"/>
              </a:rPr>
              <a:t> The government was able to reduce its budget deficit at a faster pace than had been expected, with the deficit hovering around 4% of GDP in recent years.</a:t>
            </a:r>
          </a:p>
          <a:p>
            <a:pPr marL="0" indent="0"/>
            <a:endParaRPr lang="en-GB" altLang="en-US" sz="1200" b="0">
              <a:ea typeface="ＭＳ Ｐゴシック" panose="020B0600070205080204" pitchFamily="34" charset="-128"/>
            </a:endParaRPr>
          </a:p>
          <a:p>
            <a:pPr marL="0" indent="0"/>
            <a:r>
              <a:rPr lang="en-US" altLang="en-US" sz="1200" b="0"/>
              <a:t> The US’ fiscal deficit soared in 2020 due to the impact of the government stimulus measures during the Covid-19 pandemic on the government’s finances, rising to levels last seen in the Second World War.</a:t>
            </a:r>
          </a:p>
          <a:p>
            <a:pPr marL="0" indent="0"/>
            <a:endParaRPr lang="en-GB" altLang="en-US" sz="1200" b="0">
              <a:ea typeface="ＭＳ Ｐゴシック" panose="020B0600070205080204" pitchFamily="34" charset="-128"/>
            </a:endParaRPr>
          </a:p>
          <a:p>
            <a:pPr marL="0" indent="0"/>
            <a:endParaRPr lang="en-US" altLang="en-US" sz="1200" b="0">
              <a:ea typeface="ＭＳ Ｐゴシック" panose="020B0600070205080204" pitchFamily="34" charset="-128"/>
            </a:endParaRPr>
          </a:p>
          <a:p>
            <a:pPr marL="0" indent="0">
              <a:buFontTx/>
              <a:buNone/>
            </a:pPr>
            <a:endParaRPr lang="en-US" altLang="en-US" sz="1200" b="0">
              <a:ea typeface="ＭＳ Ｐゴシック" panose="020B0600070205080204" pitchFamily="34" charset="-128"/>
            </a:endParaRPr>
          </a:p>
        </p:txBody>
      </p:sp>
      <p:sp>
        <p:nvSpPr>
          <p:cNvPr id="107524" name="Line 4">
            <a:extLst>
              <a:ext uri="{FF2B5EF4-FFF2-40B4-BE49-F238E27FC236}">
                <a16:creationId xmlns:a16="http://schemas.microsoft.com/office/drawing/2014/main" id="{43BBC950-D231-5B46-8971-B4EAAB785B77}"/>
              </a:ext>
            </a:extLst>
          </p:cNvPr>
          <p:cNvSpPr>
            <a:spLocks noChangeShapeType="1"/>
          </p:cNvSpPr>
          <p:nvPr/>
        </p:nvSpPr>
        <p:spPr bwMode="auto">
          <a:xfrm>
            <a:off x="4572000" y="838200"/>
            <a:ext cx="0" cy="525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25" name="Rectangle 5">
            <a:extLst>
              <a:ext uri="{FF2B5EF4-FFF2-40B4-BE49-F238E27FC236}">
                <a16:creationId xmlns:a16="http://schemas.microsoft.com/office/drawing/2014/main" id="{6DD2977D-2EEA-1541-B0C6-F3D89C12491D}"/>
              </a:ext>
            </a:extLst>
          </p:cNvPr>
          <p:cNvSpPr>
            <a:spLocks noChangeArrowheads="1"/>
          </p:cNvSpPr>
          <p:nvPr/>
        </p:nvSpPr>
        <p:spPr bwMode="auto">
          <a:xfrm>
            <a:off x="152400" y="990600"/>
            <a:ext cx="29718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Chart: Fiscal Balance</a:t>
            </a:r>
          </a:p>
        </p:txBody>
      </p:sp>
      <p:sp>
        <p:nvSpPr>
          <p:cNvPr id="107526" name="Line 6">
            <a:extLst>
              <a:ext uri="{FF2B5EF4-FFF2-40B4-BE49-F238E27FC236}">
                <a16:creationId xmlns:a16="http://schemas.microsoft.com/office/drawing/2014/main" id="{6CEE153F-108F-3644-A4E1-65E5D999C4A0}"/>
              </a:ext>
            </a:extLst>
          </p:cNvPr>
          <p:cNvSpPr>
            <a:spLocks noChangeShapeType="1"/>
          </p:cNvSpPr>
          <p:nvPr/>
        </p:nvSpPr>
        <p:spPr bwMode="auto">
          <a:xfrm>
            <a:off x="1524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27" name="Line 7">
            <a:extLst>
              <a:ext uri="{FF2B5EF4-FFF2-40B4-BE49-F238E27FC236}">
                <a16:creationId xmlns:a16="http://schemas.microsoft.com/office/drawing/2014/main" id="{7FBFDE5B-BF65-E24B-B814-4636E2D5E71A}"/>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28" name="Rectangle 8">
            <a:extLst>
              <a:ext uri="{FF2B5EF4-FFF2-40B4-BE49-F238E27FC236}">
                <a16:creationId xmlns:a16="http://schemas.microsoft.com/office/drawing/2014/main" id="{F6019695-38AC-2242-B6FC-979973C1EA02}"/>
              </a:ext>
            </a:extLst>
          </p:cNvPr>
          <p:cNvSpPr>
            <a:spLocks noChangeArrowheads="1"/>
          </p:cNvSpPr>
          <p:nvPr/>
        </p:nvSpPr>
        <p:spPr bwMode="auto">
          <a:xfrm>
            <a:off x="4800600" y="990600"/>
            <a:ext cx="22860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Current Outlook: </a:t>
            </a:r>
          </a:p>
        </p:txBody>
      </p:sp>
      <p:sp>
        <p:nvSpPr>
          <p:cNvPr id="107529" name="Rectangle 9">
            <a:extLst>
              <a:ext uri="{FF2B5EF4-FFF2-40B4-BE49-F238E27FC236}">
                <a16:creationId xmlns:a16="http://schemas.microsoft.com/office/drawing/2014/main" id="{0C69EC75-3FDA-C34A-A9D2-AAFE7E5B1400}"/>
              </a:ext>
            </a:extLst>
          </p:cNvPr>
          <p:cNvSpPr>
            <a:spLocks noChangeArrowheads="1"/>
          </p:cNvSpPr>
          <p:nvPr/>
        </p:nvSpPr>
        <p:spPr bwMode="auto">
          <a:xfrm>
            <a:off x="4800600" y="4191000"/>
            <a:ext cx="41148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r>
              <a:rPr lang="en-US" altLang="en-US" sz="1200" b="0"/>
              <a:t> While the near-term outlook for the fiscal deficit is very poor, a number of long-term issues also remain unresolved, and these could lead to more significant increases in budgetary pressures in the decades ahead.</a:t>
            </a:r>
          </a:p>
          <a:p>
            <a:pPr>
              <a:buFontTx/>
              <a:buNone/>
            </a:pPr>
            <a:endParaRPr lang="en-US" altLang="en-US" sz="1200" b="0"/>
          </a:p>
        </p:txBody>
      </p:sp>
      <p:sp>
        <p:nvSpPr>
          <p:cNvPr id="107530" name="Line 10">
            <a:extLst>
              <a:ext uri="{FF2B5EF4-FFF2-40B4-BE49-F238E27FC236}">
                <a16:creationId xmlns:a16="http://schemas.microsoft.com/office/drawing/2014/main" id="{B73C4E28-0E92-E142-955D-A667C1BB8958}"/>
              </a:ext>
            </a:extLst>
          </p:cNvPr>
          <p:cNvSpPr>
            <a:spLocks noChangeShapeType="1"/>
          </p:cNvSpPr>
          <p:nvPr/>
        </p:nvSpPr>
        <p:spPr bwMode="auto">
          <a:xfrm>
            <a:off x="4800600" y="4114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31" name="Rectangle 11">
            <a:extLst>
              <a:ext uri="{FF2B5EF4-FFF2-40B4-BE49-F238E27FC236}">
                <a16:creationId xmlns:a16="http://schemas.microsoft.com/office/drawing/2014/main" id="{215ACA8C-E916-2043-A9B9-9EDAB04D7C35}"/>
              </a:ext>
            </a:extLst>
          </p:cNvPr>
          <p:cNvSpPr>
            <a:spLocks noChangeArrowheads="1"/>
          </p:cNvSpPr>
          <p:nvPr/>
        </p:nvSpPr>
        <p:spPr bwMode="auto">
          <a:xfrm>
            <a:off x="4800600" y="3657600"/>
            <a:ext cx="19812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Future Outlook: </a:t>
            </a:r>
          </a:p>
        </p:txBody>
      </p:sp>
      <p:graphicFrame>
        <p:nvGraphicFramePr>
          <p:cNvPr id="2" name="Object 12">
            <a:extLst>
              <a:ext uri="{FF2B5EF4-FFF2-40B4-BE49-F238E27FC236}">
                <a16:creationId xmlns:a16="http://schemas.microsoft.com/office/drawing/2014/main" id="{D74ADABB-7CE6-6E46-8A8D-BBC4A8768203}"/>
              </a:ext>
            </a:extLst>
          </p:cNvPr>
          <p:cNvGraphicFramePr>
            <a:graphicFrameLocks noChangeAspect="1"/>
          </p:cNvGraphicFramePr>
          <p:nvPr>
            <p:extLst>
              <p:ext uri="{D42A27DB-BD31-4B8C-83A1-F6EECF244321}">
                <p14:modId xmlns:p14="http://schemas.microsoft.com/office/powerpoint/2010/main" val="495053845"/>
              </p:ext>
            </p:extLst>
          </p:nvPr>
        </p:nvGraphicFramePr>
        <p:xfrm>
          <a:off x="50800" y="1498600"/>
          <a:ext cx="4394200" cy="2897188"/>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angle 13">
            <a:extLst>
              <a:ext uri="{FF2B5EF4-FFF2-40B4-BE49-F238E27FC236}">
                <a16:creationId xmlns:a16="http://schemas.microsoft.com/office/drawing/2014/main" id="{0C847078-8BC1-C043-8C76-D70EE7620147}"/>
              </a:ext>
            </a:extLst>
          </p:cNvPr>
          <p:cNvSpPr/>
          <p:nvPr/>
        </p:nvSpPr>
        <p:spPr bwMode="auto">
          <a:xfrm>
            <a:off x="2906210" y="4446587"/>
            <a:ext cx="1371600" cy="55403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nchor="ctr">
            <a:spAutoFit/>
          </a:bodyPr>
          <a:lstStyle/>
          <a:p>
            <a:pPr>
              <a:defRPr/>
            </a:pPr>
            <a:r>
              <a:rPr lang="en-US" sz="1000">
                <a:latin typeface="+mn-lt"/>
                <a:ea typeface="+mn-ea"/>
              </a:rPr>
              <a:t>Source: ISA Economic Forecasts, OANDA</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Number Placeholder 6">
            <a:extLst>
              <a:ext uri="{FF2B5EF4-FFF2-40B4-BE49-F238E27FC236}">
                <a16:creationId xmlns:a16="http://schemas.microsoft.com/office/drawing/2014/main" id="{CFE428A6-4AB9-B045-A449-BCA8F651BDA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51E71BB-0BB3-8F4C-A4BE-9E91514042F2}" type="slidenum">
              <a:rPr lang="en-US" altLang="en-US" sz="1400" b="0" smtClean="0">
                <a:latin typeface="Times New Roman" panose="02020603050405020304" pitchFamily="18" charset="0"/>
              </a:rPr>
              <a:pPr>
                <a:spcBef>
                  <a:spcPct val="0"/>
                </a:spcBef>
                <a:buFontTx/>
                <a:buNone/>
              </a:pPr>
              <a:t>49</a:t>
            </a:fld>
            <a:endParaRPr lang="en-US" altLang="en-US" sz="1400" b="0">
              <a:latin typeface="Times New Roman" panose="02020603050405020304" pitchFamily="18" charset="0"/>
            </a:endParaRPr>
          </a:p>
        </p:txBody>
      </p:sp>
      <p:sp>
        <p:nvSpPr>
          <p:cNvPr id="109570" name="Rectangle 2">
            <a:extLst>
              <a:ext uri="{FF2B5EF4-FFF2-40B4-BE49-F238E27FC236}">
                <a16:creationId xmlns:a16="http://schemas.microsoft.com/office/drawing/2014/main" id="{CD723E0F-0A61-6F4B-944D-ACA25942C868}"/>
              </a:ext>
            </a:extLst>
          </p:cNvPr>
          <p:cNvSpPr>
            <a:spLocks noGrp="1" noChangeArrowheads="1"/>
          </p:cNvSpPr>
          <p:nvPr>
            <p:ph type="title"/>
          </p:nvPr>
        </p:nvSpPr>
        <p:spPr/>
        <p:txBody>
          <a:bodyPr/>
          <a:lstStyle/>
          <a:p>
            <a:r>
              <a:rPr lang="en-GB" altLang="en-US" sz="1800">
                <a:ea typeface="ＭＳ Ｐゴシック" panose="020B0600070205080204" pitchFamily="34" charset="-128"/>
              </a:rPr>
              <a:t>Largest Companies in United States</a:t>
            </a:r>
          </a:p>
        </p:txBody>
      </p:sp>
      <p:sp>
        <p:nvSpPr>
          <p:cNvPr id="109571" name="Line 3">
            <a:extLst>
              <a:ext uri="{FF2B5EF4-FFF2-40B4-BE49-F238E27FC236}">
                <a16:creationId xmlns:a16="http://schemas.microsoft.com/office/drawing/2014/main" id="{F034065E-08D9-6D42-AD19-D92DA3C13A00}"/>
              </a:ext>
            </a:extLst>
          </p:cNvPr>
          <p:cNvSpPr>
            <a:spLocks noChangeShapeType="1"/>
          </p:cNvSpPr>
          <p:nvPr/>
        </p:nvSpPr>
        <p:spPr bwMode="auto">
          <a:xfrm flipV="1">
            <a:off x="4572000" y="990600"/>
            <a:ext cx="0" cy="5105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572" name="Line 7">
            <a:extLst>
              <a:ext uri="{FF2B5EF4-FFF2-40B4-BE49-F238E27FC236}">
                <a16:creationId xmlns:a16="http://schemas.microsoft.com/office/drawing/2014/main" id="{5BFAD23A-B6B4-8646-8DAE-3B1960652D69}"/>
              </a:ext>
            </a:extLst>
          </p:cNvPr>
          <p:cNvSpPr>
            <a:spLocks noChangeShapeType="1"/>
          </p:cNvSpPr>
          <p:nvPr/>
        </p:nvSpPr>
        <p:spPr bwMode="auto">
          <a:xfrm>
            <a:off x="4800600" y="12192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573" name="Rectangle 8">
            <a:extLst>
              <a:ext uri="{FF2B5EF4-FFF2-40B4-BE49-F238E27FC236}">
                <a16:creationId xmlns:a16="http://schemas.microsoft.com/office/drawing/2014/main" id="{E4C80511-8B19-3849-A8EB-1B23E03E0943}"/>
              </a:ext>
            </a:extLst>
          </p:cNvPr>
          <p:cNvSpPr>
            <a:spLocks noChangeArrowheads="1"/>
          </p:cNvSpPr>
          <p:nvPr/>
        </p:nvSpPr>
        <p:spPr bwMode="auto">
          <a:xfrm>
            <a:off x="4800600" y="762000"/>
            <a:ext cx="22860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Leading Companies: </a:t>
            </a:r>
          </a:p>
        </p:txBody>
      </p:sp>
      <p:sp>
        <p:nvSpPr>
          <p:cNvPr id="109574" name="Rectangle 9">
            <a:extLst>
              <a:ext uri="{FF2B5EF4-FFF2-40B4-BE49-F238E27FC236}">
                <a16:creationId xmlns:a16="http://schemas.microsoft.com/office/drawing/2014/main" id="{92378B81-E7CE-F64A-9AD3-F3972EEDE1D4}"/>
              </a:ext>
            </a:extLst>
          </p:cNvPr>
          <p:cNvSpPr>
            <a:spLocks noChangeArrowheads="1"/>
          </p:cNvSpPr>
          <p:nvPr/>
        </p:nvSpPr>
        <p:spPr bwMode="auto">
          <a:xfrm>
            <a:off x="4724400" y="1219200"/>
            <a:ext cx="4114800"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buFontTx/>
              <a:buNone/>
            </a:pPr>
            <a:r>
              <a:rPr lang="en-GB" altLang="en-US" sz="1200"/>
              <a:t>The US is home to more of the world’s largest companies than any other country.</a:t>
            </a:r>
          </a:p>
          <a:p>
            <a:r>
              <a:rPr lang="en-GB" altLang="en-US" sz="1200" b="0"/>
              <a:t> Wal-Mart, in terms of revenues, is the world’s largest company by a wide margin.</a:t>
            </a:r>
          </a:p>
          <a:p>
            <a:r>
              <a:rPr lang="en-GB" altLang="en-US" sz="1200" b="0"/>
              <a:t> Moreover, US firms have a large presence in all global markets.</a:t>
            </a:r>
          </a:p>
          <a:p>
            <a:pPr>
              <a:buFontTx/>
              <a:buNone/>
            </a:pPr>
            <a:endParaRPr lang="en-GB" altLang="en-US" sz="1200" b="0"/>
          </a:p>
          <a:p>
            <a:pPr>
              <a:buFontTx/>
              <a:buNone/>
            </a:pPr>
            <a:r>
              <a:rPr lang="en-GB" altLang="en-US" sz="1200"/>
              <a:t>The leading position of traditional US manufacturing companies is being challenged by fast-growing new technology and services companies.</a:t>
            </a:r>
          </a:p>
          <a:p>
            <a:r>
              <a:rPr lang="en-GB" altLang="en-US" sz="1200" b="0"/>
              <a:t> Many of the largest companies in terms of market capitalization and profits are these relative newcomers. </a:t>
            </a:r>
          </a:p>
          <a:p>
            <a:pPr>
              <a:buFontTx/>
              <a:buNone/>
            </a:pPr>
            <a:endParaRPr lang="en-GB" altLang="en-US" sz="1200" b="0"/>
          </a:p>
          <a:p>
            <a:pPr>
              <a:buFontTx/>
              <a:buNone/>
            </a:pPr>
            <a:endParaRPr lang="en-US" altLang="en-US" sz="1000"/>
          </a:p>
        </p:txBody>
      </p:sp>
      <p:sp>
        <p:nvSpPr>
          <p:cNvPr id="109575" name="Line 10">
            <a:extLst>
              <a:ext uri="{FF2B5EF4-FFF2-40B4-BE49-F238E27FC236}">
                <a16:creationId xmlns:a16="http://schemas.microsoft.com/office/drawing/2014/main" id="{DBB0EAD3-8667-5148-8BC0-924DEAE01A63}"/>
              </a:ext>
            </a:extLst>
          </p:cNvPr>
          <p:cNvSpPr>
            <a:spLocks noChangeShapeType="1"/>
          </p:cNvSpPr>
          <p:nvPr/>
        </p:nvSpPr>
        <p:spPr bwMode="auto">
          <a:xfrm>
            <a:off x="4800600" y="46355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576" name="Rectangle 11">
            <a:extLst>
              <a:ext uri="{FF2B5EF4-FFF2-40B4-BE49-F238E27FC236}">
                <a16:creationId xmlns:a16="http://schemas.microsoft.com/office/drawing/2014/main" id="{D11009C8-EEE5-4043-9143-C2C0C5D6C6F4}"/>
              </a:ext>
            </a:extLst>
          </p:cNvPr>
          <p:cNvSpPr>
            <a:spLocks noChangeArrowheads="1"/>
          </p:cNvSpPr>
          <p:nvPr/>
        </p:nvSpPr>
        <p:spPr bwMode="auto">
          <a:xfrm>
            <a:off x="4800600" y="4191000"/>
            <a:ext cx="35814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Outlook for Domestic Companies: </a:t>
            </a:r>
          </a:p>
        </p:txBody>
      </p:sp>
      <p:sp>
        <p:nvSpPr>
          <p:cNvPr id="109577" name="Rectangle 12">
            <a:extLst>
              <a:ext uri="{FF2B5EF4-FFF2-40B4-BE49-F238E27FC236}">
                <a16:creationId xmlns:a16="http://schemas.microsoft.com/office/drawing/2014/main" id="{4953C4C1-1ADD-434C-8F97-B5DEC251DB83}"/>
              </a:ext>
            </a:extLst>
          </p:cNvPr>
          <p:cNvSpPr>
            <a:spLocks noChangeArrowheads="1"/>
          </p:cNvSpPr>
          <p:nvPr/>
        </p:nvSpPr>
        <p:spPr bwMode="auto">
          <a:xfrm>
            <a:off x="4724400" y="4635500"/>
            <a:ext cx="4419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buFontTx/>
              <a:buNone/>
            </a:pPr>
            <a:r>
              <a:rPr lang="en-GB" altLang="en-US" sz="1200"/>
              <a:t>US-based multinationals are among the world’s most powerful companies and they exert a great deal of influence over both the domestic and international economies.  </a:t>
            </a:r>
          </a:p>
          <a:p>
            <a:r>
              <a:rPr lang="en-GB" altLang="en-US" sz="1200" b="0"/>
              <a:t> Given the US’ lead in fast-growing high-tech and medical sectors, US firms will likely continue to make up a large proportion of the world’s largest companies.</a:t>
            </a:r>
          </a:p>
          <a:p>
            <a:pPr>
              <a:spcBef>
                <a:spcPct val="0"/>
              </a:spcBef>
              <a:buFontTx/>
              <a:buNone/>
            </a:pPr>
            <a:endParaRPr lang="en-GB" altLang="en-US" sz="1200" b="0"/>
          </a:p>
          <a:p>
            <a:endParaRPr lang="en-US" altLang="en-US" sz="1000" b="0"/>
          </a:p>
        </p:txBody>
      </p:sp>
      <p:graphicFrame>
        <p:nvGraphicFramePr>
          <p:cNvPr id="2" name="Object 14">
            <a:extLst>
              <a:ext uri="{FF2B5EF4-FFF2-40B4-BE49-F238E27FC236}">
                <a16:creationId xmlns:a16="http://schemas.microsoft.com/office/drawing/2014/main" id="{CDDA07A9-6C40-8E47-AFA5-0D133C04BEAD}"/>
              </a:ext>
            </a:extLst>
          </p:cNvPr>
          <p:cNvGraphicFramePr>
            <a:graphicFrameLocks noChangeAspect="1"/>
          </p:cNvGraphicFramePr>
          <p:nvPr>
            <p:extLst>
              <p:ext uri="{D42A27DB-BD31-4B8C-83A1-F6EECF244321}">
                <p14:modId xmlns:p14="http://schemas.microsoft.com/office/powerpoint/2010/main" val="3611197825"/>
              </p:ext>
            </p:extLst>
          </p:nvPr>
        </p:nvGraphicFramePr>
        <p:xfrm>
          <a:off x="50800" y="1041400"/>
          <a:ext cx="4446588" cy="4402138"/>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a:extLst>
              <a:ext uri="{FF2B5EF4-FFF2-40B4-BE49-F238E27FC236}">
                <a16:creationId xmlns:a16="http://schemas.microsoft.com/office/drawing/2014/main" id="{F5FA527F-1609-D344-8B20-A3C2EA4AF197}"/>
              </a:ext>
            </a:extLst>
          </p:cNvPr>
          <p:cNvSpPr/>
          <p:nvPr/>
        </p:nvSpPr>
        <p:spPr bwMode="auto">
          <a:xfrm>
            <a:off x="3048000" y="4021137"/>
            <a:ext cx="1143000" cy="246063"/>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nchor="ctr">
            <a:spAutoFit/>
          </a:bodyPr>
          <a:lstStyle/>
          <a:p>
            <a:pPr>
              <a:defRPr/>
            </a:pPr>
            <a:r>
              <a:rPr lang="en-US" sz="1000">
                <a:latin typeface="+mn-lt"/>
                <a:ea typeface="+mn-ea"/>
              </a:rPr>
              <a:t>Source: Forbes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Number Placeholder 6">
            <a:extLst>
              <a:ext uri="{FF2B5EF4-FFF2-40B4-BE49-F238E27FC236}">
                <a16:creationId xmlns:a16="http://schemas.microsoft.com/office/drawing/2014/main" id="{C1B6DF59-E999-034D-97EF-922E6E01C47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5D939E39-943E-CA46-AD46-D7BDDC1B5D6A}" type="slidenum">
              <a:rPr lang="en-US" altLang="en-US" sz="1400" b="0" smtClean="0">
                <a:latin typeface="Times New Roman" panose="02020603050405020304" pitchFamily="18" charset="0"/>
              </a:rPr>
              <a:pPr>
                <a:spcBef>
                  <a:spcPct val="0"/>
                </a:spcBef>
                <a:buFontTx/>
                <a:buNone/>
              </a:pPr>
              <a:t>5</a:t>
            </a:fld>
            <a:endParaRPr lang="en-US" altLang="en-US" sz="1400" b="0" dirty="0">
              <a:latin typeface="Times New Roman" panose="02020603050405020304" pitchFamily="18" charset="0"/>
            </a:endParaRPr>
          </a:p>
        </p:txBody>
      </p:sp>
      <p:sp>
        <p:nvSpPr>
          <p:cNvPr id="26626" name="Rectangle 2">
            <a:extLst>
              <a:ext uri="{FF2B5EF4-FFF2-40B4-BE49-F238E27FC236}">
                <a16:creationId xmlns:a16="http://schemas.microsoft.com/office/drawing/2014/main" id="{C85EF5E7-C29A-B944-8061-00888CF6F48A}"/>
              </a:ext>
            </a:extLst>
          </p:cNvPr>
          <p:cNvSpPr>
            <a:spLocks noGrp="1" noChangeArrowheads="1"/>
          </p:cNvSpPr>
          <p:nvPr>
            <p:ph type="title"/>
          </p:nvPr>
        </p:nvSpPr>
        <p:spPr>
          <a:xfrm>
            <a:off x="0" y="228600"/>
            <a:ext cx="6629400" cy="609600"/>
          </a:xfrm>
        </p:spPr>
        <p:txBody>
          <a:bodyPr/>
          <a:lstStyle/>
          <a:p>
            <a:r>
              <a:rPr lang="en-US" altLang="en-US" sz="1800" dirty="0">
                <a:ea typeface="ＭＳ Ｐゴシック" panose="020B0600070205080204" pitchFamily="34" charset="-128"/>
              </a:rPr>
              <a:t>United States: Recent Political Events and Changes</a:t>
            </a:r>
          </a:p>
        </p:txBody>
      </p:sp>
      <p:sp>
        <p:nvSpPr>
          <p:cNvPr id="26627" name="Rectangle 3">
            <a:extLst>
              <a:ext uri="{FF2B5EF4-FFF2-40B4-BE49-F238E27FC236}">
                <a16:creationId xmlns:a16="http://schemas.microsoft.com/office/drawing/2014/main" id="{AA136B0F-65A9-924E-A7E8-8179DD6296C7}"/>
              </a:ext>
            </a:extLst>
          </p:cNvPr>
          <p:cNvSpPr>
            <a:spLocks noGrp="1" noChangeArrowheads="1"/>
          </p:cNvSpPr>
          <p:nvPr>
            <p:ph type="body" sz="half" idx="1"/>
          </p:nvPr>
        </p:nvSpPr>
        <p:spPr>
          <a:xfrm>
            <a:off x="152400" y="1452563"/>
            <a:ext cx="4191000" cy="5100637"/>
          </a:xfrm>
        </p:spPr>
        <p:txBody>
          <a:bodyPr/>
          <a:lstStyle/>
          <a:p>
            <a:pPr marL="11113" indent="-11113">
              <a:buFont typeface="Arial" panose="020B0604020202020204" pitchFamily="34" charset="0"/>
              <a:buChar char="•"/>
            </a:pPr>
            <a:r>
              <a:rPr lang="en-US" altLang="x-none" sz="1200" b="0" dirty="0">
                <a:latin typeface="Arial" charset="0"/>
              </a:rPr>
              <a:t> In the wake of the Russian invasion of Ukraine, President Biden ordered US troops in Europe to be deployed in East European NATO member states, while sending more troops from the US to Europe. In addition, President Biden announced a range of new US economic sanctions against Russia. However, President Biden ruled out US military forces being sent to Ukraine.</a:t>
            </a:r>
          </a:p>
          <a:p>
            <a:pPr marL="11113" indent="-11113">
              <a:buFont typeface="Arial" panose="020B0604020202020204" pitchFamily="34" charset="0"/>
              <a:buChar char="•"/>
            </a:pPr>
            <a:endParaRPr lang="en-US" altLang="x-none" sz="1200" b="0" dirty="0">
              <a:latin typeface="Arial" charset="0"/>
            </a:endParaRPr>
          </a:p>
          <a:p>
            <a:pPr marL="11113" indent="-11113">
              <a:buFont typeface="Arial" panose="020B0604020202020204" pitchFamily="34" charset="0"/>
              <a:buChar char="•"/>
            </a:pPr>
            <a:r>
              <a:rPr lang="en-US" altLang="x-none" sz="1200" b="0" dirty="0">
                <a:latin typeface="Arial" charset="0"/>
              </a:rPr>
              <a:t> After botching the United States’ withdrawal from Afghanistan last year, the Biden Administration’s handling of the Russian invasion of Ukraine was largely lauded. President Biden was credited with uniting the West and other US allies against Russia, while keeping the US out of the conflict so far. It remains to be seen if his handling of this crisis will boost his relatively low approval ratings.</a:t>
            </a:r>
          </a:p>
          <a:p>
            <a:pPr marL="11113" indent="-11113">
              <a:buFont typeface="Arial" panose="020B0604020202020204" pitchFamily="34" charset="0"/>
              <a:buChar char="•"/>
            </a:pPr>
            <a:endParaRPr lang="en-US" altLang="x-none" sz="1200" b="0" dirty="0">
              <a:latin typeface="Arial" charset="0"/>
            </a:endParaRPr>
          </a:p>
          <a:p>
            <a:pPr marL="11113" indent="-11113">
              <a:buFont typeface="Arial" panose="020B0604020202020204" pitchFamily="34" charset="0"/>
              <a:buChar char="•"/>
            </a:pPr>
            <a:r>
              <a:rPr lang="en-US" altLang="x-none" sz="1200" b="0" dirty="0">
                <a:latin typeface="Arial" charset="0"/>
              </a:rPr>
              <a:t> It was reported that people smugglers from Mexico had penetrated new sections of the border wall between the United States and Mexico on at least 3,272 occasions over the past three years, using only standard hardware to cut through the wall. Critics have charged that the border wall championed by former President Donald Trump would do nothing to slow the flow of migrants into the United States.</a:t>
            </a:r>
          </a:p>
          <a:p>
            <a:pPr marL="11113" indent="-11113">
              <a:buFont typeface="Arial" panose="020B0604020202020204" pitchFamily="34" charset="0"/>
              <a:buChar char="•"/>
            </a:pPr>
            <a:endParaRPr lang="en-US" altLang="x-none" sz="1200" b="0" dirty="0">
              <a:latin typeface="Arial" charset="0"/>
            </a:endParaRPr>
          </a:p>
          <a:p>
            <a:pPr marL="11113" indent="-11113">
              <a:buFont typeface="Arial" panose="020B0604020202020204" pitchFamily="34" charset="0"/>
              <a:buChar char="•"/>
            </a:pPr>
            <a:endParaRPr lang="en-US" altLang="x-none" sz="1200" b="0" dirty="0">
              <a:latin typeface="Arial" charset="0"/>
            </a:endParaRPr>
          </a:p>
          <a:p>
            <a:pPr marL="11113" indent="-11113">
              <a:buFont typeface="Arial" panose="020B0604020202020204" pitchFamily="34" charset="0"/>
              <a:buChar char="•"/>
            </a:pPr>
            <a:endParaRPr lang="en-US" altLang="x-none" sz="1200" b="0" dirty="0">
              <a:latin typeface="Arial" charset="0"/>
            </a:endParaRPr>
          </a:p>
          <a:p>
            <a:pPr marL="11113" indent="-11113">
              <a:buFont typeface="Arial" panose="020B0604020202020204" pitchFamily="34" charset="0"/>
              <a:buChar char="•"/>
            </a:pPr>
            <a:endParaRPr lang="en-US" altLang="x-none" sz="1200" b="0" dirty="0">
              <a:latin typeface="Arial" charset="0"/>
            </a:endParaRPr>
          </a:p>
          <a:p>
            <a:pPr marL="11113" indent="-11113">
              <a:buFont typeface="Arial" panose="020B0604020202020204" pitchFamily="34" charset="0"/>
              <a:buChar char="•"/>
            </a:pPr>
            <a:endParaRPr lang="en-US" altLang="x-none" sz="1200" b="0" dirty="0">
              <a:latin typeface="Arial" charset="0"/>
            </a:endParaRPr>
          </a:p>
          <a:p>
            <a:pPr marL="11113" indent="-11113">
              <a:buFont typeface="Arial" panose="020B0604020202020204" pitchFamily="34" charset="0"/>
              <a:buChar char="•"/>
            </a:pPr>
            <a:endParaRPr lang="en-US" altLang="x-none" sz="1200" b="0" dirty="0">
              <a:latin typeface="Arial" charset="0"/>
            </a:endParaRPr>
          </a:p>
          <a:p>
            <a:pPr marL="11113" indent="-11113">
              <a:buFont typeface="Arial" panose="020B0604020202020204" pitchFamily="34" charset="0"/>
              <a:buChar char="•"/>
            </a:pPr>
            <a:endParaRPr lang="en-US" altLang="x-none" sz="1200" b="0" dirty="0">
              <a:latin typeface="Arial" charset="0"/>
            </a:endParaRPr>
          </a:p>
          <a:p>
            <a:pPr marL="11113" indent="-11113">
              <a:buFont typeface="Arial" panose="020B0604020202020204" pitchFamily="34" charset="0"/>
              <a:buChar char="•"/>
            </a:pPr>
            <a:endParaRPr lang="en-US" altLang="x-none" sz="1200" b="0" dirty="0">
              <a:latin typeface="Arial" charset="0"/>
            </a:endParaRPr>
          </a:p>
          <a:p>
            <a:pPr marL="11113" indent="-11113">
              <a:buFont typeface="Arial" panose="020B0604020202020204" pitchFamily="34" charset="0"/>
              <a:buChar char="•"/>
            </a:pPr>
            <a:endParaRPr lang="en-US" altLang="x-none" sz="1200" b="0" dirty="0">
              <a:latin typeface="Arial" charset="0"/>
            </a:endParaRPr>
          </a:p>
          <a:p>
            <a:pPr marL="11113" indent="-11113">
              <a:buFont typeface="Arial" panose="020B0604020202020204" pitchFamily="34" charset="0"/>
              <a:buChar char="•"/>
            </a:pPr>
            <a:endParaRPr lang="en-US" altLang="x-none" sz="1200" b="0" dirty="0">
              <a:latin typeface="Arial" charset="0"/>
            </a:endParaRPr>
          </a:p>
          <a:p>
            <a:pPr marL="11113" indent="-11113"/>
            <a:endParaRPr lang="en-US" altLang="en-US" sz="1200" b="0" dirty="0">
              <a:ea typeface="ＭＳ Ｐゴシック" panose="020B0600070205080204" pitchFamily="34" charset="-128"/>
            </a:endParaRPr>
          </a:p>
        </p:txBody>
      </p:sp>
      <p:sp>
        <p:nvSpPr>
          <p:cNvPr id="26628" name="Line 4">
            <a:extLst>
              <a:ext uri="{FF2B5EF4-FFF2-40B4-BE49-F238E27FC236}">
                <a16:creationId xmlns:a16="http://schemas.microsoft.com/office/drawing/2014/main" id="{55F3FAC9-2C19-4F4B-8424-7FE70F9349BD}"/>
              </a:ext>
            </a:extLst>
          </p:cNvPr>
          <p:cNvSpPr>
            <a:spLocks noChangeShapeType="1"/>
          </p:cNvSpPr>
          <p:nvPr/>
        </p:nvSpPr>
        <p:spPr bwMode="auto">
          <a:xfrm>
            <a:off x="4572000" y="838200"/>
            <a:ext cx="0" cy="525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629" name="Rectangle 5">
            <a:extLst>
              <a:ext uri="{FF2B5EF4-FFF2-40B4-BE49-F238E27FC236}">
                <a16:creationId xmlns:a16="http://schemas.microsoft.com/office/drawing/2014/main" id="{BFF56B28-49A7-4B45-AF61-3A1E70FFAA3D}"/>
              </a:ext>
            </a:extLst>
          </p:cNvPr>
          <p:cNvSpPr>
            <a:spLocks noChangeArrowheads="1"/>
          </p:cNvSpPr>
          <p:nvPr/>
        </p:nvSpPr>
        <p:spPr bwMode="auto">
          <a:xfrm>
            <a:off x="152400" y="990600"/>
            <a:ext cx="35814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dirty="0">
                <a:solidFill>
                  <a:srgbClr val="EAEAEA"/>
                </a:solidFill>
              </a:rPr>
              <a:t>Key Political Events and Changes: </a:t>
            </a:r>
          </a:p>
        </p:txBody>
      </p:sp>
      <p:sp>
        <p:nvSpPr>
          <p:cNvPr id="26630" name="Line 6">
            <a:extLst>
              <a:ext uri="{FF2B5EF4-FFF2-40B4-BE49-F238E27FC236}">
                <a16:creationId xmlns:a16="http://schemas.microsoft.com/office/drawing/2014/main" id="{0C4646B7-C87B-FB4F-9842-62A76D584A04}"/>
              </a:ext>
            </a:extLst>
          </p:cNvPr>
          <p:cNvSpPr>
            <a:spLocks noChangeShapeType="1"/>
          </p:cNvSpPr>
          <p:nvPr/>
        </p:nvSpPr>
        <p:spPr bwMode="auto">
          <a:xfrm>
            <a:off x="1524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631" name="Line 8">
            <a:extLst>
              <a:ext uri="{FF2B5EF4-FFF2-40B4-BE49-F238E27FC236}">
                <a16:creationId xmlns:a16="http://schemas.microsoft.com/office/drawing/2014/main" id="{80F30415-33A4-524C-B848-A5417AF69C59}"/>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pic>
        <p:nvPicPr>
          <p:cNvPr id="148482" name="Picture 2" descr="President Biden&amp;#39;s job approval sinking on inflation, crime and COVID: POLL  - ABC News">
            <a:extLst>
              <a:ext uri="{FF2B5EF4-FFF2-40B4-BE49-F238E27FC236}">
                <a16:creationId xmlns:a16="http://schemas.microsoft.com/office/drawing/2014/main" id="{C06B596E-1CD3-BC46-BB48-B1DBDC76BC9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00600" y="1524000"/>
            <a:ext cx="4114796" cy="23145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Number Placeholder 4">
            <a:extLst>
              <a:ext uri="{FF2B5EF4-FFF2-40B4-BE49-F238E27FC236}">
                <a16:creationId xmlns:a16="http://schemas.microsoft.com/office/drawing/2014/main" id="{693AE2B2-CB7D-EE49-A5DA-691AAA46D13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F44D5E7-1C6C-E34C-891A-47592C0AD87E}" type="slidenum">
              <a:rPr lang="en-US" altLang="en-US" sz="1400" b="0" smtClean="0">
                <a:latin typeface="Times New Roman" panose="02020603050405020304" pitchFamily="18" charset="0"/>
              </a:rPr>
              <a:pPr>
                <a:spcBef>
                  <a:spcPct val="0"/>
                </a:spcBef>
                <a:buFontTx/>
                <a:buNone/>
              </a:pPr>
              <a:t>50</a:t>
            </a:fld>
            <a:endParaRPr lang="en-US" altLang="en-US" sz="1400" b="0">
              <a:latin typeface="Times New Roman" panose="02020603050405020304" pitchFamily="18" charset="0"/>
            </a:endParaRPr>
          </a:p>
        </p:txBody>
      </p:sp>
      <p:sp>
        <p:nvSpPr>
          <p:cNvPr id="111618" name="Rectangle 2">
            <a:extLst>
              <a:ext uri="{FF2B5EF4-FFF2-40B4-BE49-F238E27FC236}">
                <a16:creationId xmlns:a16="http://schemas.microsoft.com/office/drawing/2014/main" id="{E5BC476D-FD40-BD42-BC12-57E3E88670F3}"/>
              </a:ext>
            </a:extLst>
          </p:cNvPr>
          <p:cNvSpPr>
            <a:spLocks noGrp="1" noChangeArrowheads="1"/>
          </p:cNvSpPr>
          <p:nvPr>
            <p:ph type="title"/>
          </p:nvPr>
        </p:nvSpPr>
        <p:spPr/>
        <p:txBody>
          <a:bodyPr/>
          <a:lstStyle/>
          <a:p>
            <a:r>
              <a:rPr lang="en-GB" altLang="en-US" sz="1800">
                <a:ea typeface="ＭＳ Ｐゴシック" panose="020B0600070205080204" pitchFamily="34" charset="-128"/>
              </a:rPr>
              <a:t>United States Regional Economies</a:t>
            </a:r>
          </a:p>
        </p:txBody>
      </p:sp>
      <p:sp>
        <p:nvSpPr>
          <p:cNvPr id="111619" name="Rectangle 3">
            <a:extLst>
              <a:ext uri="{FF2B5EF4-FFF2-40B4-BE49-F238E27FC236}">
                <a16:creationId xmlns:a16="http://schemas.microsoft.com/office/drawing/2014/main" id="{2A942AB7-0354-C64E-873A-B31ACC0A4F3B}"/>
              </a:ext>
            </a:extLst>
          </p:cNvPr>
          <p:cNvSpPr>
            <a:spLocks noChangeArrowheads="1"/>
          </p:cNvSpPr>
          <p:nvPr/>
        </p:nvSpPr>
        <p:spPr bwMode="auto">
          <a:xfrm>
            <a:off x="228600" y="838200"/>
            <a:ext cx="8686800" cy="1066800"/>
          </a:xfrm>
          <a:prstGeom prst="rect">
            <a:avLst/>
          </a:prstGeom>
          <a:solidFill>
            <a:srgbClr val="333333"/>
          </a:solidFill>
          <a:ln w="9525">
            <a:solidFill>
              <a:schemeClr val="tx1"/>
            </a:solidFill>
            <a:miter lim="800000"/>
            <a:headEnd/>
            <a:tailEnd/>
          </a:ln>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GB" altLang="en-US">
                <a:solidFill>
                  <a:schemeClr val="bg1"/>
                </a:solidFill>
              </a:rPr>
              <a:t>The US is characterized by a number of significant regional economies, although no clear boundaries exist due to the easy relocation of operations and personnel.  With a continued population shift to the south and the west, these regions have seen the most economic growth in recent decades.</a:t>
            </a:r>
          </a:p>
        </p:txBody>
      </p:sp>
      <p:pic>
        <p:nvPicPr>
          <p:cNvPr id="111620" name="Picture 4">
            <a:extLst>
              <a:ext uri="{FF2B5EF4-FFF2-40B4-BE49-F238E27FC236}">
                <a16:creationId xmlns:a16="http://schemas.microsoft.com/office/drawing/2014/main" id="{81C354C1-7775-6449-953F-E37DBCC305E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8600" y="2057400"/>
            <a:ext cx="8686800"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1" name="AutoShape 5">
            <a:extLst>
              <a:ext uri="{FF2B5EF4-FFF2-40B4-BE49-F238E27FC236}">
                <a16:creationId xmlns:a16="http://schemas.microsoft.com/office/drawing/2014/main" id="{FC734F84-41D6-F744-9AD7-A1E4D6201A0F}"/>
              </a:ext>
            </a:extLst>
          </p:cNvPr>
          <p:cNvSpPr>
            <a:spLocks/>
          </p:cNvSpPr>
          <p:nvPr/>
        </p:nvSpPr>
        <p:spPr bwMode="auto">
          <a:xfrm>
            <a:off x="533400" y="3021013"/>
            <a:ext cx="1828800" cy="831850"/>
          </a:xfrm>
          <a:prstGeom prst="accentBorderCallout1">
            <a:avLst>
              <a:gd name="adj1" fmla="val 13741"/>
              <a:gd name="adj2" fmla="val 104167"/>
              <a:gd name="adj3" fmla="val 129009"/>
              <a:gd name="adj4" fmla="val 181509"/>
            </a:avLst>
          </a:prstGeom>
          <a:solidFill>
            <a:srgbClr val="000080"/>
          </a:solidFill>
          <a:ln w="9525">
            <a:solidFill>
              <a:schemeClr val="tx1"/>
            </a:solidFill>
            <a:miter lim="800000"/>
            <a:headEnd/>
            <a:tailEnd/>
          </a:ln>
        </p:spPr>
        <p:txBody>
          <a:bodyP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GB" altLang="en-US" sz="1200" b="0">
                <a:solidFill>
                  <a:schemeClr val="bg1"/>
                </a:solidFill>
              </a:rPr>
              <a:t>The western US is the center of many of the world’s cutting-edge industries.</a:t>
            </a:r>
          </a:p>
        </p:txBody>
      </p:sp>
      <p:sp>
        <p:nvSpPr>
          <p:cNvPr id="111622" name="Oval 6">
            <a:extLst>
              <a:ext uri="{FF2B5EF4-FFF2-40B4-BE49-F238E27FC236}">
                <a16:creationId xmlns:a16="http://schemas.microsoft.com/office/drawing/2014/main" id="{81887072-E6E3-8849-8AD6-127C24099710}"/>
              </a:ext>
            </a:extLst>
          </p:cNvPr>
          <p:cNvSpPr>
            <a:spLocks noChangeArrowheads="1"/>
          </p:cNvSpPr>
          <p:nvPr/>
        </p:nvSpPr>
        <p:spPr bwMode="auto">
          <a:xfrm>
            <a:off x="3429000" y="3429000"/>
            <a:ext cx="838200" cy="1219200"/>
          </a:xfrm>
          <a:prstGeom prst="ellipse">
            <a:avLst/>
          </a:prstGeom>
          <a:solidFill>
            <a:srgbClr val="CCFFCC">
              <a:alpha val="50195"/>
            </a:srgbClr>
          </a:solidFill>
          <a:ln w="9525">
            <a:solidFill>
              <a:schemeClr val="tx1"/>
            </a:solidFill>
            <a:round/>
            <a:headEnd/>
            <a:tailEnd/>
          </a:ln>
        </p:spPr>
        <p:txBody>
          <a:bodyPr wrap="none"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2400" b="0">
              <a:latin typeface="Times New Roman" panose="02020603050405020304" pitchFamily="18" charset="0"/>
            </a:endParaRPr>
          </a:p>
        </p:txBody>
      </p:sp>
      <p:sp>
        <p:nvSpPr>
          <p:cNvPr id="111623" name="AutoShape 7">
            <a:extLst>
              <a:ext uri="{FF2B5EF4-FFF2-40B4-BE49-F238E27FC236}">
                <a16:creationId xmlns:a16="http://schemas.microsoft.com/office/drawing/2014/main" id="{8656414B-2EDA-7940-9123-B4DAA562B67C}"/>
              </a:ext>
            </a:extLst>
          </p:cNvPr>
          <p:cNvSpPr>
            <a:spLocks/>
          </p:cNvSpPr>
          <p:nvPr/>
        </p:nvSpPr>
        <p:spPr bwMode="auto">
          <a:xfrm>
            <a:off x="7086600" y="2133600"/>
            <a:ext cx="1828800" cy="831850"/>
          </a:xfrm>
          <a:prstGeom prst="accentBorderCallout1">
            <a:avLst>
              <a:gd name="adj1" fmla="val 13741"/>
              <a:gd name="adj2" fmla="val -4167"/>
              <a:gd name="adj3" fmla="val 236069"/>
              <a:gd name="adj4" fmla="val -28384"/>
            </a:avLst>
          </a:prstGeom>
          <a:solidFill>
            <a:srgbClr val="000080"/>
          </a:solidFill>
          <a:ln w="9525">
            <a:solidFill>
              <a:schemeClr val="tx1"/>
            </a:solidFill>
            <a:miter lim="800000"/>
            <a:headEnd/>
            <a:tailEnd/>
          </a:ln>
        </p:spPr>
        <p:txBody>
          <a:bodyP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GB" altLang="en-US" sz="1200" b="0">
                <a:solidFill>
                  <a:schemeClr val="bg1"/>
                </a:solidFill>
              </a:rPr>
              <a:t>Many service industries are based in the corridor stretching from Boston to Washington.</a:t>
            </a:r>
          </a:p>
        </p:txBody>
      </p:sp>
      <p:sp>
        <p:nvSpPr>
          <p:cNvPr id="111624" name="Oval 8">
            <a:extLst>
              <a:ext uri="{FF2B5EF4-FFF2-40B4-BE49-F238E27FC236}">
                <a16:creationId xmlns:a16="http://schemas.microsoft.com/office/drawing/2014/main" id="{6E738667-123C-1B4E-B2EF-6AB82B37CD0F}"/>
              </a:ext>
            </a:extLst>
          </p:cNvPr>
          <p:cNvSpPr>
            <a:spLocks noChangeArrowheads="1"/>
          </p:cNvSpPr>
          <p:nvPr/>
        </p:nvSpPr>
        <p:spPr bwMode="auto">
          <a:xfrm>
            <a:off x="6248400" y="3657600"/>
            <a:ext cx="457200" cy="762000"/>
          </a:xfrm>
          <a:prstGeom prst="ellipse">
            <a:avLst/>
          </a:prstGeom>
          <a:solidFill>
            <a:srgbClr val="CCFFCC">
              <a:alpha val="50195"/>
            </a:srgbClr>
          </a:solidFill>
          <a:ln w="9525">
            <a:solidFill>
              <a:schemeClr val="tx1"/>
            </a:solidFill>
            <a:round/>
            <a:headEnd/>
            <a:tailEnd/>
          </a:ln>
        </p:spPr>
        <p:txBody>
          <a:bodyPr wrap="none"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2400" b="0">
              <a:latin typeface="Times New Roman" panose="02020603050405020304" pitchFamily="18" charset="0"/>
            </a:endParaRPr>
          </a:p>
        </p:txBody>
      </p:sp>
      <p:sp>
        <p:nvSpPr>
          <p:cNvPr id="111625" name="Oval 9">
            <a:extLst>
              <a:ext uri="{FF2B5EF4-FFF2-40B4-BE49-F238E27FC236}">
                <a16:creationId xmlns:a16="http://schemas.microsoft.com/office/drawing/2014/main" id="{5335697A-5F57-814E-A596-CF95B5E7E15C}"/>
              </a:ext>
            </a:extLst>
          </p:cNvPr>
          <p:cNvSpPr>
            <a:spLocks noChangeArrowheads="1"/>
          </p:cNvSpPr>
          <p:nvPr/>
        </p:nvSpPr>
        <p:spPr bwMode="auto">
          <a:xfrm>
            <a:off x="5410200" y="3733800"/>
            <a:ext cx="838200" cy="533400"/>
          </a:xfrm>
          <a:prstGeom prst="ellipse">
            <a:avLst/>
          </a:prstGeom>
          <a:solidFill>
            <a:srgbClr val="CCFFCC">
              <a:alpha val="50195"/>
            </a:srgbClr>
          </a:solidFill>
          <a:ln w="9525">
            <a:solidFill>
              <a:schemeClr val="tx1"/>
            </a:solidFill>
            <a:round/>
            <a:headEnd/>
            <a:tailEnd/>
          </a:ln>
        </p:spPr>
        <p:txBody>
          <a:bodyPr wrap="none"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2400" b="0">
              <a:latin typeface="Times New Roman" panose="02020603050405020304" pitchFamily="18" charset="0"/>
            </a:endParaRPr>
          </a:p>
        </p:txBody>
      </p:sp>
      <p:sp>
        <p:nvSpPr>
          <p:cNvPr id="111626" name="AutoShape 10">
            <a:extLst>
              <a:ext uri="{FF2B5EF4-FFF2-40B4-BE49-F238E27FC236}">
                <a16:creationId xmlns:a16="http://schemas.microsoft.com/office/drawing/2014/main" id="{54BFC5BF-D511-CD4F-9A09-A60D7E299129}"/>
              </a:ext>
            </a:extLst>
          </p:cNvPr>
          <p:cNvSpPr>
            <a:spLocks/>
          </p:cNvSpPr>
          <p:nvPr/>
        </p:nvSpPr>
        <p:spPr bwMode="auto">
          <a:xfrm>
            <a:off x="3124200" y="2057400"/>
            <a:ext cx="1828800" cy="831850"/>
          </a:xfrm>
          <a:prstGeom prst="accentBorderCallout1">
            <a:avLst>
              <a:gd name="adj1" fmla="val 13741"/>
              <a:gd name="adj2" fmla="val 104167"/>
              <a:gd name="adj3" fmla="val 239884"/>
              <a:gd name="adj4" fmla="val 148176"/>
            </a:avLst>
          </a:prstGeom>
          <a:solidFill>
            <a:srgbClr val="000080"/>
          </a:solidFill>
          <a:ln w="9525">
            <a:solidFill>
              <a:schemeClr val="tx1"/>
            </a:solidFill>
            <a:miter lim="800000"/>
            <a:headEnd/>
            <a:tailEnd/>
          </a:ln>
        </p:spPr>
        <p:txBody>
          <a:bodyP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GB" altLang="en-US" sz="1200" b="0">
                <a:solidFill>
                  <a:schemeClr val="bg1"/>
                </a:solidFill>
              </a:rPr>
              <a:t>The industrial heartland of the US in undergoing a major transformation as new industries grow.</a:t>
            </a:r>
          </a:p>
        </p:txBody>
      </p:sp>
      <p:sp>
        <p:nvSpPr>
          <p:cNvPr id="111627" name="Oval 11">
            <a:extLst>
              <a:ext uri="{FF2B5EF4-FFF2-40B4-BE49-F238E27FC236}">
                <a16:creationId xmlns:a16="http://schemas.microsoft.com/office/drawing/2014/main" id="{A0425206-B55C-F344-8894-69EAF208CD50}"/>
              </a:ext>
            </a:extLst>
          </p:cNvPr>
          <p:cNvSpPr>
            <a:spLocks noChangeArrowheads="1"/>
          </p:cNvSpPr>
          <p:nvPr/>
        </p:nvSpPr>
        <p:spPr bwMode="auto">
          <a:xfrm>
            <a:off x="5029200" y="4419600"/>
            <a:ext cx="1295400" cy="914400"/>
          </a:xfrm>
          <a:prstGeom prst="ellipse">
            <a:avLst/>
          </a:prstGeom>
          <a:solidFill>
            <a:srgbClr val="CCFFCC">
              <a:alpha val="50195"/>
            </a:srgbClr>
          </a:solidFill>
          <a:ln w="9525">
            <a:solidFill>
              <a:schemeClr val="tx1"/>
            </a:solidFill>
            <a:round/>
            <a:headEnd/>
            <a:tailEnd/>
          </a:ln>
        </p:spPr>
        <p:txBody>
          <a:bodyPr wrap="none"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2400" b="0">
              <a:latin typeface="Times New Roman" panose="02020603050405020304" pitchFamily="18" charset="0"/>
            </a:endParaRPr>
          </a:p>
        </p:txBody>
      </p:sp>
      <p:sp>
        <p:nvSpPr>
          <p:cNvPr id="111628" name="AutoShape 12">
            <a:extLst>
              <a:ext uri="{FF2B5EF4-FFF2-40B4-BE49-F238E27FC236}">
                <a16:creationId xmlns:a16="http://schemas.microsoft.com/office/drawing/2014/main" id="{96C9E1CC-DFCB-3347-84F4-71670D4A416E}"/>
              </a:ext>
            </a:extLst>
          </p:cNvPr>
          <p:cNvSpPr>
            <a:spLocks/>
          </p:cNvSpPr>
          <p:nvPr/>
        </p:nvSpPr>
        <p:spPr bwMode="auto">
          <a:xfrm>
            <a:off x="7086600" y="5029200"/>
            <a:ext cx="1828800" cy="1014413"/>
          </a:xfrm>
          <a:prstGeom prst="accentBorderCallout1">
            <a:avLst>
              <a:gd name="adj1" fmla="val 13741"/>
              <a:gd name="adj2" fmla="val -4167"/>
              <a:gd name="adj3" fmla="val -22139"/>
              <a:gd name="adj4" fmla="val -81685"/>
            </a:avLst>
          </a:prstGeom>
          <a:solidFill>
            <a:srgbClr val="000080"/>
          </a:solidFill>
          <a:ln w="9525">
            <a:solidFill>
              <a:schemeClr val="tx1"/>
            </a:solidFill>
            <a:miter lim="800000"/>
            <a:headEnd/>
            <a:tailEnd/>
          </a:ln>
        </p:spPr>
        <p:txBody>
          <a:bodyP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GB" altLang="en-US" sz="1200" b="0">
                <a:solidFill>
                  <a:schemeClr val="bg1"/>
                </a:solidFill>
              </a:rPr>
              <a:t>The Southeast is a major center of foreign investment due to low costs and a high quality of living.</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Number Placeholder 6">
            <a:extLst>
              <a:ext uri="{FF2B5EF4-FFF2-40B4-BE49-F238E27FC236}">
                <a16:creationId xmlns:a16="http://schemas.microsoft.com/office/drawing/2014/main" id="{C86A43B4-23BC-A849-BA60-9081A0A70A6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799778F5-FC6E-7E4E-A165-4CF3E0955712}" type="slidenum">
              <a:rPr lang="en-US" altLang="en-US" sz="1400" b="0" smtClean="0">
                <a:latin typeface="Times New Roman" panose="02020603050405020304" pitchFamily="18" charset="0"/>
              </a:rPr>
              <a:pPr>
                <a:spcBef>
                  <a:spcPct val="0"/>
                </a:spcBef>
                <a:buFontTx/>
                <a:buNone/>
              </a:pPr>
              <a:t>51</a:t>
            </a:fld>
            <a:endParaRPr lang="en-US" altLang="en-US" sz="1400" b="0">
              <a:latin typeface="Times New Roman" panose="02020603050405020304" pitchFamily="18" charset="0"/>
            </a:endParaRPr>
          </a:p>
        </p:txBody>
      </p:sp>
      <p:sp>
        <p:nvSpPr>
          <p:cNvPr id="113666" name="Rectangle 2">
            <a:extLst>
              <a:ext uri="{FF2B5EF4-FFF2-40B4-BE49-F238E27FC236}">
                <a16:creationId xmlns:a16="http://schemas.microsoft.com/office/drawing/2014/main" id="{36CB4CE1-7864-5B44-ADE3-0F0592DA09B0}"/>
              </a:ext>
            </a:extLst>
          </p:cNvPr>
          <p:cNvSpPr>
            <a:spLocks noGrp="1" noChangeArrowheads="1"/>
          </p:cNvSpPr>
          <p:nvPr>
            <p:ph type="title"/>
          </p:nvPr>
        </p:nvSpPr>
        <p:spPr>
          <a:xfrm>
            <a:off x="0" y="228600"/>
            <a:ext cx="6629400" cy="609600"/>
          </a:xfrm>
        </p:spPr>
        <p:txBody>
          <a:bodyPr/>
          <a:lstStyle/>
          <a:p>
            <a:r>
              <a:rPr lang="en-US" altLang="en-US" sz="1800">
                <a:ea typeface="ＭＳ Ｐゴシック" panose="020B0600070205080204" pitchFamily="34" charset="-128"/>
              </a:rPr>
              <a:t>City Economies</a:t>
            </a:r>
          </a:p>
        </p:txBody>
      </p:sp>
      <p:sp>
        <p:nvSpPr>
          <p:cNvPr id="113667" name="Line 3">
            <a:extLst>
              <a:ext uri="{FF2B5EF4-FFF2-40B4-BE49-F238E27FC236}">
                <a16:creationId xmlns:a16="http://schemas.microsoft.com/office/drawing/2014/main" id="{B96EEB6D-7107-5B4A-9764-5FE9444D3EB1}"/>
              </a:ext>
            </a:extLst>
          </p:cNvPr>
          <p:cNvSpPr>
            <a:spLocks noChangeShapeType="1"/>
          </p:cNvSpPr>
          <p:nvPr/>
        </p:nvSpPr>
        <p:spPr bwMode="auto">
          <a:xfrm>
            <a:off x="4572000" y="838200"/>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668" name="Line 4">
            <a:extLst>
              <a:ext uri="{FF2B5EF4-FFF2-40B4-BE49-F238E27FC236}">
                <a16:creationId xmlns:a16="http://schemas.microsoft.com/office/drawing/2014/main" id="{BC50D654-83A4-7543-8BBC-7E893F067E3E}"/>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669" name="Line 5">
            <a:extLst>
              <a:ext uri="{FF2B5EF4-FFF2-40B4-BE49-F238E27FC236}">
                <a16:creationId xmlns:a16="http://schemas.microsoft.com/office/drawing/2014/main" id="{D2F98F64-76CA-504F-9CC2-1E01B11B03EA}"/>
              </a:ext>
            </a:extLst>
          </p:cNvPr>
          <p:cNvSpPr>
            <a:spLocks noChangeShapeType="1"/>
          </p:cNvSpPr>
          <p:nvPr/>
        </p:nvSpPr>
        <p:spPr bwMode="auto">
          <a:xfrm>
            <a:off x="4800600" y="4719638"/>
            <a:ext cx="411480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670" name="Line 6">
            <a:extLst>
              <a:ext uri="{FF2B5EF4-FFF2-40B4-BE49-F238E27FC236}">
                <a16:creationId xmlns:a16="http://schemas.microsoft.com/office/drawing/2014/main" id="{E2351B34-1B82-A149-B6FE-1E13196BB626}"/>
              </a:ext>
            </a:extLst>
          </p:cNvPr>
          <p:cNvSpPr>
            <a:spLocks noChangeShapeType="1"/>
          </p:cNvSpPr>
          <p:nvPr/>
        </p:nvSpPr>
        <p:spPr bwMode="auto">
          <a:xfrm>
            <a:off x="228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671" name="Rectangle 7">
            <a:extLst>
              <a:ext uri="{FF2B5EF4-FFF2-40B4-BE49-F238E27FC236}">
                <a16:creationId xmlns:a16="http://schemas.microsoft.com/office/drawing/2014/main" id="{BA0442E0-E740-4A45-A66B-3AA546A9745A}"/>
              </a:ext>
            </a:extLst>
          </p:cNvPr>
          <p:cNvSpPr>
            <a:spLocks noChangeArrowheads="1"/>
          </p:cNvSpPr>
          <p:nvPr/>
        </p:nvSpPr>
        <p:spPr bwMode="auto">
          <a:xfrm>
            <a:off x="228600" y="990600"/>
            <a:ext cx="35052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World</a:t>
            </a:r>
            <a:r>
              <a:rPr lang="ja-JP" altLang="en-US">
                <a:solidFill>
                  <a:srgbClr val="EAEAEA"/>
                </a:solidFill>
              </a:rPr>
              <a:t>’</a:t>
            </a:r>
            <a:r>
              <a:rPr lang="en-US" altLang="ja-JP">
                <a:solidFill>
                  <a:srgbClr val="EAEAEA"/>
                </a:solidFill>
              </a:rPr>
              <a:t>s Largest City Economies </a:t>
            </a:r>
            <a:endParaRPr lang="en-US" altLang="en-US">
              <a:solidFill>
                <a:srgbClr val="EAEAEA"/>
              </a:solidFill>
            </a:endParaRPr>
          </a:p>
        </p:txBody>
      </p:sp>
      <p:sp>
        <p:nvSpPr>
          <p:cNvPr id="113672" name="Line 8">
            <a:extLst>
              <a:ext uri="{FF2B5EF4-FFF2-40B4-BE49-F238E27FC236}">
                <a16:creationId xmlns:a16="http://schemas.microsoft.com/office/drawing/2014/main" id="{D7049496-D553-D14B-B33D-F0FB1DC3E873}"/>
              </a:ext>
            </a:extLst>
          </p:cNvPr>
          <p:cNvSpPr>
            <a:spLocks noChangeShapeType="1"/>
          </p:cNvSpPr>
          <p:nvPr/>
        </p:nvSpPr>
        <p:spPr bwMode="auto">
          <a:xfrm>
            <a:off x="152400" y="4724400"/>
            <a:ext cx="4114800" cy="4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673" name="Rectangle 10">
            <a:extLst>
              <a:ext uri="{FF2B5EF4-FFF2-40B4-BE49-F238E27FC236}">
                <a16:creationId xmlns:a16="http://schemas.microsoft.com/office/drawing/2014/main" id="{8FD936A8-90DA-2741-9E29-3CB67E5DEA30}"/>
              </a:ext>
            </a:extLst>
          </p:cNvPr>
          <p:cNvSpPr>
            <a:spLocks noChangeArrowheads="1"/>
          </p:cNvSpPr>
          <p:nvPr/>
        </p:nvSpPr>
        <p:spPr bwMode="auto">
          <a:xfrm>
            <a:off x="228600" y="5257800"/>
            <a:ext cx="8686800" cy="914400"/>
          </a:xfrm>
          <a:prstGeom prst="rect">
            <a:avLst/>
          </a:prstGeom>
          <a:solidFill>
            <a:srgbClr val="DDDDDD"/>
          </a:solidFill>
          <a:ln w="9525">
            <a:solidFill>
              <a:schemeClr val="tx1"/>
            </a:solidFill>
            <a:miter lim="800000"/>
            <a:headEnd/>
            <a:tailEnd/>
          </a:ln>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GB" altLang="en-US"/>
              <a:t>Thanks to high rates of population and economic growth, US cities will remain among the largest city economies in the world, although they will face challengers, most of whom will be based in emerging markets.</a:t>
            </a:r>
          </a:p>
        </p:txBody>
      </p:sp>
      <p:sp>
        <p:nvSpPr>
          <p:cNvPr id="113674" name="Rectangle 11">
            <a:extLst>
              <a:ext uri="{FF2B5EF4-FFF2-40B4-BE49-F238E27FC236}">
                <a16:creationId xmlns:a16="http://schemas.microsoft.com/office/drawing/2014/main" id="{8B0000F0-4B6B-8D4B-91C0-284038D55112}"/>
              </a:ext>
            </a:extLst>
          </p:cNvPr>
          <p:cNvSpPr>
            <a:spLocks noChangeArrowheads="1"/>
          </p:cNvSpPr>
          <p:nvPr/>
        </p:nvSpPr>
        <p:spPr bwMode="auto">
          <a:xfrm>
            <a:off x="4800600" y="990600"/>
            <a:ext cx="39624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The Development of Local Economies </a:t>
            </a:r>
          </a:p>
        </p:txBody>
      </p:sp>
      <p:sp>
        <p:nvSpPr>
          <p:cNvPr id="113675" name="Rectangle 12">
            <a:extLst>
              <a:ext uri="{FF2B5EF4-FFF2-40B4-BE49-F238E27FC236}">
                <a16:creationId xmlns:a16="http://schemas.microsoft.com/office/drawing/2014/main" id="{C06D39DD-6A2C-D74E-8D87-2A8BAE133A83}"/>
              </a:ext>
            </a:extLst>
          </p:cNvPr>
          <p:cNvSpPr>
            <a:spLocks noChangeArrowheads="1"/>
          </p:cNvSpPr>
          <p:nvPr/>
        </p:nvSpPr>
        <p:spPr bwMode="auto">
          <a:xfrm>
            <a:off x="4800600" y="1524000"/>
            <a:ext cx="3810000" cy="8382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a:solidFill>
                  <a:schemeClr val="bg1"/>
                </a:solidFill>
              </a:rPr>
              <a:t>The United States is home to many of the world’s large metropolitan area economies.</a:t>
            </a:r>
          </a:p>
        </p:txBody>
      </p:sp>
      <p:sp>
        <p:nvSpPr>
          <p:cNvPr id="113676" name="Rectangle 13">
            <a:extLst>
              <a:ext uri="{FF2B5EF4-FFF2-40B4-BE49-F238E27FC236}">
                <a16:creationId xmlns:a16="http://schemas.microsoft.com/office/drawing/2014/main" id="{190AA779-1475-134C-ACF0-68180BF1CF14}"/>
              </a:ext>
            </a:extLst>
          </p:cNvPr>
          <p:cNvSpPr>
            <a:spLocks noChangeArrowheads="1"/>
          </p:cNvSpPr>
          <p:nvPr/>
        </p:nvSpPr>
        <p:spPr bwMode="auto">
          <a:xfrm>
            <a:off x="4800600" y="2514600"/>
            <a:ext cx="3810000" cy="8382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a:solidFill>
                  <a:schemeClr val="bg1"/>
                </a:solidFill>
              </a:rPr>
              <a:t>The economies of New York and Tokyo dwarf those of all other cities.</a:t>
            </a:r>
          </a:p>
        </p:txBody>
      </p:sp>
      <p:sp>
        <p:nvSpPr>
          <p:cNvPr id="113677" name="Rectangle 14">
            <a:extLst>
              <a:ext uri="{FF2B5EF4-FFF2-40B4-BE49-F238E27FC236}">
                <a16:creationId xmlns:a16="http://schemas.microsoft.com/office/drawing/2014/main" id="{218E9280-2D76-F647-823F-53968F6BA263}"/>
              </a:ext>
            </a:extLst>
          </p:cNvPr>
          <p:cNvSpPr>
            <a:spLocks noChangeArrowheads="1"/>
          </p:cNvSpPr>
          <p:nvPr/>
        </p:nvSpPr>
        <p:spPr bwMode="auto">
          <a:xfrm>
            <a:off x="4800600" y="3505200"/>
            <a:ext cx="3810000" cy="8382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a:solidFill>
                  <a:schemeClr val="bg1"/>
                </a:solidFill>
              </a:rPr>
              <a:t>Cities in the south and the west of the United States have seen their economies grow rapidly.</a:t>
            </a:r>
          </a:p>
        </p:txBody>
      </p:sp>
      <p:pic>
        <p:nvPicPr>
          <p:cNvPr id="113678" name="Picture 1">
            <a:extLst>
              <a:ext uri="{FF2B5EF4-FFF2-40B4-BE49-F238E27FC236}">
                <a16:creationId xmlns:a16="http://schemas.microsoft.com/office/drawing/2014/main" id="{F23F0EB3-3AA2-354F-987B-61E6DF09DEAD}"/>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28600" y="1752600"/>
            <a:ext cx="4235450" cy="270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152400"/>
            <a:ext cx="8686800" cy="533400"/>
          </a:xfrm>
        </p:spPr>
        <p:txBody>
          <a:bodyPr/>
          <a:lstStyle/>
          <a:p>
            <a:r>
              <a:rPr lang="en-US" altLang="x-none" sz="1800">
                <a:ea typeface="ＭＳ Ｐゴシック" charset="-128"/>
              </a:rPr>
              <a:t>Issue in Focus (part one): </a:t>
            </a:r>
            <a:br>
              <a:rPr lang="en-US" altLang="x-none" sz="1800">
                <a:ea typeface="ＭＳ Ｐゴシック" charset="-128"/>
              </a:rPr>
            </a:br>
            <a:r>
              <a:rPr lang="en-US" altLang="x-none" sz="1800" b="0">
                <a:ea typeface="ＭＳ Ｐゴシック" charset="-128"/>
              </a:rPr>
              <a:t>What the United States Does Well, and Where it Needs to Improve</a:t>
            </a:r>
          </a:p>
        </p:txBody>
      </p:sp>
      <p:sp>
        <p:nvSpPr>
          <p:cNvPr id="17411" name="Rectangle 3"/>
          <p:cNvSpPr>
            <a:spLocks noGrp="1" noChangeArrowheads="1"/>
          </p:cNvSpPr>
          <p:nvPr>
            <p:ph type="body" sz="half" idx="1"/>
          </p:nvPr>
        </p:nvSpPr>
        <p:spPr bwMode="auto">
          <a:xfrm>
            <a:off x="0" y="762000"/>
            <a:ext cx="9144000" cy="1295400"/>
          </a:xfrm>
          <a:solidFill>
            <a:schemeClr val="bg1"/>
          </a:solidFill>
          <a:ln>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indent="0">
              <a:buNone/>
            </a:pPr>
            <a:r>
              <a:rPr lang="en-US" altLang="x-none" sz="1100">
                <a:ea typeface="ＭＳ Ｐゴシック" charset="-128"/>
              </a:rPr>
              <a:t>Introduction</a:t>
            </a:r>
            <a:r>
              <a:rPr lang="en-US" altLang="x-none" sz="1100" b="0">
                <a:ea typeface="ＭＳ Ｐゴシック" charset="-128"/>
              </a:rPr>
              <a:t> - </a:t>
            </a:r>
            <a:r>
              <a:rPr lang="en-US" sz="1100" b="0"/>
              <a:t>No country’s strengths and weaknesses are more analyzed and critiqued than that of the United States.  This is due mostly to the immense power and global reach possessed by the United States and its pre-eminent position in global affairs over the past century.  For former great powers, opinions of the United States range from jealousy at the US’ current power to disdain for its use of this power on the global stage.  For countries that aspire to become great powers themselves one day, opinions of the United States run the gamut from admiration of the immense power that the US possesses to anger at the US’ role in preventing other powers from challenging its position.  Meanwhile, it is clear that many countries in the world can learn much from the United States’ rise to become the world’s leading power.  However, it is also true that the US can also still learn much from the world, much as it did when it rose to great power status in the first place.</a:t>
            </a:r>
          </a:p>
          <a:p>
            <a:pPr marL="0" indent="0">
              <a:buFontTx/>
              <a:buNone/>
            </a:pPr>
            <a:endParaRPr lang="en-US" altLang="x-none" sz="1100">
              <a:ea typeface="ＭＳ Ｐゴシック" charset="-128"/>
            </a:endParaRPr>
          </a:p>
        </p:txBody>
      </p:sp>
      <p:sp>
        <p:nvSpPr>
          <p:cNvPr id="17412" name="Rectangle 33"/>
          <p:cNvSpPr>
            <a:spLocks noChangeArrowheads="1"/>
          </p:cNvSpPr>
          <p:nvPr/>
        </p:nvSpPr>
        <p:spPr bwMode="auto">
          <a:xfrm>
            <a:off x="0" y="2133600"/>
            <a:ext cx="7086600" cy="2514600"/>
          </a:xfrm>
          <a:prstGeom prst="rect">
            <a:avLst/>
          </a:prstGeom>
          <a:solidFill>
            <a:schemeClr val="bg1"/>
          </a:solidFill>
          <a:ln w="9525">
            <a:solidFill>
              <a:schemeClr val="tx1"/>
            </a:solidFill>
            <a:miter lim="800000"/>
            <a:headEnd/>
            <a:tailEnd/>
          </a:ln>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spcBef>
                <a:spcPct val="20000"/>
              </a:spcBef>
            </a:pPr>
            <a:r>
              <a:rPr lang="en-US" altLang="x-none" sz="1100" b="1">
                <a:latin typeface="+mn-lt"/>
              </a:rPr>
              <a:t>The US Economy</a:t>
            </a:r>
            <a:endParaRPr lang="en-US" altLang="x-none" sz="1100">
              <a:latin typeface="+mn-lt"/>
            </a:endParaRPr>
          </a:p>
          <a:p>
            <a:r>
              <a:rPr lang="en-US" sz="1100">
                <a:latin typeface="+mn-lt"/>
              </a:rPr>
              <a:t>The obvious place to start when assessing what the United States does well, and what it needs to do better, is the economy.  Today, the US is the world’s largest economy, with a total economic output that exceeds $20 trillion.  It became the largest economy in world history by doing many things well.  Among the strengths of the US economy are its ability to generate vast sums of wealth and to continue to grow at a pace that exceeds that of most other wealthy economies.  In addition, the US economy is the world’s most modern and diverse economy, with the US possessing a leading position in most of the world’s high-tech and high-growth industries and services.  Meanwhile, the US economy benefits from the world’s most advanced financial sector as well as from the relative ease of doing business in that country.  Still, there are some areas of the US economy that need to be improved.  For example, wealth inequality has risen to dangerously high levels in the US in recent years, and while the US has been able to reduce such inequality in the past, there is no guarantee that it can do so in the modern era.  Meanwhile, rising costs, most notably in the healthcare sector, are another area in which the US economy needs to improve.  Finally, the US needs to maintain the momentum that has produced its leading position in many high-tech and high-growth sectors in order to retain its leading economic position.</a:t>
            </a:r>
          </a:p>
        </p:txBody>
      </p:sp>
      <p:sp>
        <p:nvSpPr>
          <p:cNvPr id="8" name="Rectangle 33">
            <a:extLst>
              <a:ext uri="{FF2B5EF4-FFF2-40B4-BE49-F238E27FC236}">
                <a16:creationId xmlns:a16="http://schemas.microsoft.com/office/drawing/2014/main" id="{E57B832B-4DA5-BF43-A7BF-A467620CC0A0}"/>
              </a:ext>
            </a:extLst>
          </p:cNvPr>
          <p:cNvSpPr>
            <a:spLocks noChangeArrowheads="1"/>
          </p:cNvSpPr>
          <p:nvPr/>
        </p:nvSpPr>
        <p:spPr bwMode="auto">
          <a:xfrm>
            <a:off x="0" y="4724400"/>
            <a:ext cx="9144000" cy="1764323"/>
          </a:xfrm>
          <a:prstGeom prst="rect">
            <a:avLst/>
          </a:prstGeom>
          <a:solidFill>
            <a:schemeClr val="bg1"/>
          </a:solidFill>
          <a:ln w="9525">
            <a:solidFill>
              <a:schemeClr val="tx1"/>
            </a:solidFill>
            <a:miter lim="800000"/>
            <a:headEnd/>
            <a:tailEnd/>
          </a:ln>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spcBef>
                <a:spcPct val="20000"/>
              </a:spcBef>
            </a:pPr>
            <a:r>
              <a:rPr lang="en-US" altLang="x-none" sz="1100" b="1">
                <a:latin typeface="+mn-lt"/>
              </a:rPr>
              <a:t>The American Dream</a:t>
            </a:r>
            <a:endParaRPr lang="en-US" altLang="x-none" sz="1100">
              <a:latin typeface="+mn-lt"/>
            </a:endParaRPr>
          </a:p>
          <a:p>
            <a:r>
              <a:rPr lang="en-US" sz="1100">
                <a:latin typeface="+mn-lt"/>
              </a:rPr>
              <a:t>One aspect of the United States that is closely monitored by the rest of the world is the country’s living standards.  For many, the US continues to represent the “American Dream”, a land in which anyone who is willing to work hard or generate good ideas can enjoy unmatched success.  In fact, the US does enjoy many advantages when it comes to living standards.  For example, the average person in the US owns more land and has larger homes than most of their counterparts elsewhere in the world.  Furthermore, average wages and disposable income in the United States are among the highest in the world, and continue to attract highly-skilled people to the US.  Despite these major advantages, some aspects of living standards in the United States are in need of improvement. however.  For example, health standards in the US trail behind many countries that enjoy far lower levels of economic development than the US.  Likewise, social programs and safety nets for disadvantaged individuals are much smaller in the US than in many other countries.  Finally, some minority groups in the United States enjoy much lower standards of living than others, fueling racial tensions in the US and adding to the rising level of inequality there.</a:t>
            </a:r>
          </a:p>
        </p:txBody>
      </p:sp>
      <p:pic>
        <p:nvPicPr>
          <p:cNvPr id="3" name="Picture 2">
            <a:extLst>
              <a:ext uri="{FF2B5EF4-FFF2-40B4-BE49-F238E27FC236}">
                <a16:creationId xmlns:a16="http://schemas.microsoft.com/office/drawing/2014/main" id="{D31C0127-159D-5F4E-888C-996B64523E1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22942" y="2157047"/>
            <a:ext cx="1992923" cy="2491154"/>
          </a:xfrm>
          <a:prstGeom prst="rect">
            <a:avLst/>
          </a:prstGeom>
        </p:spPr>
      </p:pic>
    </p:spTree>
    <p:extLst>
      <p:ext uri="{BB962C8B-B14F-4D97-AF65-F5344CB8AC3E}">
        <p14:creationId xmlns:p14="http://schemas.microsoft.com/office/powerpoint/2010/main" val="40585079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152400"/>
            <a:ext cx="8686800" cy="533400"/>
          </a:xfrm>
        </p:spPr>
        <p:txBody>
          <a:bodyPr/>
          <a:lstStyle/>
          <a:p>
            <a:r>
              <a:rPr lang="en-US" altLang="x-none" sz="1800">
                <a:ea typeface="ＭＳ Ｐゴシック" charset="-128"/>
              </a:rPr>
              <a:t>Issue in Focus (part two): </a:t>
            </a:r>
            <a:br>
              <a:rPr lang="en-US" altLang="x-none" sz="1800">
                <a:ea typeface="ＭＳ Ｐゴシック" charset="-128"/>
              </a:rPr>
            </a:br>
            <a:r>
              <a:rPr lang="en-US" altLang="x-none" sz="1800" b="0">
                <a:ea typeface="ＭＳ Ｐゴシック" charset="-128"/>
              </a:rPr>
              <a:t>What the United States Does Well, and Where it Needs to Improve</a:t>
            </a:r>
          </a:p>
        </p:txBody>
      </p:sp>
      <p:sp>
        <p:nvSpPr>
          <p:cNvPr id="17412" name="Rectangle 33"/>
          <p:cNvSpPr>
            <a:spLocks noChangeArrowheads="1"/>
          </p:cNvSpPr>
          <p:nvPr/>
        </p:nvSpPr>
        <p:spPr bwMode="auto">
          <a:xfrm>
            <a:off x="0" y="761999"/>
            <a:ext cx="9144000" cy="1752601"/>
          </a:xfrm>
          <a:prstGeom prst="rect">
            <a:avLst/>
          </a:prstGeom>
          <a:solidFill>
            <a:schemeClr val="bg1"/>
          </a:solidFill>
          <a:ln w="9525">
            <a:solidFill>
              <a:schemeClr val="tx1"/>
            </a:solidFill>
            <a:miter lim="800000"/>
            <a:headEnd/>
            <a:tailEnd/>
          </a:ln>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spcBef>
                <a:spcPct val="20000"/>
              </a:spcBef>
            </a:pPr>
            <a:r>
              <a:rPr lang="en-US" altLang="x-none" sz="1100" b="1">
                <a:latin typeface="+mn-lt"/>
              </a:rPr>
              <a:t>US Politics</a:t>
            </a:r>
            <a:endParaRPr lang="en-US" altLang="x-none" sz="1100">
              <a:latin typeface="+mn-lt"/>
            </a:endParaRPr>
          </a:p>
          <a:p>
            <a:r>
              <a:rPr lang="en-US" sz="1100">
                <a:latin typeface="+mn-lt"/>
              </a:rPr>
              <a:t>Perhaps no aspect of the United States today garners more attention from the wider world that its politics.  For much of the US’ history, its political system has proven to be a strength, allowing the country to come through tumultuous times seemingly unhindered as it progressed to global power status.  Today, few view the United States’ political situation as an advantage, although thus far, the US political system has proven highly resilient.  For many, the United States’ constitution provides both the backbone of the US’ political strength, as well as its greatest hindrance to adopting to the changes of the modern world.  Meanwhile, the US has long been divided politically, with some periods of its history being characterized by deep political divisions.  However, it is generally believed that the divisions that exist today are wider than those at any time in recent decades.  These divisions can be found in many areas, including by ideology as well as by region.  Meanwhile, there are fears that as these divisions widen, less qualified candidates and leaders are gaining positions of political power in the US, something that could jeopardize the US’ position of global leadership.</a:t>
            </a:r>
          </a:p>
        </p:txBody>
      </p:sp>
      <p:sp>
        <p:nvSpPr>
          <p:cNvPr id="8" name="Rectangle 33">
            <a:extLst>
              <a:ext uri="{FF2B5EF4-FFF2-40B4-BE49-F238E27FC236}">
                <a16:creationId xmlns:a16="http://schemas.microsoft.com/office/drawing/2014/main" id="{E57B832B-4DA5-BF43-A7BF-A467620CC0A0}"/>
              </a:ext>
            </a:extLst>
          </p:cNvPr>
          <p:cNvSpPr>
            <a:spLocks noChangeArrowheads="1"/>
          </p:cNvSpPr>
          <p:nvPr/>
        </p:nvSpPr>
        <p:spPr bwMode="auto">
          <a:xfrm>
            <a:off x="0" y="2590799"/>
            <a:ext cx="7010400" cy="1981201"/>
          </a:xfrm>
          <a:prstGeom prst="rect">
            <a:avLst/>
          </a:prstGeom>
          <a:solidFill>
            <a:schemeClr val="bg1"/>
          </a:solidFill>
          <a:ln w="9525">
            <a:solidFill>
              <a:schemeClr val="tx1"/>
            </a:solidFill>
            <a:miter lim="800000"/>
            <a:headEnd/>
            <a:tailEnd/>
          </a:ln>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spcBef>
                <a:spcPct val="20000"/>
              </a:spcBef>
            </a:pPr>
            <a:r>
              <a:rPr lang="en-US" altLang="x-none" sz="1100" b="1">
                <a:latin typeface="+mn-lt"/>
              </a:rPr>
              <a:t>US Military Power</a:t>
            </a:r>
            <a:endParaRPr lang="en-US" altLang="x-none" sz="1100">
              <a:latin typeface="+mn-lt"/>
            </a:endParaRPr>
          </a:p>
          <a:p>
            <a:r>
              <a:rPr lang="en-US" sz="1100">
                <a:latin typeface="+mn-lt"/>
              </a:rPr>
              <a:t>One area in which the rest of the world looks to the United States as the unquestioned leader is security and defense.  In fact, since the end of the Cold War, the US has dominated global security and defense unlike any power in history.  Today, the United States’ armed forces are widely considered to be the most powerful in the world by a large margin, particularly at sea, where the US Navy dominates the world’s oceans.  Other aspects of US security and defense that are admired by much of the world are its alliances with other significant military powers as well as the security afforded the US by its advantageous geographic position.  Where the US’ security and defense has been criticized has often been for the vast expenses needed to give the US its advantages in these areas and the potential for overreach stemming from US commitments in many far-flung parts of the world.  In addition, the US has come in for criticism for its involvement in conflicts in many areas of the world, conflicts that would seem to provide few significant benefits for US power and security.</a:t>
            </a:r>
          </a:p>
        </p:txBody>
      </p:sp>
      <p:sp>
        <p:nvSpPr>
          <p:cNvPr id="9" name="Rectangle 33">
            <a:extLst>
              <a:ext uri="{FF2B5EF4-FFF2-40B4-BE49-F238E27FC236}">
                <a16:creationId xmlns:a16="http://schemas.microsoft.com/office/drawing/2014/main" id="{C5E9BA97-781A-A04F-9D9F-CB11CF48FADD}"/>
              </a:ext>
            </a:extLst>
          </p:cNvPr>
          <p:cNvSpPr>
            <a:spLocks noChangeArrowheads="1"/>
          </p:cNvSpPr>
          <p:nvPr/>
        </p:nvSpPr>
        <p:spPr bwMode="auto">
          <a:xfrm>
            <a:off x="0" y="4648199"/>
            <a:ext cx="9144000" cy="1752601"/>
          </a:xfrm>
          <a:prstGeom prst="rect">
            <a:avLst/>
          </a:prstGeom>
          <a:solidFill>
            <a:schemeClr val="bg1"/>
          </a:solidFill>
          <a:ln w="9525">
            <a:solidFill>
              <a:schemeClr val="tx1"/>
            </a:solidFill>
            <a:miter lim="800000"/>
            <a:headEnd/>
            <a:tailEnd/>
          </a:ln>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spcBef>
                <a:spcPct val="20000"/>
              </a:spcBef>
            </a:pPr>
            <a:r>
              <a:rPr lang="en-US" altLang="x-none" sz="1100" b="1">
                <a:latin typeface="+mn-lt"/>
              </a:rPr>
              <a:t>Technology</a:t>
            </a:r>
            <a:endParaRPr lang="en-US" altLang="x-none" sz="1100">
              <a:latin typeface="+mn-lt"/>
            </a:endParaRPr>
          </a:p>
          <a:p>
            <a:r>
              <a:rPr lang="en-US" sz="1100">
                <a:latin typeface="+mn-lt"/>
              </a:rPr>
              <a:t>Another area in which the United States has played a leading role for a long time is in technological development.  In recent decades, the United States has been the leading driver of technological advancement in a wide variety of fields.  However, the US is now facing new challengers in many fields, including one of from China, the only competitor that can match the US in terms of scale as well as the potential for developing new technologies.  At the moment, the US has a leading position in most high-tech industries and this has played a key role in the ability of the US to realize higher rates of economic growth than other developed economies.  Likewise, the US’ domination of the IT sector has allowed the US to play a role akin to that of the United Kingdom during the early decades of the Industrial Revolution.  Nevertheless, the United States must not rest on its laurels, as Asian rivals are investing heavily in many high-tech industries and could challenge the US’ position of leadership in many high-tech sectors in the coming years.  Furthermore, the willingness to adopt new technologies must remain high among US consumers if this is to remain an area of strength for the US in the future.</a:t>
            </a:r>
          </a:p>
        </p:txBody>
      </p:sp>
      <p:pic>
        <p:nvPicPr>
          <p:cNvPr id="5" name="Picture 4">
            <a:extLst>
              <a:ext uri="{FF2B5EF4-FFF2-40B4-BE49-F238E27FC236}">
                <a16:creationId xmlns:a16="http://schemas.microsoft.com/office/drawing/2014/main" id="{C9466943-0BA6-D34E-95BD-E6AC2F2571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22123" y="2895600"/>
            <a:ext cx="2133602" cy="1422401"/>
          </a:xfrm>
          <a:prstGeom prst="rect">
            <a:avLst/>
          </a:prstGeom>
        </p:spPr>
      </p:pic>
    </p:spTree>
    <p:extLst>
      <p:ext uri="{BB962C8B-B14F-4D97-AF65-F5344CB8AC3E}">
        <p14:creationId xmlns:p14="http://schemas.microsoft.com/office/powerpoint/2010/main" val="3073303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152400"/>
            <a:ext cx="8686800" cy="533400"/>
          </a:xfrm>
        </p:spPr>
        <p:txBody>
          <a:bodyPr/>
          <a:lstStyle/>
          <a:p>
            <a:r>
              <a:rPr lang="en-US" altLang="x-none" sz="1800">
                <a:ea typeface="ＭＳ Ｐゴシック" charset="-128"/>
              </a:rPr>
              <a:t>Issue in Focus (part three): </a:t>
            </a:r>
            <a:br>
              <a:rPr lang="en-US" altLang="x-none" sz="1800">
                <a:ea typeface="ＭＳ Ｐゴシック" charset="-128"/>
              </a:rPr>
            </a:br>
            <a:r>
              <a:rPr lang="en-US" altLang="x-none" sz="1800" b="0">
                <a:ea typeface="ＭＳ Ｐゴシック" charset="-128"/>
              </a:rPr>
              <a:t>What the United States Does Well, and Where it Needs to Improve</a:t>
            </a:r>
          </a:p>
        </p:txBody>
      </p:sp>
      <p:sp>
        <p:nvSpPr>
          <p:cNvPr id="17412" name="Rectangle 33"/>
          <p:cNvSpPr>
            <a:spLocks noChangeArrowheads="1"/>
          </p:cNvSpPr>
          <p:nvPr/>
        </p:nvSpPr>
        <p:spPr bwMode="auto">
          <a:xfrm>
            <a:off x="0" y="761999"/>
            <a:ext cx="5917220" cy="2286001"/>
          </a:xfrm>
          <a:prstGeom prst="rect">
            <a:avLst/>
          </a:prstGeom>
          <a:solidFill>
            <a:schemeClr val="bg1"/>
          </a:solidFill>
          <a:ln w="9525">
            <a:solidFill>
              <a:schemeClr val="tx1"/>
            </a:solidFill>
            <a:miter lim="800000"/>
            <a:headEnd/>
            <a:tailEnd/>
          </a:ln>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spcBef>
                <a:spcPct val="20000"/>
              </a:spcBef>
            </a:pPr>
            <a:r>
              <a:rPr lang="en-US" altLang="x-none" sz="1100" b="1">
                <a:latin typeface="+mn-lt"/>
              </a:rPr>
              <a:t>The Environment</a:t>
            </a:r>
            <a:endParaRPr lang="en-US" altLang="x-none" sz="1100">
              <a:latin typeface="+mn-lt"/>
            </a:endParaRPr>
          </a:p>
          <a:p>
            <a:r>
              <a:rPr lang="en-US" sz="1100">
                <a:latin typeface="+mn-lt"/>
              </a:rPr>
              <a:t>With regards to the environment, the United States is in some cases widely admired and in others widely vilified.  On the positive side, the United States is a vast country with a more diverse topography, flora and fauna than perhaps any other country on earth.  Moreover, the United States has done more than nearly any other country to protect vast areas of its territory and to allow nature to flourish in these protected areas.  Meanwhile, many US states and municipalities are among the more environmentally-progressive places in the world.  On the negative side, the United States remains a major polluter, with high carbon emissions and a relatively poor level of recycling.  Furthermore, changes in the national government often lead to dramatic changes in environmental policy on the national level.  Going forward, the US has the potential to play the leading role in improving the health of the world’s environment, but it is far from certain that it is willing to play this role, something that both frustrates and angers its international partners.</a:t>
            </a:r>
          </a:p>
        </p:txBody>
      </p:sp>
      <p:sp>
        <p:nvSpPr>
          <p:cNvPr id="8" name="Rectangle 33">
            <a:extLst>
              <a:ext uri="{FF2B5EF4-FFF2-40B4-BE49-F238E27FC236}">
                <a16:creationId xmlns:a16="http://schemas.microsoft.com/office/drawing/2014/main" id="{E57B832B-4DA5-BF43-A7BF-A467620CC0A0}"/>
              </a:ext>
            </a:extLst>
          </p:cNvPr>
          <p:cNvSpPr>
            <a:spLocks noChangeArrowheads="1"/>
          </p:cNvSpPr>
          <p:nvPr/>
        </p:nvSpPr>
        <p:spPr bwMode="auto">
          <a:xfrm>
            <a:off x="-1" y="3115407"/>
            <a:ext cx="9144000" cy="1828800"/>
          </a:xfrm>
          <a:prstGeom prst="rect">
            <a:avLst/>
          </a:prstGeom>
          <a:solidFill>
            <a:schemeClr val="bg1"/>
          </a:solidFill>
          <a:ln w="9525">
            <a:solidFill>
              <a:schemeClr val="tx1"/>
            </a:solidFill>
            <a:miter lim="800000"/>
            <a:headEnd/>
            <a:tailEnd/>
          </a:ln>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spcBef>
                <a:spcPct val="20000"/>
              </a:spcBef>
            </a:pPr>
            <a:r>
              <a:rPr lang="en-US" altLang="x-none" sz="1100" b="1">
                <a:latin typeface="+mn-lt"/>
              </a:rPr>
              <a:t>Demographic Advantages Waning?</a:t>
            </a:r>
            <a:endParaRPr lang="en-US" altLang="x-none" sz="1100">
              <a:latin typeface="+mn-lt"/>
            </a:endParaRPr>
          </a:p>
          <a:p>
            <a:r>
              <a:rPr lang="en-US" sz="1100">
                <a:latin typeface="+mn-lt"/>
              </a:rPr>
              <a:t>For much of its history, the United States benefitted from major demographic and social advantages, some of which persist to this day.  As the world’s third-most-populous country, the US is home to a wealthy, diverse and growing market, something that has driven its economic expansion.  Furthermore, the US has done better than any other country in history in terms of attracting high-skilled talent.  At the same time, the US’ diverse population has given the country a rich culture whose influence has spread to most corners of the globe.  However, some aspects of the US’ demographic and social situation are becoming a cause for concern.  For example, the United States’ birth rate has fallen sharply in recent decades and is approaching the levels seen in Europe and East Asia.  Another example is the fact that violent crime remains a major problem thanks to high levels of wealth inequality and the huge numbers of guns in circulation in the US.  Minority relations also remain a challenge for the United States, both in terms of minorities that have been in place for centuries as well as with regards to the changing immigration trends facing the US in the 21</a:t>
            </a:r>
            <a:r>
              <a:rPr lang="en-US" sz="1100" baseline="30000">
                <a:latin typeface="+mn-lt"/>
              </a:rPr>
              <a:t>st</a:t>
            </a:r>
            <a:r>
              <a:rPr lang="en-US" sz="1100">
                <a:latin typeface="+mn-lt"/>
              </a:rPr>
              <a:t> century.</a:t>
            </a:r>
          </a:p>
        </p:txBody>
      </p:sp>
      <p:pic>
        <p:nvPicPr>
          <p:cNvPr id="2" name="Picture 1">
            <a:extLst>
              <a:ext uri="{FF2B5EF4-FFF2-40B4-BE49-F238E27FC236}">
                <a16:creationId xmlns:a16="http://schemas.microsoft.com/office/drawing/2014/main" id="{900950E7-0A66-2640-B821-C3367052AF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17220" y="829406"/>
            <a:ext cx="3226779" cy="2151186"/>
          </a:xfrm>
          <a:prstGeom prst="rect">
            <a:avLst/>
          </a:prstGeom>
        </p:spPr>
      </p:pic>
    </p:spTree>
    <p:extLst>
      <p:ext uri="{BB962C8B-B14F-4D97-AF65-F5344CB8AC3E}">
        <p14:creationId xmlns:p14="http://schemas.microsoft.com/office/powerpoint/2010/main" val="39662426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130034"/>
            <a:ext cx="8686800" cy="555766"/>
          </a:xfrm>
        </p:spPr>
        <p:txBody>
          <a:bodyPr/>
          <a:lstStyle/>
          <a:p>
            <a:r>
              <a:rPr lang="en-US" altLang="x-none" sz="1800">
                <a:ea typeface="ＭＳ Ｐゴシック" charset="-128"/>
              </a:rPr>
              <a:t>Issue in Focus (part four): </a:t>
            </a:r>
            <a:br>
              <a:rPr lang="en-US" altLang="x-none" sz="1800">
                <a:ea typeface="ＭＳ Ｐゴシック" charset="-128"/>
              </a:rPr>
            </a:br>
            <a:r>
              <a:rPr lang="en-US" altLang="x-none" sz="1800" b="0">
                <a:ea typeface="ＭＳ Ｐゴシック" charset="-128"/>
              </a:rPr>
              <a:t>What the United States Does Well, and Where it Needs to Improve</a:t>
            </a:r>
          </a:p>
        </p:txBody>
      </p:sp>
      <p:sp>
        <p:nvSpPr>
          <p:cNvPr id="17412" name="Rectangle 33"/>
          <p:cNvSpPr>
            <a:spLocks noChangeArrowheads="1"/>
          </p:cNvSpPr>
          <p:nvPr/>
        </p:nvSpPr>
        <p:spPr bwMode="auto">
          <a:xfrm>
            <a:off x="0" y="761999"/>
            <a:ext cx="5917220" cy="2133601"/>
          </a:xfrm>
          <a:prstGeom prst="rect">
            <a:avLst/>
          </a:prstGeom>
          <a:solidFill>
            <a:schemeClr val="bg1"/>
          </a:solidFill>
          <a:ln w="9525">
            <a:solidFill>
              <a:schemeClr val="tx1"/>
            </a:solidFill>
            <a:miter lim="800000"/>
            <a:headEnd/>
            <a:tailEnd/>
          </a:ln>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spcBef>
                <a:spcPct val="20000"/>
              </a:spcBef>
            </a:pPr>
            <a:r>
              <a:rPr lang="en-US" altLang="x-none" sz="1100" b="1">
                <a:latin typeface="+mn-lt"/>
              </a:rPr>
              <a:t>US Culture</a:t>
            </a:r>
            <a:endParaRPr lang="en-US" altLang="x-none" sz="1100">
              <a:latin typeface="+mn-lt"/>
            </a:endParaRPr>
          </a:p>
          <a:p>
            <a:r>
              <a:rPr lang="en-US" sz="1100">
                <a:latin typeface="+mn-lt"/>
              </a:rPr>
              <a:t>Culturally, the United States has had a massive impact on the world for more than a century.  In fact, the US, whether through its film, music, literature or other aspects of its culture, has been the source of much of the culture that is dominant in the world today.  Moreover, cultural trends that begin in the US typically spread around the world at an ever-faster speed thanks to modern communications.  Furthermore, the fact that the United States speaks English and has succeeded the United Kingdom as the world’s leading power, has allowed the English language to grow into the world’s dominant language, something that clearly benefits the US and other English-speaking countries.  For some, this has resulted in a sort of cultural imperialism, in which US culture, or derivatives of US culture, come to dominant and eliminate other cultures around the world.  In fact, this has led to a backlash against US cultural influence in many areas of the world.</a:t>
            </a:r>
          </a:p>
        </p:txBody>
      </p:sp>
      <p:sp>
        <p:nvSpPr>
          <p:cNvPr id="8" name="Rectangle 33">
            <a:extLst>
              <a:ext uri="{FF2B5EF4-FFF2-40B4-BE49-F238E27FC236}">
                <a16:creationId xmlns:a16="http://schemas.microsoft.com/office/drawing/2014/main" id="{E57B832B-4DA5-BF43-A7BF-A467620CC0A0}"/>
              </a:ext>
            </a:extLst>
          </p:cNvPr>
          <p:cNvSpPr>
            <a:spLocks noChangeArrowheads="1"/>
          </p:cNvSpPr>
          <p:nvPr/>
        </p:nvSpPr>
        <p:spPr bwMode="auto">
          <a:xfrm>
            <a:off x="0" y="2982201"/>
            <a:ext cx="9144000" cy="1665999"/>
          </a:xfrm>
          <a:prstGeom prst="rect">
            <a:avLst/>
          </a:prstGeom>
          <a:solidFill>
            <a:schemeClr val="bg1"/>
          </a:solidFill>
          <a:ln w="9525">
            <a:solidFill>
              <a:schemeClr val="tx1"/>
            </a:solidFill>
            <a:miter lim="800000"/>
            <a:headEnd/>
            <a:tailEnd/>
          </a:ln>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spcBef>
                <a:spcPct val="20000"/>
              </a:spcBef>
            </a:pPr>
            <a:r>
              <a:rPr lang="en-US" altLang="x-none" sz="1100" b="1">
                <a:latin typeface="+mn-lt"/>
              </a:rPr>
              <a:t>Open for Ideas</a:t>
            </a:r>
            <a:endParaRPr lang="en-US" altLang="x-none" sz="1100">
              <a:latin typeface="+mn-lt"/>
            </a:endParaRPr>
          </a:p>
          <a:p>
            <a:r>
              <a:rPr lang="en-US" sz="1100">
                <a:latin typeface="+mn-lt"/>
              </a:rPr>
              <a:t>Without question, the United States will remain the world’s most influential country for a long time to come.  For many, the US will remain a beacon of hope and an example to be followed.  However, the United States must also overcome a myriad of challenges if it is to remain both the world’s leading power and a country that influences the rest of the world.  Furthermore, the United States can, and should, learn from others when it comes to the challenges that it faces, and the weaknesses that prevent the US from being even more powerful and influential.  It is important for policymakers in the United States to remember that, for much of its history, the US was open to ideas from other countries, and it was this openness that allowed the US to become such a great power in the first place.  History shows us that, when a great power turns inward and closes itself to ideas from outside its borders, that power eventually withers.  As such, now is not the time for the US to turn inwards, but to remain the country that earns the respect and admiration of its peers around the world.</a:t>
            </a:r>
          </a:p>
        </p:txBody>
      </p:sp>
      <p:pic>
        <p:nvPicPr>
          <p:cNvPr id="5" name="Picture 4">
            <a:extLst>
              <a:ext uri="{FF2B5EF4-FFF2-40B4-BE49-F238E27FC236}">
                <a16:creationId xmlns:a16="http://schemas.microsoft.com/office/drawing/2014/main" id="{B977C6FD-ADD8-664E-BE7E-6FF1331C1CA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17220" y="1219200"/>
            <a:ext cx="3226780" cy="1131036"/>
          </a:xfrm>
          <a:prstGeom prst="rect">
            <a:avLst/>
          </a:prstGeom>
        </p:spPr>
      </p:pic>
    </p:spTree>
    <p:extLst>
      <p:ext uri="{BB962C8B-B14F-4D97-AF65-F5344CB8AC3E}">
        <p14:creationId xmlns:p14="http://schemas.microsoft.com/office/powerpoint/2010/main" val="4701498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152400"/>
            <a:ext cx="8686800" cy="533400"/>
          </a:xfrm>
        </p:spPr>
        <p:txBody>
          <a:bodyPr/>
          <a:lstStyle/>
          <a:p>
            <a:r>
              <a:rPr lang="en-US" altLang="x-none" sz="1800">
                <a:ea typeface="ＭＳ Ｐゴシック" charset="-128"/>
              </a:rPr>
              <a:t>Issue in Focus (part five): </a:t>
            </a:r>
            <a:br>
              <a:rPr lang="en-US" altLang="x-none" sz="1800">
                <a:ea typeface="ＭＳ Ｐゴシック" charset="-128"/>
              </a:rPr>
            </a:br>
            <a:r>
              <a:rPr lang="en-US" altLang="x-none" sz="1800" b="0">
                <a:ea typeface="ＭＳ Ｐゴシック" charset="-128"/>
              </a:rPr>
              <a:t>What the United States Does Well, and Where it Needs to Improve</a:t>
            </a:r>
          </a:p>
        </p:txBody>
      </p:sp>
      <p:graphicFrame>
        <p:nvGraphicFramePr>
          <p:cNvPr id="6" name="Object 7">
            <a:extLst>
              <a:ext uri="{FF2B5EF4-FFF2-40B4-BE49-F238E27FC236}">
                <a16:creationId xmlns:a16="http://schemas.microsoft.com/office/drawing/2014/main" id="{AADA93DD-51B2-5448-9991-4E421BA6947D}"/>
              </a:ext>
            </a:extLst>
          </p:cNvPr>
          <p:cNvGraphicFramePr>
            <a:graphicFrameLocks noChangeAspect="1"/>
          </p:cNvGraphicFramePr>
          <p:nvPr/>
        </p:nvGraphicFramePr>
        <p:xfrm>
          <a:off x="248528" y="856957"/>
          <a:ext cx="4206109" cy="2768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Object 7">
            <a:extLst>
              <a:ext uri="{FF2B5EF4-FFF2-40B4-BE49-F238E27FC236}">
                <a16:creationId xmlns:a16="http://schemas.microsoft.com/office/drawing/2014/main" id="{E9C271C0-3CAB-A142-AC87-7BF08F93BA88}"/>
              </a:ext>
            </a:extLst>
          </p:cNvPr>
          <p:cNvGraphicFramePr>
            <a:graphicFrameLocks noChangeAspect="1"/>
          </p:cNvGraphicFramePr>
          <p:nvPr/>
        </p:nvGraphicFramePr>
        <p:xfrm>
          <a:off x="4820528" y="856957"/>
          <a:ext cx="4206109" cy="2768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Object 7">
            <a:extLst>
              <a:ext uri="{FF2B5EF4-FFF2-40B4-BE49-F238E27FC236}">
                <a16:creationId xmlns:a16="http://schemas.microsoft.com/office/drawing/2014/main" id="{D0863AF5-9408-524E-A0EB-FA2376427610}"/>
              </a:ext>
            </a:extLst>
          </p:cNvPr>
          <p:cNvGraphicFramePr>
            <a:graphicFrameLocks noChangeAspect="1"/>
          </p:cNvGraphicFramePr>
          <p:nvPr/>
        </p:nvGraphicFramePr>
        <p:xfrm>
          <a:off x="248528" y="3796714"/>
          <a:ext cx="4206109" cy="27686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221551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Number Placeholder 6">
            <a:extLst>
              <a:ext uri="{FF2B5EF4-FFF2-40B4-BE49-F238E27FC236}">
                <a16:creationId xmlns:a16="http://schemas.microsoft.com/office/drawing/2014/main" id="{13F9E0CA-6ED0-9849-9568-231AA39BD85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471384F-D20D-BC43-9207-43A227EDCD1D}" type="slidenum">
              <a:rPr lang="en-US" altLang="en-US" sz="1400" b="0" smtClean="0">
                <a:latin typeface="Times New Roman" panose="02020603050405020304" pitchFamily="18" charset="0"/>
              </a:rPr>
              <a:pPr>
                <a:spcBef>
                  <a:spcPct val="0"/>
                </a:spcBef>
                <a:buFontTx/>
                <a:buNone/>
              </a:pPr>
              <a:t>57</a:t>
            </a:fld>
            <a:endParaRPr lang="en-US" altLang="en-US" sz="1400" b="0">
              <a:latin typeface="Times New Roman" panose="02020603050405020304" pitchFamily="18" charset="0"/>
            </a:endParaRPr>
          </a:p>
        </p:txBody>
      </p:sp>
      <p:sp>
        <p:nvSpPr>
          <p:cNvPr id="115714" name="Rectangle 2">
            <a:extLst>
              <a:ext uri="{FF2B5EF4-FFF2-40B4-BE49-F238E27FC236}">
                <a16:creationId xmlns:a16="http://schemas.microsoft.com/office/drawing/2014/main" id="{4C987D92-6970-A143-8D15-F6E2DF4326A5}"/>
              </a:ext>
            </a:extLst>
          </p:cNvPr>
          <p:cNvSpPr>
            <a:spLocks noGrp="1" noChangeArrowheads="1"/>
          </p:cNvSpPr>
          <p:nvPr>
            <p:ph type="title"/>
          </p:nvPr>
        </p:nvSpPr>
        <p:spPr>
          <a:xfrm>
            <a:off x="0" y="228600"/>
            <a:ext cx="6629400" cy="609600"/>
          </a:xfrm>
        </p:spPr>
        <p:txBody>
          <a:bodyPr/>
          <a:lstStyle/>
          <a:p>
            <a:r>
              <a:rPr lang="en-US" altLang="en-US" sz="1800">
                <a:ea typeface="ＭＳ Ｐゴシック" panose="020B0600070205080204" pitchFamily="34" charset="-128"/>
              </a:rPr>
              <a:t>Forecast Assumptions and Risk</a:t>
            </a:r>
          </a:p>
        </p:txBody>
      </p:sp>
      <p:sp>
        <p:nvSpPr>
          <p:cNvPr id="115715" name="Line 3">
            <a:extLst>
              <a:ext uri="{FF2B5EF4-FFF2-40B4-BE49-F238E27FC236}">
                <a16:creationId xmlns:a16="http://schemas.microsoft.com/office/drawing/2014/main" id="{CEC96146-89E3-534E-936A-4BC050581454}"/>
              </a:ext>
            </a:extLst>
          </p:cNvPr>
          <p:cNvSpPr>
            <a:spLocks noChangeShapeType="1"/>
          </p:cNvSpPr>
          <p:nvPr/>
        </p:nvSpPr>
        <p:spPr bwMode="auto">
          <a:xfrm>
            <a:off x="4572000" y="838200"/>
            <a:ext cx="0" cy="525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716" name="Rectangle 4">
            <a:extLst>
              <a:ext uri="{FF2B5EF4-FFF2-40B4-BE49-F238E27FC236}">
                <a16:creationId xmlns:a16="http://schemas.microsoft.com/office/drawing/2014/main" id="{670177A3-28F8-7C4A-847E-8DD290184B80}"/>
              </a:ext>
            </a:extLst>
          </p:cNvPr>
          <p:cNvSpPr>
            <a:spLocks noChangeArrowheads="1"/>
          </p:cNvSpPr>
          <p:nvPr/>
        </p:nvSpPr>
        <p:spPr bwMode="auto">
          <a:xfrm>
            <a:off x="152400" y="990600"/>
            <a:ext cx="16002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Assumptions: </a:t>
            </a:r>
          </a:p>
        </p:txBody>
      </p:sp>
      <p:sp>
        <p:nvSpPr>
          <p:cNvPr id="115717" name="Line 5">
            <a:extLst>
              <a:ext uri="{FF2B5EF4-FFF2-40B4-BE49-F238E27FC236}">
                <a16:creationId xmlns:a16="http://schemas.microsoft.com/office/drawing/2014/main" id="{D05E903B-A11C-5B44-8016-A23F0987481B}"/>
              </a:ext>
            </a:extLst>
          </p:cNvPr>
          <p:cNvSpPr>
            <a:spLocks noChangeShapeType="1"/>
          </p:cNvSpPr>
          <p:nvPr/>
        </p:nvSpPr>
        <p:spPr bwMode="auto">
          <a:xfrm>
            <a:off x="1524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718" name="Line 6">
            <a:extLst>
              <a:ext uri="{FF2B5EF4-FFF2-40B4-BE49-F238E27FC236}">
                <a16:creationId xmlns:a16="http://schemas.microsoft.com/office/drawing/2014/main" id="{F0292582-DB43-0540-92F1-0679F58F4E49}"/>
              </a:ext>
            </a:extLst>
          </p:cNvPr>
          <p:cNvSpPr>
            <a:spLocks noChangeShapeType="1"/>
          </p:cNvSpPr>
          <p:nvPr/>
        </p:nvSpPr>
        <p:spPr bwMode="auto">
          <a:xfrm>
            <a:off x="46482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719" name="Rectangle 7">
            <a:extLst>
              <a:ext uri="{FF2B5EF4-FFF2-40B4-BE49-F238E27FC236}">
                <a16:creationId xmlns:a16="http://schemas.microsoft.com/office/drawing/2014/main" id="{12701B78-B16D-A341-9005-FE8E0C37E0BB}"/>
              </a:ext>
            </a:extLst>
          </p:cNvPr>
          <p:cNvSpPr>
            <a:spLocks noChangeArrowheads="1"/>
          </p:cNvSpPr>
          <p:nvPr/>
        </p:nvSpPr>
        <p:spPr bwMode="auto">
          <a:xfrm>
            <a:off x="4648200" y="990600"/>
            <a:ext cx="11430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Risks: </a:t>
            </a:r>
          </a:p>
        </p:txBody>
      </p:sp>
      <p:sp>
        <p:nvSpPr>
          <p:cNvPr id="115720" name="Rectangle 12">
            <a:extLst>
              <a:ext uri="{FF2B5EF4-FFF2-40B4-BE49-F238E27FC236}">
                <a16:creationId xmlns:a16="http://schemas.microsoft.com/office/drawing/2014/main" id="{7E420DFE-210E-5C4B-A4FF-0416E55EBB44}"/>
              </a:ext>
            </a:extLst>
          </p:cNvPr>
          <p:cNvSpPr>
            <a:spLocks noChangeArrowheads="1"/>
          </p:cNvSpPr>
          <p:nvPr/>
        </p:nvSpPr>
        <p:spPr bwMode="auto">
          <a:xfrm>
            <a:off x="152400" y="4953000"/>
            <a:ext cx="4343400" cy="1143000"/>
          </a:xfrm>
          <a:prstGeom prst="rect">
            <a:avLst/>
          </a:prstGeom>
          <a:solidFill>
            <a:srgbClr val="CCFFCC"/>
          </a:solidFill>
          <a:ln w="9525">
            <a:solidFill>
              <a:schemeClr val="tx1"/>
            </a:solidFill>
            <a:miter lim="800000"/>
            <a:headEnd/>
            <a:tailEnd/>
          </a:ln>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GB" altLang="en-US" sz="1400" u="sng"/>
              <a:t>Political Divisions Remain</a:t>
            </a:r>
          </a:p>
          <a:p>
            <a:pPr>
              <a:spcBef>
                <a:spcPct val="0"/>
              </a:spcBef>
              <a:buFontTx/>
              <a:buNone/>
            </a:pPr>
            <a:r>
              <a:rPr lang="en-GB" altLang="en-US" sz="1400" b="0"/>
              <a:t>The dramatic polarization of US politics in recent years will be disappear in the coming years as both of the country’s leading political parties become more entrenched on key policies.</a:t>
            </a:r>
          </a:p>
        </p:txBody>
      </p:sp>
      <p:sp>
        <p:nvSpPr>
          <p:cNvPr id="115721" name="Rectangle 14">
            <a:extLst>
              <a:ext uri="{FF2B5EF4-FFF2-40B4-BE49-F238E27FC236}">
                <a16:creationId xmlns:a16="http://schemas.microsoft.com/office/drawing/2014/main" id="{EEFF0083-5D44-1343-8C38-00EC11ED651D}"/>
              </a:ext>
            </a:extLst>
          </p:cNvPr>
          <p:cNvSpPr>
            <a:spLocks noChangeArrowheads="1"/>
          </p:cNvSpPr>
          <p:nvPr/>
        </p:nvSpPr>
        <p:spPr bwMode="auto">
          <a:xfrm>
            <a:off x="4648200" y="4953000"/>
            <a:ext cx="4343400" cy="1143000"/>
          </a:xfrm>
          <a:prstGeom prst="rect">
            <a:avLst/>
          </a:prstGeom>
          <a:solidFill>
            <a:srgbClr val="CCFFCC"/>
          </a:solidFill>
          <a:ln w="9525">
            <a:solidFill>
              <a:schemeClr val="tx1"/>
            </a:solidFill>
            <a:miter lim="800000"/>
            <a:headEnd/>
            <a:tailEnd/>
          </a:ln>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GB" altLang="en-US" sz="1400" u="sng"/>
              <a:t>Loss of Skilled Immigration</a:t>
            </a:r>
          </a:p>
          <a:p>
            <a:pPr>
              <a:spcBef>
                <a:spcPct val="0"/>
              </a:spcBef>
              <a:buFontTx/>
              <a:buNone/>
            </a:pPr>
            <a:r>
              <a:rPr lang="en-GB" altLang="en-US" sz="1400" b="0"/>
              <a:t>Efforts to reduce the level of immigration into the United States could have the side-effect of reducing the inflow of highly-skilled, highly-educated immigrants, to the detriment of the US economy.</a:t>
            </a:r>
          </a:p>
        </p:txBody>
      </p:sp>
      <p:sp>
        <p:nvSpPr>
          <p:cNvPr id="17" name="Rectangle 8">
            <a:extLst>
              <a:ext uri="{FF2B5EF4-FFF2-40B4-BE49-F238E27FC236}">
                <a16:creationId xmlns:a16="http://schemas.microsoft.com/office/drawing/2014/main" id="{3C945D13-D01B-BC4D-9404-7B6D107119B4}"/>
              </a:ext>
            </a:extLst>
          </p:cNvPr>
          <p:cNvSpPr>
            <a:spLocks noChangeArrowheads="1"/>
          </p:cNvSpPr>
          <p:nvPr/>
        </p:nvSpPr>
        <p:spPr bwMode="auto">
          <a:xfrm>
            <a:off x="152400" y="1524000"/>
            <a:ext cx="4343400" cy="1143000"/>
          </a:xfrm>
          <a:prstGeom prst="rect">
            <a:avLst/>
          </a:prstGeom>
          <a:solidFill>
            <a:srgbClr val="DDDDDD"/>
          </a:solidFill>
          <a:ln w="9525">
            <a:solidFill>
              <a:schemeClr val="tx1"/>
            </a:solidFill>
            <a:miter lim="800000"/>
            <a:headEnd/>
            <a:tailEnd/>
          </a:ln>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GB" altLang="en-US" sz="1400" u="sng"/>
              <a:t>The Lingering Impact of the Covid-19 Pandemic</a:t>
            </a:r>
          </a:p>
          <a:p>
            <a:pPr>
              <a:spcBef>
                <a:spcPct val="0"/>
              </a:spcBef>
              <a:buFontTx/>
              <a:buNone/>
            </a:pPr>
            <a:r>
              <a:rPr lang="en-GB" altLang="en-US" sz="1400" b="0"/>
              <a:t>With new variants likely and vaccination rates either stagnating or rising too slowly, the Covid-19 pandemic will continue to cause periodic disruptions to many economies in the coming months.</a:t>
            </a:r>
          </a:p>
        </p:txBody>
      </p:sp>
      <p:sp>
        <p:nvSpPr>
          <p:cNvPr id="18" name="Rectangle 9">
            <a:extLst>
              <a:ext uri="{FF2B5EF4-FFF2-40B4-BE49-F238E27FC236}">
                <a16:creationId xmlns:a16="http://schemas.microsoft.com/office/drawing/2014/main" id="{D8E8170A-EC34-9D49-85AB-09E11EB14862}"/>
              </a:ext>
            </a:extLst>
          </p:cNvPr>
          <p:cNvSpPr>
            <a:spLocks noChangeArrowheads="1"/>
          </p:cNvSpPr>
          <p:nvPr/>
        </p:nvSpPr>
        <p:spPr bwMode="auto">
          <a:xfrm>
            <a:off x="152400" y="2667000"/>
            <a:ext cx="4343400" cy="1143000"/>
          </a:xfrm>
          <a:prstGeom prst="rect">
            <a:avLst/>
          </a:prstGeom>
          <a:solidFill>
            <a:srgbClr val="CCFFCC"/>
          </a:solidFill>
          <a:ln w="9525">
            <a:solidFill>
              <a:schemeClr val="tx1"/>
            </a:solidFill>
            <a:miter lim="800000"/>
            <a:headEnd/>
            <a:tailEnd/>
          </a:ln>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GB" altLang="en-US" sz="1400" u="sng"/>
              <a:t>The Global Economic Recovery Continues</a:t>
            </a:r>
          </a:p>
          <a:p>
            <a:pPr>
              <a:spcBef>
                <a:spcPct val="0"/>
              </a:spcBef>
              <a:buFontTx/>
              <a:buNone/>
            </a:pPr>
            <a:r>
              <a:rPr lang="en-GB" altLang="en-US" sz="1400" b="0"/>
              <a:t>The global economy will continue to recover from the impact of the Covid-19 pandemic, but this recovery will gradually lose momentum, reducing economic growth rates to pre-pandemic levels.</a:t>
            </a:r>
          </a:p>
        </p:txBody>
      </p:sp>
      <p:sp>
        <p:nvSpPr>
          <p:cNvPr id="19" name="Rectangle 10">
            <a:extLst>
              <a:ext uri="{FF2B5EF4-FFF2-40B4-BE49-F238E27FC236}">
                <a16:creationId xmlns:a16="http://schemas.microsoft.com/office/drawing/2014/main" id="{503EA677-B5C7-A248-9DCB-B4CFE9B4EE35}"/>
              </a:ext>
            </a:extLst>
          </p:cNvPr>
          <p:cNvSpPr>
            <a:spLocks noChangeArrowheads="1"/>
          </p:cNvSpPr>
          <p:nvPr/>
        </p:nvSpPr>
        <p:spPr bwMode="auto">
          <a:xfrm>
            <a:off x="4648200" y="2667000"/>
            <a:ext cx="4343400" cy="1143000"/>
          </a:xfrm>
          <a:prstGeom prst="rect">
            <a:avLst/>
          </a:prstGeom>
          <a:solidFill>
            <a:srgbClr val="CCFFCC"/>
          </a:solidFill>
          <a:ln w="9525">
            <a:solidFill>
              <a:schemeClr val="tx1"/>
            </a:solidFill>
            <a:miter lim="800000"/>
            <a:headEnd/>
            <a:tailEnd/>
          </a:ln>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GB" altLang="en-US" sz="1400" u="sng"/>
              <a:t>Inflationary Pressures Persist</a:t>
            </a:r>
          </a:p>
          <a:p>
            <a:pPr>
              <a:spcBef>
                <a:spcPct val="0"/>
              </a:spcBef>
              <a:buFontTx/>
              <a:buNone/>
            </a:pPr>
            <a:r>
              <a:rPr lang="en-GB" altLang="en-US" sz="1400" b="0"/>
              <a:t>While deflationary pressures remain the greater threat for many key economies over the long-term, inflationary pressures could rise further over the near-term, threatening to slow economic growth.</a:t>
            </a:r>
          </a:p>
        </p:txBody>
      </p:sp>
      <p:sp>
        <p:nvSpPr>
          <p:cNvPr id="20" name="Rectangle 11">
            <a:extLst>
              <a:ext uri="{FF2B5EF4-FFF2-40B4-BE49-F238E27FC236}">
                <a16:creationId xmlns:a16="http://schemas.microsoft.com/office/drawing/2014/main" id="{D560CDA3-91A1-E44B-B141-4F69006029EF}"/>
              </a:ext>
            </a:extLst>
          </p:cNvPr>
          <p:cNvSpPr>
            <a:spLocks noChangeArrowheads="1"/>
          </p:cNvSpPr>
          <p:nvPr/>
        </p:nvSpPr>
        <p:spPr bwMode="auto">
          <a:xfrm>
            <a:off x="4648200" y="1524000"/>
            <a:ext cx="4343400" cy="1143000"/>
          </a:xfrm>
          <a:prstGeom prst="rect">
            <a:avLst/>
          </a:prstGeom>
          <a:solidFill>
            <a:srgbClr val="DDDDDD"/>
          </a:solidFill>
          <a:ln w="9525">
            <a:solidFill>
              <a:schemeClr val="tx1"/>
            </a:solidFill>
            <a:miter lim="800000"/>
            <a:headEnd/>
            <a:tailEnd/>
          </a:ln>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GB" altLang="en-US" sz="1400" u="sng"/>
              <a:t>Supply Chain Disruptions Persist</a:t>
            </a:r>
          </a:p>
          <a:p>
            <a:pPr>
              <a:spcBef>
                <a:spcPct val="0"/>
              </a:spcBef>
              <a:buFontTx/>
              <a:buNone/>
            </a:pPr>
            <a:r>
              <a:rPr lang="en-GB" altLang="en-US" sz="1400" b="0"/>
              <a:t>The supply chain disruptions that have badly impacted many sectors of the global economy could persist for a longer period of time than is expected, further slowing economic growth.</a:t>
            </a:r>
          </a:p>
        </p:txBody>
      </p:sp>
      <p:sp>
        <p:nvSpPr>
          <p:cNvPr id="21" name="Rectangle 13">
            <a:extLst>
              <a:ext uri="{FF2B5EF4-FFF2-40B4-BE49-F238E27FC236}">
                <a16:creationId xmlns:a16="http://schemas.microsoft.com/office/drawing/2014/main" id="{687D8431-AF2F-B541-9C11-974153B6665F}"/>
              </a:ext>
            </a:extLst>
          </p:cNvPr>
          <p:cNvSpPr>
            <a:spLocks noChangeArrowheads="1"/>
          </p:cNvSpPr>
          <p:nvPr/>
        </p:nvSpPr>
        <p:spPr bwMode="auto">
          <a:xfrm>
            <a:off x="152400" y="3810000"/>
            <a:ext cx="4343400" cy="1143000"/>
          </a:xfrm>
          <a:prstGeom prst="rect">
            <a:avLst/>
          </a:prstGeom>
          <a:solidFill>
            <a:srgbClr val="DDDDDD"/>
          </a:solidFill>
          <a:ln w="9525">
            <a:solidFill>
              <a:schemeClr val="tx1"/>
            </a:solidFill>
            <a:miter lim="800000"/>
            <a:headEnd/>
            <a:tailEnd/>
          </a:ln>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GB" altLang="en-US" sz="1400" u="sng"/>
              <a:t>US-China Divisions Widen</a:t>
            </a:r>
          </a:p>
          <a:p>
            <a:pPr>
              <a:spcBef>
                <a:spcPct val="0"/>
              </a:spcBef>
              <a:buFontTx/>
              <a:buNone/>
            </a:pPr>
            <a:r>
              <a:rPr lang="en-GB" altLang="en-US" sz="1400" b="0"/>
              <a:t>The political and economic divisions between the world’s two superpowers will continue to widen, forcing many countries and businesses to balance their relations with each country.</a:t>
            </a:r>
          </a:p>
        </p:txBody>
      </p:sp>
      <p:sp>
        <p:nvSpPr>
          <p:cNvPr id="27" name="Rectangle 13">
            <a:extLst>
              <a:ext uri="{FF2B5EF4-FFF2-40B4-BE49-F238E27FC236}">
                <a16:creationId xmlns:a16="http://schemas.microsoft.com/office/drawing/2014/main" id="{C114B808-1EBC-6C48-868D-5F95F9A86471}"/>
              </a:ext>
            </a:extLst>
          </p:cNvPr>
          <p:cNvSpPr>
            <a:spLocks noChangeArrowheads="1"/>
          </p:cNvSpPr>
          <p:nvPr/>
        </p:nvSpPr>
        <p:spPr bwMode="auto">
          <a:xfrm>
            <a:off x="4648200" y="3810000"/>
            <a:ext cx="4343400" cy="1143000"/>
          </a:xfrm>
          <a:prstGeom prst="rect">
            <a:avLst/>
          </a:prstGeom>
          <a:solidFill>
            <a:srgbClr val="DDDDDD"/>
          </a:solidFill>
          <a:ln w="9525">
            <a:solidFill>
              <a:schemeClr val="tx1"/>
            </a:solidFill>
            <a:miter lim="800000"/>
            <a:headEnd/>
            <a:tailEnd/>
          </a:ln>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GB" altLang="en-US" sz="1400" u="sng"/>
              <a:t>Geopolitical Tensions Worsen</a:t>
            </a:r>
          </a:p>
          <a:p>
            <a:pPr>
              <a:spcBef>
                <a:spcPct val="0"/>
              </a:spcBef>
              <a:buFontTx/>
              <a:buNone/>
            </a:pPr>
            <a:r>
              <a:rPr lang="en-GB" altLang="en-US" sz="1400" b="0"/>
              <a:t>Major geopolitical threats such as the deteriorating relationship between the US and China and the growing risk of conflict in many areas of the world could dramatically raise geopolitical risk levels.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Number Placeholder 6">
            <a:extLst>
              <a:ext uri="{FF2B5EF4-FFF2-40B4-BE49-F238E27FC236}">
                <a16:creationId xmlns:a16="http://schemas.microsoft.com/office/drawing/2014/main" id="{25626D60-5FD6-3046-8778-C8CEF91E8B3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C1CF1CF-716C-4B4A-A045-15A8925D2D34}" type="slidenum">
              <a:rPr lang="en-US" altLang="en-US" sz="1400" b="0" smtClean="0">
                <a:latin typeface="Times New Roman" panose="02020603050405020304" pitchFamily="18" charset="0"/>
              </a:rPr>
              <a:pPr>
                <a:spcBef>
                  <a:spcPct val="0"/>
                </a:spcBef>
                <a:buFontTx/>
                <a:buNone/>
              </a:pPr>
              <a:t>58</a:t>
            </a:fld>
            <a:endParaRPr lang="en-US" altLang="en-US" sz="1400" b="0">
              <a:latin typeface="Times New Roman" panose="02020603050405020304" pitchFamily="18" charset="0"/>
            </a:endParaRPr>
          </a:p>
        </p:txBody>
      </p:sp>
      <p:sp>
        <p:nvSpPr>
          <p:cNvPr id="117762" name="Rectangle 2">
            <a:extLst>
              <a:ext uri="{FF2B5EF4-FFF2-40B4-BE49-F238E27FC236}">
                <a16:creationId xmlns:a16="http://schemas.microsoft.com/office/drawing/2014/main" id="{AFFDB580-0053-E448-860A-2C20312DDD51}"/>
              </a:ext>
            </a:extLst>
          </p:cNvPr>
          <p:cNvSpPr>
            <a:spLocks noGrp="1" noChangeArrowheads="1"/>
          </p:cNvSpPr>
          <p:nvPr>
            <p:ph type="title"/>
          </p:nvPr>
        </p:nvSpPr>
        <p:spPr>
          <a:xfrm>
            <a:off x="0" y="228600"/>
            <a:ext cx="6629400" cy="609600"/>
          </a:xfrm>
        </p:spPr>
        <p:txBody>
          <a:bodyPr/>
          <a:lstStyle/>
          <a:p>
            <a:r>
              <a:rPr lang="en-US" altLang="en-US" sz="1800">
                <a:ea typeface="ＭＳ Ｐゴシック" panose="020B0600070205080204" pitchFamily="34" charset="-128"/>
              </a:rPr>
              <a:t>United States: Economic Risk Outlook</a:t>
            </a:r>
          </a:p>
        </p:txBody>
      </p:sp>
      <p:sp>
        <p:nvSpPr>
          <p:cNvPr id="117763" name="Rectangle 3">
            <a:extLst>
              <a:ext uri="{FF2B5EF4-FFF2-40B4-BE49-F238E27FC236}">
                <a16:creationId xmlns:a16="http://schemas.microsoft.com/office/drawing/2014/main" id="{98FD7057-D84E-134A-81E9-801D53570031}"/>
              </a:ext>
            </a:extLst>
          </p:cNvPr>
          <p:cNvSpPr>
            <a:spLocks noGrp="1" noChangeArrowheads="1"/>
          </p:cNvSpPr>
          <p:nvPr>
            <p:ph type="body" sz="half" idx="1"/>
          </p:nvPr>
        </p:nvSpPr>
        <p:spPr>
          <a:xfrm>
            <a:off x="4800600" y="1524000"/>
            <a:ext cx="4114800" cy="4643438"/>
          </a:xfrm>
        </p:spPr>
        <p:txBody>
          <a:bodyPr/>
          <a:lstStyle/>
          <a:p>
            <a:pPr marL="0" indent="0"/>
            <a:r>
              <a:rPr lang="en-US" altLang="en-US" sz="1200" b="0" dirty="0">
                <a:ea typeface="ＭＳ Ｐゴシック" panose="020B0600070205080204" pitchFamily="34" charset="-128"/>
              </a:rPr>
              <a:t> Economic risk levels had trended downwards in previous years from their peak in the wake of the recent financial crisis.</a:t>
            </a:r>
          </a:p>
          <a:p>
            <a:pPr marL="0" indent="0"/>
            <a:endParaRPr lang="en-US" altLang="en-US" sz="1200" b="0" dirty="0">
              <a:ea typeface="ＭＳ Ｐゴシック" panose="020B0600070205080204" pitchFamily="34" charset="-128"/>
            </a:endParaRPr>
          </a:p>
          <a:p>
            <a:pPr marL="0" indent="0"/>
            <a:r>
              <a:rPr lang="en-US" altLang="en-US" sz="1200" b="0" dirty="0">
                <a:ea typeface="ＭＳ Ｐゴシック" panose="020B0600070205080204" pitchFamily="34" charset="-128"/>
              </a:rPr>
              <a:t> However, the Covid-19 crisis led to a sharp increase in economic risk levels in the United States, as did the subsequent issues concerning inflation, labor shortages and supply chain disruptions.</a:t>
            </a:r>
          </a:p>
          <a:p>
            <a:pPr marL="0" indent="0"/>
            <a:endParaRPr lang="en-US" altLang="en-US" sz="1200" b="0" dirty="0">
              <a:ea typeface="ＭＳ Ｐゴシック" panose="020B0600070205080204" pitchFamily="34" charset="-128"/>
            </a:endParaRPr>
          </a:p>
          <a:p>
            <a:pPr marL="0" indent="0"/>
            <a:r>
              <a:rPr lang="en-US" altLang="en-US" sz="1200" b="0" dirty="0">
                <a:ea typeface="ＭＳ Ｐゴシック" panose="020B0600070205080204" pitchFamily="34" charset="-128"/>
              </a:rPr>
              <a:t> Nevertheless, the United States has lower levels of economic risk than just about any other large developed economy.</a:t>
            </a:r>
          </a:p>
          <a:p>
            <a:pPr marL="0" indent="0">
              <a:buFontTx/>
              <a:buNone/>
            </a:pPr>
            <a:endParaRPr lang="en-US" altLang="en-US" sz="1400" b="0" dirty="0">
              <a:ea typeface="ＭＳ Ｐゴシック" panose="020B0600070205080204" pitchFamily="34" charset="-128"/>
            </a:endParaRPr>
          </a:p>
        </p:txBody>
      </p:sp>
      <p:sp>
        <p:nvSpPr>
          <p:cNvPr id="117764" name="Line 4">
            <a:extLst>
              <a:ext uri="{FF2B5EF4-FFF2-40B4-BE49-F238E27FC236}">
                <a16:creationId xmlns:a16="http://schemas.microsoft.com/office/drawing/2014/main" id="{2E1A903E-D560-244B-B75B-7665DA495F9A}"/>
              </a:ext>
            </a:extLst>
          </p:cNvPr>
          <p:cNvSpPr>
            <a:spLocks noChangeShapeType="1"/>
          </p:cNvSpPr>
          <p:nvPr/>
        </p:nvSpPr>
        <p:spPr bwMode="auto">
          <a:xfrm>
            <a:off x="4572000" y="838200"/>
            <a:ext cx="0" cy="525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765" name="Rectangle 5">
            <a:extLst>
              <a:ext uri="{FF2B5EF4-FFF2-40B4-BE49-F238E27FC236}">
                <a16:creationId xmlns:a16="http://schemas.microsoft.com/office/drawing/2014/main" id="{24994E1A-31EE-F74F-8889-978C7B927DA3}"/>
              </a:ext>
            </a:extLst>
          </p:cNvPr>
          <p:cNvSpPr>
            <a:spLocks noChangeArrowheads="1"/>
          </p:cNvSpPr>
          <p:nvPr/>
        </p:nvSpPr>
        <p:spPr bwMode="auto">
          <a:xfrm>
            <a:off x="152400" y="990600"/>
            <a:ext cx="35814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Current Economic Risk Ratings: </a:t>
            </a:r>
          </a:p>
        </p:txBody>
      </p:sp>
      <p:sp>
        <p:nvSpPr>
          <p:cNvPr id="117767" name="Line 7">
            <a:extLst>
              <a:ext uri="{FF2B5EF4-FFF2-40B4-BE49-F238E27FC236}">
                <a16:creationId xmlns:a16="http://schemas.microsoft.com/office/drawing/2014/main" id="{DFB3C2E2-C94B-7740-AD3A-EE4D02E9970F}"/>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770" name="Rectangle 10">
            <a:extLst>
              <a:ext uri="{FF2B5EF4-FFF2-40B4-BE49-F238E27FC236}">
                <a16:creationId xmlns:a16="http://schemas.microsoft.com/office/drawing/2014/main" id="{FAB5170B-EA36-8E43-A4F5-49243A3FE6A4}"/>
              </a:ext>
            </a:extLst>
          </p:cNvPr>
          <p:cNvSpPr>
            <a:spLocks noChangeArrowheads="1"/>
          </p:cNvSpPr>
          <p:nvPr/>
        </p:nvSpPr>
        <p:spPr bwMode="auto">
          <a:xfrm>
            <a:off x="4800600" y="990600"/>
            <a:ext cx="25908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Economic Risk Outlook: </a:t>
            </a:r>
          </a:p>
        </p:txBody>
      </p:sp>
      <p:sp>
        <p:nvSpPr>
          <p:cNvPr id="13" name="Line 6">
            <a:extLst>
              <a:ext uri="{FF2B5EF4-FFF2-40B4-BE49-F238E27FC236}">
                <a16:creationId xmlns:a16="http://schemas.microsoft.com/office/drawing/2014/main" id="{28C36EC2-1AA2-3F4F-A595-BB4DC6ADEFAB}"/>
              </a:ext>
            </a:extLst>
          </p:cNvPr>
          <p:cNvSpPr>
            <a:spLocks noChangeShapeType="1"/>
          </p:cNvSpPr>
          <p:nvPr/>
        </p:nvSpPr>
        <p:spPr bwMode="auto">
          <a:xfrm>
            <a:off x="1524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14" name="Object 8">
            <a:extLst>
              <a:ext uri="{FF2B5EF4-FFF2-40B4-BE49-F238E27FC236}">
                <a16:creationId xmlns:a16="http://schemas.microsoft.com/office/drawing/2014/main" id="{F8F9DC47-D07C-DB43-B7CD-FF263CEFCC98}"/>
              </a:ext>
            </a:extLst>
          </p:cNvPr>
          <p:cNvGraphicFramePr>
            <a:graphicFrameLocks noChangeAspect="1"/>
          </p:cNvGraphicFramePr>
          <p:nvPr>
            <p:extLst>
              <p:ext uri="{D42A27DB-BD31-4B8C-83A1-F6EECF244321}">
                <p14:modId xmlns:p14="http://schemas.microsoft.com/office/powerpoint/2010/main" val="2109666852"/>
              </p:ext>
            </p:extLst>
          </p:nvPr>
        </p:nvGraphicFramePr>
        <p:xfrm>
          <a:off x="50800" y="1364456"/>
          <a:ext cx="4470400" cy="2947988"/>
        </p:xfrm>
        <a:graphic>
          <a:graphicData uri="http://schemas.openxmlformats.org/drawingml/2006/chart">
            <c:chart xmlns:c="http://schemas.openxmlformats.org/drawingml/2006/chart" xmlns:r="http://schemas.openxmlformats.org/officeDocument/2006/relationships" r:id="rId3"/>
          </a:graphicData>
        </a:graphic>
      </p:graphicFrame>
      <p:sp>
        <p:nvSpPr>
          <p:cNvPr id="15" name="AutoShape 9">
            <a:extLst>
              <a:ext uri="{FF2B5EF4-FFF2-40B4-BE49-F238E27FC236}">
                <a16:creationId xmlns:a16="http://schemas.microsoft.com/office/drawing/2014/main" id="{50DA2597-8264-2A48-9A86-E95720E0371C}"/>
              </a:ext>
            </a:extLst>
          </p:cNvPr>
          <p:cNvSpPr>
            <a:spLocks noChangeArrowheads="1"/>
          </p:cNvSpPr>
          <p:nvPr/>
        </p:nvSpPr>
        <p:spPr bwMode="auto">
          <a:xfrm>
            <a:off x="1371600" y="4115900"/>
            <a:ext cx="3048000" cy="228600"/>
          </a:xfrm>
          <a:prstGeom prst="homePlate">
            <a:avLst>
              <a:gd name="adj" fmla="val 333333"/>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200">
                <a:solidFill>
                  <a:schemeClr val="bg1"/>
                </a:solidFill>
              </a:rPr>
              <a:t>Low Risk………………High Risk</a:t>
            </a:r>
          </a:p>
        </p:txBody>
      </p:sp>
      <p:sp>
        <p:nvSpPr>
          <p:cNvPr id="16" name="Rectangle 11">
            <a:extLst>
              <a:ext uri="{FF2B5EF4-FFF2-40B4-BE49-F238E27FC236}">
                <a16:creationId xmlns:a16="http://schemas.microsoft.com/office/drawing/2014/main" id="{633210C9-F58E-AC4C-A0C4-83D5975FFB49}"/>
              </a:ext>
            </a:extLst>
          </p:cNvPr>
          <p:cNvSpPr>
            <a:spLocks noChangeArrowheads="1"/>
          </p:cNvSpPr>
          <p:nvPr/>
        </p:nvSpPr>
        <p:spPr bwMode="auto">
          <a:xfrm>
            <a:off x="152400" y="4554415"/>
            <a:ext cx="4267200"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515938" indent="-16510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buFontTx/>
              <a:buNone/>
            </a:pPr>
            <a:r>
              <a:rPr lang="en-US" altLang="en-US" sz="1400"/>
              <a:t> </a:t>
            </a:r>
            <a:r>
              <a:rPr lang="en-US" altLang="en-US" sz="1400" b="0" u="sng"/>
              <a:t>ISA Risk Ratings</a:t>
            </a:r>
          </a:p>
          <a:p>
            <a:pPr lvl="1"/>
            <a:r>
              <a:rPr lang="en-US" altLang="en-US" sz="1400"/>
              <a:t>0.0 to 1.9 = Low Risk</a:t>
            </a:r>
          </a:p>
          <a:p>
            <a:pPr lvl="1"/>
            <a:r>
              <a:rPr lang="en-US" altLang="en-US" sz="1400"/>
              <a:t>2.0 to 3.9 = Low to Moderate Risk</a:t>
            </a:r>
          </a:p>
          <a:p>
            <a:pPr lvl="1"/>
            <a:r>
              <a:rPr lang="en-US" altLang="en-US" sz="1400"/>
              <a:t>4.0 to 5.9 = Moderate Risk</a:t>
            </a:r>
          </a:p>
          <a:p>
            <a:pPr lvl="1"/>
            <a:r>
              <a:rPr lang="en-US" altLang="en-US" sz="1400"/>
              <a:t>6.0 to 7.9 = Moderate to High Risk</a:t>
            </a:r>
          </a:p>
          <a:p>
            <a:pPr lvl="1"/>
            <a:r>
              <a:rPr lang="en-US" altLang="en-US" sz="1400"/>
              <a:t>8.0 to 10  = High Risk</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Number Placeholder 6">
            <a:extLst>
              <a:ext uri="{FF2B5EF4-FFF2-40B4-BE49-F238E27FC236}">
                <a16:creationId xmlns:a16="http://schemas.microsoft.com/office/drawing/2014/main" id="{AA518499-60C0-9F44-85B8-8D673BF7BAF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9E375D1-5D0A-9A47-A379-2F5F6EB20073}" type="slidenum">
              <a:rPr lang="en-US" altLang="en-US" sz="1400" b="0" smtClean="0">
                <a:latin typeface="Times New Roman" panose="02020603050405020304" pitchFamily="18" charset="0"/>
              </a:rPr>
              <a:pPr>
                <a:spcBef>
                  <a:spcPct val="0"/>
                </a:spcBef>
                <a:buFontTx/>
                <a:buNone/>
              </a:pPr>
              <a:t>59</a:t>
            </a:fld>
            <a:endParaRPr lang="en-US" altLang="en-US" sz="1400" b="0">
              <a:latin typeface="Times New Roman" panose="02020603050405020304" pitchFamily="18" charset="0"/>
            </a:endParaRPr>
          </a:p>
        </p:txBody>
      </p:sp>
      <p:sp>
        <p:nvSpPr>
          <p:cNvPr id="119810" name="Text Box 2">
            <a:extLst>
              <a:ext uri="{FF2B5EF4-FFF2-40B4-BE49-F238E27FC236}">
                <a16:creationId xmlns:a16="http://schemas.microsoft.com/office/drawing/2014/main" id="{03D7E256-37B4-2344-8B84-77355A09A191}"/>
              </a:ext>
            </a:extLst>
          </p:cNvPr>
          <p:cNvSpPr txBox="1">
            <a:spLocks noChangeArrowheads="1"/>
          </p:cNvSpPr>
          <p:nvPr/>
        </p:nvSpPr>
        <p:spPr bwMode="auto">
          <a:xfrm>
            <a:off x="0" y="13716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75000"/>
              </a:lnSpc>
              <a:spcBef>
                <a:spcPct val="50000"/>
              </a:spcBef>
              <a:buFontTx/>
              <a:buNone/>
            </a:pPr>
            <a:r>
              <a:rPr lang="en-US" altLang="en-US" sz="2400" b="0">
                <a:solidFill>
                  <a:srgbClr val="777777"/>
                </a:solidFill>
              </a:rPr>
              <a:t>United States Demographic and Environmental Outlook</a:t>
            </a:r>
          </a:p>
        </p:txBody>
      </p:sp>
      <p:sp>
        <p:nvSpPr>
          <p:cNvPr id="119811" name="Line 3">
            <a:extLst>
              <a:ext uri="{FF2B5EF4-FFF2-40B4-BE49-F238E27FC236}">
                <a16:creationId xmlns:a16="http://schemas.microsoft.com/office/drawing/2014/main" id="{3D9423F0-8E00-4045-8AFC-B8E64A8B3033}"/>
              </a:ext>
            </a:extLst>
          </p:cNvPr>
          <p:cNvSpPr>
            <a:spLocks noChangeShapeType="1"/>
          </p:cNvSpPr>
          <p:nvPr/>
        </p:nvSpPr>
        <p:spPr bwMode="auto">
          <a:xfrm flipV="1">
            <a:off x="152400" y="2057400"/>
            <a:ext cx="876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812" name="Rectangle 4">
            <a:extLst>
              <a:ext uri="{FF2B5EF4-FFF2-40B4-BE49-F238E27FC236}">
                <a16:creationId xmlns:a16="http://schemas.microsoft.com/office/drawing/2014/main" id="{3C79F0AA-EC89-E645-83B5-619B01B03310}"/>
              </a:ext>
            </a:extLst>
          </p:cNvPr>
          <p:cNvSpPr>
            <a:spLocks noChangeArrowheads="1"/>
          </p:cNvSpPr>
          <p:nvPr/>
        </p:nvSpPr>
        <p:spPr bwMode="auto">
          <a:xfrm>
            <a:off x="0" y="0"/>
            <a:ext cx="7924800" cy="609600"/>
          </a:xfrm>
          <a:prstGeom prst="rect">
            <a:avLst/>
          </a:prstGeom>
          <a:solidFill>
            <a:srgbClr val="777777"/>
          </a:solidFill>
          <a:ln w="9525">
            <a:solidFill>
              <a:srgbClr val="000080"/>
            </a:solidFill>
            <a:miter lim="800000"/>
            <a:headEnd/>
            <a:tailEnd/>
          </a:ln>
        </p:spPr>
        <p:txBody>
          <a:bodyPr wrap="none"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2400" b="0">
              <a:latin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Number Placeholder 6">
            <a:extLst>
              <a:ext uri="{FF2B5EF4-FFF2-40B4-BE49-F238E27FC236}">
                <a16:creationId xmlns:a16="http://schemas.microsoft.com/office/drawing/2014/main" id="{3336195A-3774-3D44-A87F-4BD8FAFF73F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B388D55-C935-5F4B-9C60-9B89DE4D2326}" type="slidenum">
              <a:rPr lang="en-US" altLang="en-US" sz="1400" b="0" smtClean="0">
                <a:latin typeface="Times New Roman" panose="02020603050405020304" pitchFamily="18" charset="0"/>
              </a:rPr>
              <a:pPr>
                <a:spcBef>
                  <a:spcPct val="0"/>
                </a:spcBef>
                <a:buFontTx/>
                <a:buNone/>
              </a:pPr>
              <a:t>6</a:t>
            </a:fld>
            <a:endParaRPr lang="en-US" altLang="en-US" sz="1400" b="0" dirty="0">
              <a:latin typeface="Times New Roman" panose="02020603050405020304" pitchFamily="18" charset="0"/>
            </a:endParaRPr>
          </a:p>
        </p:txBody>
      </p:sp>
      <p:sp>
        <p:nvSpPr>
          <p:cNvPr id="28674" name="Rectangle 2">
            <a:extLst>
              <a:ext uri="{FF2B5EF4-FFF2-40B4-BE49-F238E27FC236}">
                <a16:creationId xmlns:a16="http://schemas.microsoft.com/office/drawing/2014/main" id="{5E2F212F-46BA-5C4A-BD5B-8087A9563B5E}"/>
              </a:ext>
            </a:extLst>
          </p:cNvPr>
          <p:cNvSpPr>
            <a:spLocks noGrp="1" noChangeArrowheads="1"/>
          </p:cNvSpPr>
          <p:nvPr>
            <p:ph type="title"/>
          </p:nvPr>
        </p:nvSpPr>
        <p:spPr>
          <a:xfrm>
            <a:off x="0" y="228600"/>
            <a:ext cx="6629400" cy="609600"/>
          </a:xfrm>
        </p:spPr>
        <p:txBody>
          <a:bodyPr/>
          <a:lstStyle/>
          <a:p>
            <a:r>
              <a:rPr lang="en-US" altLang="en-US" sz="1800" dirty="0">
                <a:ea typeface="ＭＳ Ｐゴシック" panose="020B0600070205080204" pitchFamily="34" charset="-128"/>
              </a:rPr>
              <a:t>United States: Recent Economic Events and Changes</a:t>
            </a:r>
          </a:p>
        </p:txBody>
      </p:sp>
      <p:sp>
        <p:nvSpPr>
          <p:cNvPr id="28675" name="Rectangle 3">
            <a:extLst>
              <a:ext uri="{FF2B5EF4-FFF2-40B4-BE49-F238E27FC236}">
                <a16:creationId xmlns:a16="http://schemas.microsoft.com/office/drawing/2014/main" id="{251454B5-25FC-0648-8F9D-2A839EE14F95}"/>
              </a:ext>
            </a:extLst>
          </p:cNvPr>
          <p:cNvSpPr>
            <a:spLocks noGrp="1" noChangeArrowheads="1"/>
          </p:cNvSpPr>
          <p:nvPr>
            <p:ph type="body" sz="half" idx="1"/>
          </p:nvPr>
        </p:nvSpPr>
        <p:spPr>
          <a:xfrm>
            <a:off x="152400" y="1447800"/>
            <a:ext cx="4191000" cy="5024438"/>
          </a:xfrm>
        </p:spPr>
        <p:txBody>
          <a:bodyPr/>
          <a:lstStyle/>
          <a:p>
            <a:pPr marL="11113" indent="-11113">
              <a:buFont typeface="Arial" panose="020B0604020202020204" pitchFamily="34" charset="0"/>
              <a:buChar char="•"/>
            </a:pPr>
            <a:r>
              <a:rPr lang="en-US" altLang="x-none" sz="1200" b="0" dirty="0">
                <a:latin typeface="Arial" charset="0"/>
              </a:rPr>
              <a:t> The United States economy expanded by a better-than-expected 7.0% on an annualized basis in the fourth quarter of 2021. This growth was driven by a major increase in private sector inventories and continued strong growth in consumer spending. For the year in 2021, the US economy expanded by 5.7%.</a:t>
            </a:r>
          </a:p>
          <a:p>
            <a:pPr marL="0" indent="0">
              <a:buNone/>
            </a:pPr>
            <a:endParaRPr lang="en-US" altLang="x-none" sz="1200" b="0" dirty="0">
              <a:latin typeface="Arial" charset="0"/>
            </a:endParaRPr>
          </a:p>
          <a:p>
            <a:pPr marL="11113" indent="-11113">
              <a:buFont typeface="Arial" panose="020B0604020202020204" pitchFamily="34" charset="0"/>
              <a:buChar char="•"/>
            </a:pPr>
            <a:r>
              <a:rPr lang="en-US" altLang="x-none" sz="1200" b="0" dirty="0">
                <a:latin typeface="Arial" charset="0"/>
              </a:rPr>
              <a:t> The annual inflation rate in the United States rose to 7.9% in February 2022, its highest level in 40 years. Higher costs for energy, food and housing were the catalysts for this high rate of inflation. Furthermore, rising gas prices are expected to add to the inflationary pressures facing the US in the coming months.</a:t>
            </a:r>
          </a:p>
          <a:p>
            <a:pPr marL="11113" indent="-11113">
              <a:buFont typeface="Arial" panose="020B0604020202020204" pitchFamily="34" charset="0"/>
              <a:buChar char="•"/>
            </a:pPr>
            <a:endParaRPr lang="en-US" altLang="x-none" sz="1200" b="0" dirty="0">
              <a:latin typeface="Arial" charset="0"/>
            </a:endParaRPr>
          </a:p>
          <a:p>
            <a:pPr marL="11113" indent="-11113">
              <a:buFont typeface="Arial" panose="020B0604020202020204" pitchFamily="34" charset="0"/>
              <a:buChar char="•"/>
            </a:pPr>
            <a:r>
              <a:rPr lang="en-US" altLang="x-none" sz="1200" b="0" dirty="0">
                <a:latin typeface="Arial" charset="0"/>
              </a:rPr>
              <a:t> The US Federal Reserve raised interest rates by 25 basis points to 0.50% in March 2022, its first interest rate hike since 2008.</a:t>
            </a:r>
          </a:p>
          <a:p>
            <a:pPr marL="11113" indent="-11113">
              <a:buFont typeface="Arial" panose="020B0604020202020204" pitchFamily="34" charset="0"/>
              <a:buChar char="•"/>
            </a:pPr>
            <a:endParaRPr lang="en-US" altLang="x-none" sz="1200" b="0" dirty="0">
              <a:latin typeface="Arial" charset="0"/>
            </a:endParaRPr>
          </a:p>
          <a:p>
            <a:pPr marL="11113" indent="-11113">
              <a:buFont typeface="Arial" panose="020B0604020202020204" pitchFamily="34" charset="0"/>
              <a:buChar char="•"/>
            </a:pPr>
            <a:r>
              <a:rPr lang="en-US" altLang="x-none" sz="1200" b="0" dirty="0">
                <a:latin typeface="Arial" charset="0"/>
              </a:rPr>
              <a:t> The United States job market remained very strong in the early part of this year, creating 678,000 new jobs in February 2022 In addition, it was revealed that the number of new jobs created in the US over the previous two months was also much higher than initially reported. As a result, the unemployment rate in the US fell to a two-year low of just 3.8% as labor shortages remained acute.</a:t>
            </a:r>
          </a:p>
          <a:p>
            <a:pPr marL="11113" indent="-11113">
              <a:buFont typeface="Arial" panose="020B0604020202020204" pitchFamily="34" charset="0"/>
              <a:buChar char="•"/>
            </a:pPr>
            <a:endParaRPr lang="en-US" altLang="x-none" sz="1200" b="0" dirty="0">
              <a:latin typeface="Arial" charset="0"/>
            </a:endParaRPr>
          </a:p>
          <a:p>
            <a:pPr marL="11113" indent="-11113">
              <a:buFont typeface="Arial" panose="020B0604020202020204" pitchFamily="34" charset="0"/>
              <a:buChar char="•"/>
            </a:pPr>
            <a:endParaRPr lang="en-US" altLang="x-none" sz="1200" b="0" dirty="0">
              <a:latin typeface="Arial" charset="0"/>
            </a:endParaRPr>
          </a:p>
          <a:p>
            <a:pPr marL="11113" indent="-11113">
              <a:buFont typeface="Arial" panose="020B0604020202020204" pitchFamily="34" charset="0"/>
              <a:buChar char="•"/>
            </a:pPr>
            <a:endParaRPr lang="en-US" altLang="x-none" sz="1200" b="0" dirty="0">
              <a:latin typeface="Arial" charset="0"/>
            </a:endParaRPr>
          </a:p>
          <a:p>
            <a:pPr marL="11113" indent="-11113">
              <a:buFont typeface="Arial" panose="020B0604020202020204" pitchFamily="34" charset="0"/>
              <a:buChar char="•"/>
            </a:pPr>
            <a:endParaRPr lang="en-US" altLang="x-none" sz="1200" b="0" dirty="0">
              <a:latin typeface="Arial" charset="0"/>
            </a:endParaRPr>
          </a:p>
          <a:p>
            <a:pPr marL="11113" indent="-11113">
              <a:buFont typeface="Arial" panose="020B0604020202020204" pitchFamily="34" charset="0"/>
              <a:buChar char="•"/>
            </a:pPr>
            <a:endParaRPr lang="en-US" altLang="x-none" sz="1200" b="0" dirty="0">
              <a:latin typeface="Arial" charset="0"/>
            </a:endParaRPr>
          </a:p>
          <a:p>
            <a:pPr marL="11113" indent="-11113">
              <a:buFont typeface="Arial" panose="020B0604020202020204" pitchFamily="34" charset="0"/>
              <a:buChar char="•"/>
            </a:pPr>
            <a:endParaRPr lang="en-US" altLang="x-none" sz="1200" b="0" dirty="0">
              <a:latin typeface="Arial" charset="0"/>
            </a:endParaRPr>
          </a:p>
          <a:p>
            <a:pPr marL="11113" indent="-11113">
              <a:buFont typeface="Arial" panose="020B0604020202020204" pitchFamily="34" charset="0"/>
              <a:buChar char="•"/>
            </a:pPr>
            <a:endParaRPr lang="en-US" altLang="x-none" sz="1200" b="0" dirty="0">
              <a:latin typeface="Arial" charset="0"/>
            </a:endParaRPr>
          </a:p>
        </p:txBody>
      </p:sp>
      <p:sp>
        <p:nvSpPr>
          <p:cNvPr id="28676" name="Line 4">
            <a:extLst>
              <a:ext uri="{FF2B5EF4-FFF2-40B4-BE49-F238E27FC236}">
                <a16:creationId xmlns:a16="http://schemas.microsoft.com/office/drawing/2014/main" id="{C9294CCD-27EE-5743-BA2F-A95E6A9E0DD1}"/>
              </a:ext>
            </a:extLst>
          </p:cNvPr>
          <p:cNvSpPr>
            <a:spLocks noChangeShapeType="1"/>
          </p:cNvSpPr>
          <p:nvPr/>
        </p:nvSpPr>
        <p:spPr bwMode="auto">
          <a:xfrm>
            <a:off x="4572000" y="838200"/>
            <a:ext cx="0" cy="525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8677" name="Rectangle 5">
            <a:extLst>
              <a:ext uri="{FF2B5EF4-FFF2-40B4-BE49-F238E27FC236}">
                <a16:creationId xmlns:a16="http://schemas.microsoft.com/office/drawing/2014/main" id="{DB2685C2-DD00-4244-913B-653CB7E6F71C}"/>
              </a:ext>
            </a:extLst>
          </p:cNvPr>
          <p:cNvSpPr>
            <a:spLocks noChangeArrowheads="1"/>
          </p:cNvSpPr>
          <p:nvPr/>
        </p:nvSpPr>
        <p:spPr bwMode="auto">
          <a:xfrm>
            <a:off x="152400" y="990600"/>
            <a:ext cx="37338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dirty="0">
                <a:solidFill>
                  <a:srgbClr val="EAEAEA"/>
                </a:solidFill>
              </a:rPr>
              <a:t>Key Economic Events and Changes: </a:t>
            </a:r>
          </a:p>
        </p:txBody>
      </p:sp>
      <p:sp>
        <p:nvSpPr>
          <p:cNvPr id="28678" name="Line 6">
            <a:extLst>
              <a:ext uri="{FF2B5EF4-FFF2-40B4-BE49-F238E27FC236}">
                <a16:creationId xmlns:a16="http://schemas.microsoft.com/office/drawing/2014/main" id="{2D61E441-A5CB-7249-ABD4-B38144C2A92A}"/>
              </a:ext>
            </a:extLst>
          </p:cNvPr>
          <p:cNvSpPr>
            <a:spLocks noChangeShapeType="1"/>
          </p:cNvSpPr>
          <p:nvPr/>
        </p:nvSpPr>
        <p:spPr bwMode="auto">
          <a:xfrm>
            <a:off x="1524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8679" name="Line 8">
            <a:extLst>
              <a:ext uri="{FF2B5EF4-FFF2-40B4-BE49-F238E27FC236}">
                <a16:creationId xmlns:a16="http://schemas.microsoft.com/office/drawing/2014/main" id="{08C4CA71-CCF1-7841-AE31-10F55C72C9E1}"/>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pic>
        <p:nvPicPr>
          <p:cNvPr id="2" name="Picture 1">
            <a:extLst>
              <a:ext uri="{FF2B5EF4-FFF2-40B4-BE49-F238E27FC236}">
                <a16:creationId xmlns:a16="http://schemas.microsoft.com/office/drawing/2014/main" id="{2D3174A5-F5B8-0C41-8DC7-37976394B1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00600" y="1552054"/>
            <a:ext cx="4114800" cy="2310618"/>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Number Placeholder 6">
            <a:extLst>
              <a:ext uri="{FF2B5EF4-FFF2-40B4-BE49-F238E27FC236}">
                <a16:creationId xmlns:a16="http://schemas.microsoft.com/office/drawing/2014/main" id="{71E9D60E-0B89-4449-BAC7-6843F27F0EA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13151E1F-7199-4F4B-9306-FC8FD398FC54}" type="slidenum">
              <a:rPr lang="en-US" altLang="en-US" sz="1400" b="0" smtClean="0">
                <a:latin typeface="Times New Roman" panose="02020603050405020304" pitchFamily="18" charset="0"/>
              </a:rPr>
              <a:pPr>
                <a:spcBef>
                  <a:spcPct val="0"/>
                </a:spcBef>
                <a:buFontTx/>
                <a:buNone/>
              </a:pPr>
              <a:t>60</a:t>
            </a:fld>
            <a:endParaRPr lang="en-US" altLang="en-US" sz="1400" b="0">
              <a:latin typeface="Times New Roman" panose="02020603050405020304" pitchFamily="18" charset="0"/>
            </a:endParaRPr>
          </a:p>
        </p:txBody>
      </p:sp>
      <p:sp>
        <p:nvSpPr>
          <p:cNvPr id="121858" name="Rectangle 2">
            <a:extLst>
              <a:ext uri="{FF2B5EF4-FFF2-40B4-BE49-F238E27FC236}">
                <a16:creationId xmlns:a16="http://schemas.microsoft.com/office/drawing/2014/main" id="{A699FEBB-FBF9-304D-A74F-5A9E747B7F88}"/>
              </a:ext>
            </a:extLst>
          </p:cNvPr>
          <p:cNvSpPr>
            <a:spLocks noGrp="1" noChangeArrowheads="1"/>
          </p:cNvSpPr>
          <p:nvPr>
            <p:ph type="title"/>
          </p:nvPr>
        </p:nvSpPr>
        <p:spPr>
          <a:xfrm>
            <a:off x="0" y="228600"/>
            <a:ext cx="6629400" cy="609600"/>
          </a:xfrm>
        </p:spPr>
        <p:txBody>
          <a:bodyPr/>
          <a:lstStyle/>
          <a:p>
            <a:r>
              <a:rPr lang="en-US" altLang="en-US" sz="1800">
                <a:ea typeface="ＭＳ Ｐゴシック" panose="020B0600070205080204" pitchFamily="34" charset="-128"/>
              </a:rPr>
              <a:t>United States: Population Overview</a:t>
            </a:r>
          </a:p>
        </p:txBody>
      </p:sp>
      <p:sp>
        <p:nvSpPr>
          <p:cNvPr id="121859" name="Line 3">
            <a:extLst>
              <a:ext uri="{FF2B5EF4-FFF2-40B4-BE49-F238E27FC236}">
                <a16:creationId xmlns:a16="http://schemas.microsoft.com/office/drawing/2014/main" id="{5E981E41-45BA-534D-85E8-A15F78CA9A9A}"/>
              </a:ext>
            </a:extLst>
          </p:cNvPr>
          <p:cNvSpPr>
            <a:spLocks noChangeShapeType="1"/>
          </p:cNvSpPr>
          <p:nvPr/>
        </p:nvSpPr>
        <p:spPr bwMode="auto">
          <a:xfrm>
            <a:off x="4572000" y="838200"/>
            <a:ext cx="0" cy="434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860" name="Line 4">
            <a:extLst>
              <a:ext uri="{FF2B5EF4-FFF2-40B4-BE49-F238E27FC236}">
                <a16:creationId xmlns:a16="http://schemas.microsoft.com/office/drawing/2014/main" id="{D5F93494-56DF-6A48-983B-E21D7CB8F754}"/>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861" name="Rectangle 5">
            <a:extLst>
              <a:ext uri="{FF2B5EF4-FFF2-40B4-BE49-F238E27FC236}">
                <a16:creationId xmlns:a16="http://schemas.microsoft.com/office/drawing/2014/main" id="{175D4934-2B0A-C949-B1F5-51E457AA3D53}"/>
              </a:ext>
            </a:extLst>
          </p:cNvPr>
          <p:cNvSpPr>
            <a:spLocks noChangeArrowheads="1"/>
          </p:cNvSpPr>
          <p:nvPr/>
        </p:nvSpPr>
        <p:spPr bwMode="auto">
          <a:xfrm>
            <a:off x="4800600" y="990600"/>
            <a:ext cx="36576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Chart: Working-Age Population</a:t>
            </a:r>
          </a:p>
        </p:txBody>
      </p:sp>
      <p:sp>
        <p:nvSpPr>
          <p:cNvPr id="121862" name="Line 7">
            <a:extLst>
              <a:ext uri="{FF2B5EF4-FFF2-40B4-BE49-F238E27FC236}">
                <a16:creationId xmlns:a16="http://schemas.microsoft.com/office/drawing/2014/main" id="{4FC04B0E-7F78-A741-BD68-C8166E26D00C}"/>
              </a:ext>
            </a:extLst>
          </p:cNvPr>
          <p:cNvSpPr>
            <a:spLocks noChangeShapeType="1"/>
          </p:cNvSpPr>
          <p:nvPr/>
        </p:nvSpPr>
        <p:spPr bwMode="auto">
          <a:xfrm>
            <a:off x="228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863" name="Rectangle 8">
            <a:extLst>
              <a:ext uri="{FF2B5EF4-FFF2-40B4-BE49-F238E27FC236}">
                <a16:creationId xmlns:a16="http://schemas.microsoft.com/office/drawing/2014/main" id="{40D474C3-6BE1-514E-BB31-777BFF29F0E5}"/>
              </a:ext>
            </a:extLst>
          </p:cNvPr>
          <p:cNvSpPr>
            <a:spLocks noChangeArrowheads="1"/>
          </p:cNvSpPr>
          <p:nvPr/>
        </p:nvSpPr>
        <p:spPr bwMode="auto">
          <a:xfrm>
            <a:off x="228600" y="990600"/>
            <a:ext cx="41148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Chart: Total Population </a:t>
            </a:r>
          </a:p>
        </p:txBody>
      </p:sp>
      <p:sp>
        <p:nvSpPr>
          <p:cNvPr id="121866" name="Line 16">
            <a:extLst>
              <a:ext uri="{FF2B5EF4-FFF2-40B4-BE49-F238E27FC236}">
                <a16:creationId xmlns:a16="http://schemas.microsoft.com/office/drawing/2014/main" id="{EE22FC2F-78C2-8F4A-9C60-7827B74847CB}"/>
              </a:ext>
            </a:extLst>
          </p:cNvPr>
          <p:cNvSpPr>
            <a:spLocks noChangeShapeType="1"/>
          </p:cNvSpPr>
          <p:nvPr/>
        </p:nvSpPr>
        <p:spPr bwMode="auto">
          <a:xfrm flipH="1">
            <a:off x="152400" y="5181600"/>
            <a:ext cx="8839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867" name="Rectangle 22">
            <a:extLst>
              <a:ext uri="{FF2B5EF4-FFF2-40B4-BE49-F238E27FC236}">
                <a16:creationId xmlns:a16="http://schemas.microsoft.com/office/drawing/2014/main" id="{86DB71FD-701D-824B-BC72-117E3D108DD7}"/>
              </a:ext>
            </a:extLst>
          </p:cNvPr>
          <p:cNvSpPr>
            <a:spLocks noChangeArrowheads="1"/>
          </p:cNvSpPr>
          <p:nvPr/>
        </p:nvSpPr>
        <p:spPr bwMode="auto">
          <a:xfrm>
            <a:off x="228600" y="5257800"/>
            <a:ext cx="8686800" cy="1066800"/>
          </a:xfrm>
          <a:prstGeom prst="rect">
            <a:avLst/>
          </a:prstGeom>
          <a:solidFill>
            <a:srgbClr val="DDDDDD"/>
          </a:solidFill>
          <a:ln w="9525">
            <a:solidFill>
              <a:schemeClr val="tx1"/>
            </a:solidFill>
            <a:miter lim="800000"/>
            <a:headEnd/>
            <a:tailEnd/>
          </a:ln>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GB" altLang="en-US"/>
              <a:t>The United States is easily the most populous country in the developed world.  Moreover, unlike Europe and Japan, which face a major demographic downturn, the US population continues to grow due to immigration and a slightly higher birth rate.  However, the US’ birth rate has trended downwards over the past decade.</a:t>
            </a:r>
          </a:p>
        </p:txBody>
      </p:sp>
      <p:graphicFrame>
        <p:nvGraphicFramePr>
          <p:cNvPr id="15" name="Object 19">
            <a:extLst>
              <a:ext uri="{FF2B5EF4-FFF2-40B4-BE49-F238E27FC236}">
                <a16:creationId xmlns:a16="http://schemas.microsoft.com/office/drawing/2014/main" id="{920C966B-62D1-3744-84F8-2AE5BF9BB526}"/>
              </a:ext>
            </a:extLst>
          </p:cNvPr>
          <p:cNvGraphicFramePr>
            <a:graphicFrameLocks noChangeAspect="1"/>
          </p:cNvGraphicFramePr>
          <p:nvPr>
            <p:extLst>
              <p:ext uri="{D42A27DB-BD31-4B8C-83A1-F6EECF244321}">
                <p14:modId xmlns:p14="http://schemas.microsoft.com/office/powerpoint/2010/main" val="92115660"/>
              </p:ext>
            </p:extLst>
          </p:nvPr>
        </p:nvGraphicFramePr>
        <p:xfrm>
          <a:off x="163146" y="1479550"/>
          <a:ext cx="4203700" cy="37782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Object 19">
            <a:extLst>
              <a:ext uri="{FF2B5EF4-FFF2-40B4-BE49-F238E27FC236}">
                <a16:creationId xmlns:a16="http://schemas.microsoft.com/office/drawing/2014/main" id="{BA15B533-73DE-CC40-AE2C-B17BFA890B36}"/>
              </a:ext>
            </a:extLst>
          </p:cNvPr>
          <p:cNvGraphicFramePr>
            <a:graphicFrameLocks noChangeAspect="1"/>
          </p:cNvGraphicFramePr>
          <p:nvPr>
            <p:extLst>
              <p:ext uri="{D42A27DB-BD31-4B8C-83A1-F6EECF244321}">
                <p14:modId xmlns:p14="http://schemas.microsoft.com/office/powerpoint/2010/main" val="1681872070"/>
              </p:ext>
            </p:extLst>
          </p:nvPr>
        </p:nvGraphicFramePr>
        <p:xfrm>
          <a:off x="4735146" y="1482970"/>
          <a:ext cx="4203700" cy="3778250"/>
        </p:xfrm>
        <a:graphic>
          <a:graphicData uri="http://schemas.openxmlformats.org/drawingml/2006/chart">
            <c:chart xmlns:c="http://schemas.openxmlformats.org/drawingml/2006/chart" xmlns:r="http://schemas.openxmlformats.org/officeDocument/2006/relationships" r:id="rId4"/>
          </a:graphicData>
        </a:graphic>
      </p:graphicFrame>
      <p:sp>
        <p:nvSpPr>
          <p:cNvPr id="17" name="Rectangle 16">
            <a:extLst>
              <a:ext uri="{FF2B5EF4-FFF2-40B4-BE49-F238E27FC236}">
                <a16:creationId xmlns:a16="http://schemas.microsoft.com/office/drawing/2014/main" id="{BB983CB2-71CB-E842-8294-77F3ADDB45D4}"/>
              </a:ext>
            </a:extLst>
          </p:cNvPr>
          <p:cNvSpPr/>
          <p:nvPr/>
        </p:nvSpPr>
        <p:spPr bwMode="auto">
          <a:xfrm>
            <a:off x="4152900" y="1600201"/>
            <a:ext cx="838200" cy="246221"/>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square" anchor="ctr">
            <a:spAutoFit/>
          </a:bodyPr>
          <a:lstStyle/>
          <a:p>
            <a:pPr>
              <a:defRPr/>
            </a:pPr>
            <a:r>
              <a:rPr lang="en-US" sz="1000">
                <a:latin typeface="+mn-lt"/>
                <a:ea typeface="+mn-ea"/>
              </a:rPr>
              <a:t>Source: UN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Number Placeholder 7">
            <a:extLst>
              <a:ext uri="{FF2B5EF4-FFF2-40B4-BE49-F238E27FC236}">
                <a16:creationId xmlns:a16="http://schemas.microsoft.com/office/drawing/2014/main" id="{608E0B9D-AAE7-EF46-B04D-6000FAC3F37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F326D1F-CA4B-9440-B877-F6EC8C29DC0F}" type="slidenum">
              <a:rPr lang="en-US" altLang="en-US" sz="1400" b="0" smtClean="0">
                <a:latin typeface="Times New Roman" panose="02020603050405020304" pitchFamily="18" charset="0"/>
              </a:rPr>
              <a:pPr>
                <a:spcBef>
                  <a:spcPct val="0"/>
                </a:spcBef>
                <a:buFontTx/>
                <a:buNone/>
              </a:pPr>
              <a:t>61</a:t>
            </a:fld>
            <a:endParaRPr lang="en-US" altLang="en-US" sz="1400" b="0">
              <a:latin typeface="Times New Roman" panose="02020603050405020304" pitchFamily="18" charset="0"/>
            </a:endParaRPr>
          </a:p>
        </p:txBody>
      </p:sp>
      <p:sp>
        <p:nvSpPr>
          <p:cNvPr id="125954" name="Rectangle 2">
            <a:extLst>
              <a:ext uri="{FF2B5EF4-FFF2-40B4-BE49-F238E27FC236}">
                <a16:creationId xmlns:a16="http://schemas.microsoft.com/office/drawing/2014/main" id="{94233C01-53B3-5A42-9646-CFD61BEEE8F8}"/>
              </a:ext>
            </a:extLst>
          </p:cNvPr>
          <p:cNvSpPr>
            <a:spLocks noGrp="1" noChangeArrowheads="1"/>
          </p:cNvSpPr>
          <p:nvPr>
            <p:ph type="title"/>
          </p:nvPr>
        </p:nvSpPr>
        <p:spPr/>
        <p:txBody>
          <a:bodyPr/>
          <a:lstStyle/>
          <a:p>
            <a:r>
              <a:rPr lang="en-GB" altLang="en-US" sz="1800">
                <a:ea typeface="ＭＳ Ｐゴシック" panose="020B0600070205080204" pitchFamily="34" charset="-128"/>
              </a:rPr>
              <a:t>Composition of United States' Population</a:t>
            </a:r>
          </a:p>
        </p:txBody>
      </p:sp>
      <p:graphicFrame>
        <p:nvGraphicFramePr>
          <p:cNvPr id="125955" name="Object 3">
            <a:extLst>
              <a:ext uri="{FF2B5EF4-FFF2-40B4-BE49-F238E27FC236}">
                <a16:creationId xmlns:a16="http://schemas.microsoft.com/office/drawing/2014/main" id="{CA4FCEE1-565A-904C-9D94-88C1B9FE3C9A}"/>
              </a:ext>
            </a:extLst>
          </p:cNvPr>
          <p:cNvGraphicFramePr>
            <a:graphicFrameLocks noGrp="1" noChangeAspect="1"/>
          </p:cNvGraphicFramePr>
          <p:nvPr>
            <p:ph sz="half" idx="1"/>
          </p:nvPr>
        </p:nvGraphicFramePr>
        <p:xfrm>
          <a:off x="0" y="2590800"/>
          <a:ext cx="3505200" cy="1585913"/>
        </p:xfrm>
        <a:graphic>
          <a:graphicData uri="http://schemas.openxmlformats.org/presentationml/2006/ole">
            <mc:AlternateContent xmlns:mc="http://schemas.openxmlformats.org/markup-compatibility/2006">
              <mc:Choice xmlns:v="urn:schemas-microsoft-com:vml" Requires="v">
                <p:oleObj spid="_x0000_s126735" name="Chart" r:id="rId4" imgW="1606550" imgH="730250" progId="MSGraph.Chart.8">
                  <p:embed followColorScheme="full"/>
                </p:oleObj>
              </mc:Choice>
              <mc:Fallback>
                <p:oleObj name="Chart" r:id="rId4" imgW="1606550" imgH="730250" progId="MSGraph.Chart.8">
                  <p:embed followColorScheme="full"/>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590800"/>
                        <a:ext cx="3505200"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56" name="Object 4">
            <a:extLst>
              <a:ext uri="{FF2B5EF4-FFF2-40B4-BE49-F238E27FC236}">
                <a16:creationId xmlns:a16="http://schemas.microsoft.com/office/drawing/2014/main" id="{BA385B96-CDC6-FB45-AB13-E1DD7B7760CC}"/>
              </a:ext>
            </a:extLst>
          </p:cNvPr>
          <p:cNvGraphicFramePr>
            <a:graphicFrameLocks noGrp="1" noChangeAspect="1"/>
          </p:cNvGraphicFramePr>
          <p:nvPr>
            <p:ph sz="quarter" idx="2"/>
          </p:nvPr>
        </p:nvGraphicFramePr>
        <p:xfrm>
          <a:off x="0" y="838200"/>
          <a:ext cx="3505200" cy="1585913"/>
        </p:xfrm>
        <a:graphic>
          <a:graphicData uri="http://schemas.openxmlformats.org/presentationml/2006/ole">
            <mc:AlternateContent xmlns:mc="http://schemas.openxmlformats.org/markup-compatibility/2006">
              <mc:Choice xmlns:v="urn:schemas-microsoft-com:vml" Requires="v">
                <p:oleObj spid="_x0000_s126736" name="Chart" r:id="rId6" imgW="3651250" imgH="1657350" progId="Excel.Chart.8">
                  <p:embed/>
                </p:oleObj>
              </mc:Choice>
              <mc:Fallback>
                <p:oleObj name="Chart" r:id="rId6" imgW="3651250" imgH="1657350" progId="Excel.Chart.8">
                  <p:embed/>
                  <p:pic>
                    <p:nvPicPr>
                      <p:cNvPr id="0" name="Object 4"/>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838200"/>
                        <a:ext cx="3505200"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5957" name="Line 5">
            <a:extLst>
              <a:ext uri="{FF2B5EF4-FFF2-40B4-BE49-F238E27FC236}">
                <a16:creationId xmlns:a16="http://schemas.microsoft.com/office/drawing/2014/main" id="{D3F77DF3-8005-6946-8F2C-97BBE6367395}"/>
              </a:ext>
            </a:extLst>
          </p:cNvPr>
          <p:cNvSpPr>
            <a:spLocks noChangeShapeType="1"/>
          </p:cNvSpPr>
          <p:nvPr/>
        </p:nvSpPr>
        <p:spPr bwMode="auto">
          <a:xfrm>
            <a:off x="457200" y="2590800"/>
            <a:ext cx="853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958" name="Line 6">
            <a:extLst>
              <a:ext uri="{FF2B5EF4-FFF2-40B4-BE49-F238E27FC236}">
                <a16:creationId xmlns:a16="http://schemas.microsoft.com/office/drawing/2014/main" id="{57E6ACF0-5BF3-2C46-B9F7-87FA9479FA00}"/>
              </a:ext>
            </a:extLst>
          </p:cNvPr>
          <p:cNvSpPr>
            <a:spLocks noChangeShapeType="1"/>
          </p:cNvSpPr>
          <p:nvPr/>
        </p:nvSpPr>
        <p:spPr bwMode="auto">
          <a:xfrm>
            <a:off x="457200" y="4343400"/>
            <a:ext cx="853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959" name="Line 7">
            <a:extLst>
              <a:ext uri="{FF2B5EF4-FFF2-40B4-BE49-F238E27FC236}">
                <a16:creationId xmlns:a16="http://schemas.microsoft.com/office/drawing/2014/main" id="{BDD1405F-FBCB-9B44-9E8F-A4CCE438AB5C}"/>
              </a:ext>
            </a:extLst>
          </p:cNvPr>
          <p:cNvSpPr>
            <a:spLocks noChangeShapeType="1"/>
          </p:cNvSpPr>
          <p:nvPr/>
        </p:nvSpPr>
        <p:spPr bwMode="auto">
          <a:xfrm>
            <a:off x="457200" y="6096000"/>
            <a:ext cx="853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960" name="Text Box 8">
            <a:extLst>
              <a:ext uri="{FF2B5EF4-FFF2-40B4-BE49-F238E27FC236}">
                <a16:creationId xmlns:a16="http://schemas.microsoft.com/office/drawing/2014/main" id="{BB11DC48-6C25-C547-A514-3D586307662F}"/>
              </a:ext>
            </a:extLst>
          </p:cNvPr>
          <p:cNvSpPr txBox="1">
            <a:spLocks noChangeArrowheads="1"/>
          </p:cNvSpPr>
          <p:nvPr/>
        </p:nvSpPr>
        <p:spPr bwMode="auto">
          <a:xfrm>
            <a:off x="3505200" y="914400"/>
            <a:ext cx="5410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11113">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50000"/>
              </a:spcBef>
              <a:buFontTx/>
              <a:buNone/>
            </a:pPr>
            <a:r>
              <a:rPr lang="en-GB" altLang="en-US" sz="1200"/>
              <a:t>The white population of the United States remains predominant, but its share of the population continues to fall.</a:t>
            </a:r>
          </a:p>
          <a:p>
            <a:pPr lvl="1">
              <a:spcBef>
                <a:spcPct val="50000"/>
              </a:spcBef>
              <a:buFontTx/>
              <a:buChar char="•"/>
            </a:pPr>
            <a:r>
              <a:rPr lang="en-GB" altLang="en-US" sz="1200"/>
              <a:t> Hispanics (here classified white or black), have become the largest minority in the US and their share continues to grow.</a:t>
            </a:r>
          </a:p>
          <a:p>
            <a:pPr lvl="1">
              <a:spcBef>
                <a:spcPct val="50000"/>
              </a:spcBef>
              <a:buFontTx/>
              <a:buChar char="•"/>
            </a:pPr>
            <a:r>
              <a:rPr lang="en-GB" altLang="en-US" sz="1200"/>
              <a:t> Asians are another fast growing minority in the US.</a:t>
            </a:r>
          </a:p>
        </p:txBody>
      </p:sp>
      <p:sp>
        <p:nvSpPr>
          <p:cNvPr id="125961" name="Text Box 9">
            <a:extLst>
              <a:ext uri="{FF2B5EF4-FFF2-40B4-BE49-F238E27FC236}">
                <a16:creationId xmlns:a16="http://schemas.microsoft.com/office/drawing/2014/main" id="{6336C291-2817-1045-8D95-89BD78009D9A}"/>
              </a:ext>
            </a:extLst>
          </p:cNvPr>
          <p:cNvSpPr txBox="1">
            <a:spLocks noChangeArrowheads="1"/>
          </p:cNvSpPr>
          <p:nvPr/>
        </p:nvSpPr>
        <p:spPr bwMode="auto">
          <a:xfrm>
            <a:off x="3505200" y="2667000"/>
            <a:ext cx="5410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11113">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50000"/>
              </a:spcBef>
              <a:buFontTx/>
              <a:buNone/>
            </a:pPr>
            <a:r>
              <a:rPr lang="en-GB" altLang="en-US" sz="1200"/>
              <a:t>The United States’ global influence has allowed English to become the world’s dominant language.</a:t>
            </a:r>
          </a:p>
          <a:p>
            <a:pPr lvl="1">
              <a:spcBef>
                <a:spcPct val="50000"/>
              </a:spcBef>
              <a:buFontTx/>
              <a:buChar char="•"/>
            </a:pPr>
            <a:r>
              <a:rPr lang="en-GB" altLang="en-US" sz="1200"/>
              <a:t> Within the United States, a number of regional dialects of English are spoken.</a:t>
            </a:r>
          </a:p>
          <a:p>
            <a:pPr lvl="1">
              <a:spcBef>
                <a:spcPct val="50000"/>
              </a:spcBef>
              <a:buFontTx/>
              <a:buChar char="•"/>
            </a:pPr>
            <a:r>
              <a:rPr lang="en-GB" altLang="en-US" sz="1200"/>
              <a:t> Spanish usage is also growing along with the size of the country’s larger Hispanic minority.</a:t>
            </a:r>
          </a:p>
        </p:txBody>
      </p:sp>
      <p:sp>
        <p:nvSpPr>
          <p:cNvPr id="125962" name="Text Box 10">
            <a:extLst>
              <a:ext uri="{FF2B5EF4-FFF2-40B4-BE49-F238E27FC236}">
                <a16:creationId xmlns:a16="http://schemas.microsoft.com/office/drawing/2014/main" id="{B64D35A2-3839-DE43-A861-C22EF0A11C76}"/>
              </a:ext>
            </a:extLst>
          </p:cNvPr>
          <p:cNvSpPr txBox="1">
            <a:spLocks noChangeArrowheads="1"/>
          </p:cNvSpPr>
          <p:nvPr/>
        </p:nvSpPr>
        <p:spPr bwMode="auto">
          <a:xfrm>
            <a:off x="3505200" y="4419600"/>
            <a:ext cx="54102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11113">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50000"/>
              </a:spcBef>
              <a:buFontTx/>
              <a:buNone/>
            </a:pPr>
            <a:r>
              <a:rPr lang="en-GB" altLang="en-US" sz="1200"/>
              <a:t>The United States has the world’s largest Protestant population.</a:t>
            </a:r>
          </a:p>
          <a:p>
            <a:pPr lvl="1">
              <a:spcBef>
                <a:spcPct val="50000"/>
              </a:spcBef>
              <a:buFontTx/>
              <a:buChar char="•"/>
            </a:pPr>
            <a:r>
              <a:rPr lang="en-GB" altLang="en-US" sz="1200"/>
              <a:t> No single Protestant denomination is predominant in the US.</a:t>
            </a:r>
          </a:p>
          <a:p>
            <a:pPr lvl="1">
              <a:spcBef>
                <a:spcPct val="50000"/>
              </a:spcBef>
              <a:buFontTx/>
              <a:buChar char="•"/>
            </a:pPr>
            <a:r>
              <a:rPr lang="en-GB" altLang="en-US" sz="1200"/>
              <a:t> The Roman Catholic population in the US is growing along with the Hispanic population, and the US now has the world’s third-largest Catholic population.</a:t>
            </a:r>
          </a:p>
          <a:p>
            <a:pPr lvl="1">
              <a:spcBef>
                <a:spcPct val="50000"/>
              </a:spcBef>
              <a:buFontTx/>
              <a:buChar char="•"/>
            </a:pPr>
            <a:r>
              <a:rPr lang="en-GB" altLang="en-US" sz="1200"/>
              <a:t> Sizeable Muslim and Jewish communities also exist in the US.</a:t>
            </a:r>
          </a:p>
        </p:txBody>
      </p:sp>
      <p:graphicFrame>
        <p:nvGraphicFramePr>
          <p:cNvPr id="125963" name="Object 11">
            <a:extLst>
              <a:ext uri="{FF2B5EF4-FFF2-40B4-BE49-F238E27FC236}">
                <a16:creationId xmlns:a16="http://schemas.microsoft.com/office/drawing/2014/main" id="{F74BFBAC-55B5-3743-BF27-84FB3E7C9ED7}"/>
              </a:ext>
            </a:extLst>
          </p:cNvPr>
          <p:cNvGraphicFramePr>
            <a:graphicFrameLocks noGrp="1" noChangeAspect="1"/>
          </p:cNvGraphicFramePr>
          <p:nvPr>
            <p:ph sz="quarter" idx="3"/>
          </p:nvPr>
        </p:nvGraphicFramePr>
        <p:xfrm>
          <a:off x="0" y="4343400"/>
          <a:ext cx="3505200" cy="1585913"/>
        </p:xfrm>
        <a:graphic>
          <a:graphicData uri="http://schemas.openxmlformats.org/presentationml/2006/ole">
            <mc:AlternateContent xmlns:mc="http://schemas.openxmlformats.org/markup-compatibility/2006">
              <mc:Choice xmlns:v="urn:schemas-microsoft-com:vml" Requires="v">
                <p:oleObj spid="_x0000_s126737" name="Chart" r:id="rId8" imgW="1606550" imgH="730250" progId="MSGraph.Chart.8">
                  <p:embed followColorScheme="full"/>
                </p:oleObj>
              </mc:Choice>
              <mc:Fallback>
                <p:oleObj name="Chart" r:id="rId8" imgW="1606550" imgH="730250" progId="MSGraph.Chart.8">
                  <p:embed followColorScheme="full"/>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4343400"/>
                        <a:ext cx="3505200" cy="158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Number Placeholder 6">
            <a:extLst>
              <a:ext uri="{FF2B5EF4-FFF2-40B4-BE49-F238E27FC236}">
                <a16:creationId xmlns:a16="http://schemas.microsoft.com/office/drawing/2014/main" id="{A0F532C3-4772-A24F-BDB0-4ADF05B045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298E757-1568-FD42-BD23-948E314EF911}" type="slidenum">
              <a:rPr lang="en-US" altLang="en-US" sz="1400" b="0" smtClean="0">
                <a:latin typeface="Times New Roman" panose="02020603050405020304" pitchFamily="18" charset="0"/>
              </a:rPr>
              <a:pPr>
                <a:spcBef>
                  <a:spcPct val="0"/>
                </a:spcBef>
                <a:buFontTx/>
                <a:buNone/>
              </a:pPr>
              <a:t>62</a:t>
            </a:fld>
            <a:endParaRPr lang="en-US" altLang="en-US" sz="1400" b="0">
              <a:latin typeface="Times New Roman" panose="02020603050405020304" pitchFamily="18" charset="0"/>
            </a:endParaRPr>
          </a:p>
        </p:txBody>
      </p:sp>
      <p:sp>
        <p:nvSpPr>
          <p:cNvPr id="128002" name="Rectangle 2">
            <a:extLst>
              <a:ext uri="{FF2B5EF4-FFF2-40B4-BE49-F238E27FC236}">
                <a16:creationId xmlns:a16="http://schemas.microsoft.com/office/drawing/2014/main" id="{32463473-E15C-1440-AE60-DDBF3CF21F18}"/>
              </a:ext>
            </a:extLst>
          </p:cNvPr>
          <p:cNvSpPr>
            <a:spLocks noGrp="1" noChangeArrowheads="1"/>
          </p:cNvSpPr>
          <p:nvPr>
            <p:ph type="title"/>
          </p:nvPr>
        </p:nvSpPr>
        <p:spPr/>
        <p:txBody>
          <a:bodyPr/>
          <a:lstStyle/>
          <a:p>
            <a:r>
              <a:rPr lang="en-GB" altLang="en-US" sz="1800">
                <a:ea typeface="ＭＳ Ｐゴシック" panose="020B0600070205080204" pitchFamily="34" charset="-128"/>
              </a:rPr>
              <a:t>North America Population Trends by Country</a:t>
            </a:r>
          </a:p>
        </p:txBody>
      </p:sp>
      <p:graphicFrame>
        <p:nvGraphicFramePr>
          <p:cNvPr id="128003" name="Object 3">
            <a:extLst>
              <a:ext uri="{FF2B5EF4-FFF2-40B4-BE49-F238E27FC236}">
                <a16:creationId xmlns:a16="http://schemas.microsoft.com/office/drawing/2014/main" id="{77AAEFA8-58BD-6845-817E-658CCE85EB86}"/>
              </a:ext>
            </a:extLst>
          </p:cNvPr>
          <p:cNvGraphicFramePr>
            <a:graphicFrameLocks noGrp="1" noChangeAspect="1"/>
          </p:cNvGraphicFramePr>
          <p:nvPr>
            <p:ph type="chart" sz="half" idx="1"/>
          </p:nvPr>
        </p:nvGraphicFramePr>
        <p:xfrm>
          <a:off x="0" y="762000"/>
          <a:ext cx="4457700" cy="4416425"/>
        </p:xfrm>
        <a:graphic>
          <a:graphicData uri="http://schemas.openxmlformats.org/presentationml/2006/ole">
            <mc:AlternateContent xmlns:mc="http://schemas.openxmlformats.org/markup-compatibility/2006">
              <mc:Choice xmlns:v="urn:schemas-microsoft-com:vml" Requires="v">
                <p:oleObj spid="_x0000_s128523" name="Chart" r:id="rId4" imgW="2159000" imgH="2139950" progId="MSGraph.Chart.8">
                  <p:embed followColorScheme="full"/>
                </p:oleObj>
              </mc:Choice>
              <mc:Fallback>
                <p:oleObj name="Chart" r:id="rId4" imgW="2159000" imgH="2139950" progId="MSGraph.Chart.8">
                  <p:embed followColorScheme="full"/>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762000"/>
                        <a:ext cx="4457700" cy="441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8004" name="Object 4">
            <a:extLst>
              <a:ext uri="{FF2B5EF4-FFF2-40B4-BE49-F238E27FC236}">
                <a16:creationId xmlns:a16="http://schemas.microsoft.com/office/drawing/2014/main" id="{46C48CDA-7298-5043-9519-44A9F99EB114}"/>
              </a:ext>
            </a:extLst>
          </p:cNvPr>
          <p:cNvGraphicFramePr>
            <a:graphicFrameLocks noChangeAspect="1"/>
          </p:cNvGraphicFramePr>
          <p:nvPr/>
        </p:nvGraphicFramePr>
        <p:xfrm>
          <a:off x="4610100" y="762000"/>
          <a:ext cx="4533900" cy="4494213"/>
        </p:xfrm>
        <a:graphic>
          <a:graphicData uri="http://schemas.openxmlformats.org/presentationml/2006/ole">
            <mc:AlternateContent xmlns:mc="http://schemas.openxmlformats.org/markup-compatibility/2006">
              <mc:Choice xmlns:v="urn:schemas-microsoft-com:vml" Requires="v">
                <p:oleObj spid="_x0000_s128524" name="Chart" r:id="rId6" imgW="2159000" imgH="2139950" progId="MSGraph.Chart.8">
                  <p:embed followColorScheme="full"/>
                </p:oleObj>
              </mc:Choice>
              <mc:Fallback>
                <p:oleObj name="Chart" r:id="rId6" imgW="2159000" imgH="2139950" progId="MSGraph.Chart.8">
                  <p:embed followColorScheme="full"/>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10100" y="762000"/>
                        <a:ext cx="4533900" cy="449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28005" name="Line 5">
            <a:extLst>
              <a:ext uri="{FF2B5EF4-FFF2-40B4-BE49-F238E27FC236}">
                <a16:creationId xmlns:a16="http://schemas.microsoft.com/office/drawing/2014/main" id="{F810A07F-D5E3-1B41-A573-5113E36F73BD}"/>
              </a:ext>
            </a:extLst>
          </p:cNvPr>
          <p:cNvSpPr>
            <a:spLocks noChangeShapeType="1"/>
          </p:cNvSpPr>
          <p:nvPr/>
        </p:nvSpPr>
        <p:spPr bwMode="auto">
          <a:xfrm flipV="1">
            <a:off x="4572000" y="838200"/>
            <a:ext cx="0" cy="441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8006" name="Rectangle 6">
            <a:extLst>
              <a:ext uri="{FF2B5EF4-FFF2-40B4-BE49-F238E27FC236}">
                <a16:creationId xmlns:a16="http://schemas.microsoft.com/office/drawing/2014/main" id="{880E022D-A624-024E-BA8F-02B4E69762EC}"/>
              </a:ext>
            </a:extLst>
          </p:cNvPr>
          <p:cNvSpPr>
            <a:spLocks noChangeArrowheads="1"/>
          </p:cNvSpPr>
          <p:nvPr/>
        </p:nvSpPr>
        <p:spPr bwMode="auto">
          <a:xfrm>
            <a:off x="228600" y="5257800"/>
            <a:ext cx="8686800" cy="106680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GB" altLang="en-US">
                <a:solidFill>
                  <a:srgbClr val="EAEAEA"/>
                </a:solidFill>
              </a:rPr>
              <a:t>The United States will account for more than half of the region’s population growth before the middle of this century as emigration from other North American countries contributes to this expansion.  Mexico and Guatemala will also see significant population growth, even with high rates of emigration.</a:t>
            </a:r>
          </a:p>
        </p:txBody>
      </p:sp>
      <p:sp>
        <p:nvSpPr>
          <p:cNvPr id="8" name="Rectangle 7">
            <a:extLst>
              <a:ext uri="{FF2B5EF4-FFF2-40B4-BE49-F238E27FC236}">
                <a16:creationId xmlns:a16="http://schemas.microsoft.com/office/drawing/2014/main" id="{ADE6D34C-A463-6A47-92D9-1F700514EE2A}"/>
              </a:ext>
            </a:extLst>
          </p:cNvPr>
          <p:cNvSpPr/>
          <p:nvPr/>
        </p:nvSpPr>
        <p:spPr bwMode="auto">
          <a:xfrm>
            <a:off x="1219200" y="1676400"/>
            <a:ext cx="1371600" cy="40005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nchor="ctr">
            <a:spAutoFit/>
          </a:bodyPr>
          <a:lstStyle/>
          <a:p>
            <a:pPr>
              <a:defRPr/>
            </a:pPr>
            <a:r>
              <a:rPr lang="en-US" sz="1000">
                <a:latin typeface="+mn-lt"/>
                <a:ea typeface="+mn-ea"/>
              </a:rPr>
              <a:t>Source: US Census Bureau</a:t>
            </a:r>
          </a:p>
        </p:txBody>
      </p:sp>
      <p:sp>
        <p:nvSpPr>
          <p:cNvPr id="9" name="Rectangle 8">
            <a:extLst>
              <a:ext uri="{FF2B5EF4-FFF2-40B4-BE49-F238E27FC236}">
                <a16:creationId xmlns:a16="http://schemas.microsoft.com/office/drawing/2014/main" id="{2658517C-84EC-BD47-99FE-725319C64610}"/>
              </a:ext>
            </a:extLst>
          </p:cNvPr>
          <p:cNvSpPr/>
          <p:nvPr/>
        </p:nvSpPr>
        <p:spPr bwMode="auto">
          <a:xfrm>
            <a:off x="7467600" y="4114800"/>
            <a:ext cx="1371600" cy="40005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nchor="ctr">
            <a:spAutoFit/>
          </a:bodyPr>
          <a:lstStyle/>
          <a:p>
            <a:pPr>
              <a:defRPr/>
            </a:pPr>
            <a:r>
              <a:rPr lang="en-US" sz="1000">
                <a:latin typeface="+mn-lt"/>
                <a:ea typeface="+mn-ea"/>
              </a:rPr>
              <a:t>Source: US Census Bureau</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Number Placeholder 5">
            <a:extLst>
              <a:ext uri="{FF2B5EF4-FFF2-40B4-BE49-F238E27FC236}">
                <a16:creationId xmlns:a16="http://schemas.microsoft.com/office/drawing/2014/main" id="{63073378-0726-BE40-A164-BE155AB2503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D12113E3-9C75-264A-94AD-B37876BD6727}" type="slidenum">
              <a:rPr lang="en-US" altLang="en-US" sz="1400" b="0" smtClean="0">
                <a:latin typeface="Times New Roman" panose="02020603050405020304" pitchFamily="18" charset="0"/>
              </a:rPr>
              <a:pPr>
                <a:spcBef>
                  <a:spcPct val="0"/>
                </a:spcBef>
                <a:buFontTx/>
                <a:buNone/>
              </a:pPr>
              <a:t>63</a:t>
            </a:fld>
            <a:endParaRPr lang="en-US" altLang="en-US" sz="1400" b="0">
              <a:latin typeface="Times New Roman" panose="02020603050405020304" pitchFamily="18" charset="0"/>
            </a:endParaRPr>
          </a:p>
        </p:txBody>
      </p:sp>
      <p:sp>
        <p:nvSpPr>
          <p:cNvPr id="132098" name="Rectangle 2">
            <a:extLst>
              <a:ext uri="{FF2B5EF4-FFF2-40B4-BE49-F238E27FC236}">
                <a16:creationId xmlns:a16="http://schemas.microsoft.com/office/drawing/2014/main" id="{A5447A5D-5BE1-374A-864F-E86D759D3D5C}"/>
              </a:ext>
            </a:extLst>
          </p:cNvPr>
          <p:cNvSpPr>
            <a:spLocks noGrp="1" noChangeArrowheads="1"/>
          </p:cNvSpPr>
          <p:nvPr>
            <p:ph type="title"/>
          </p:nvPr>
        </p:nvSpPr>
        <p:spPr>
          <a:xfrm>
            <a:off x="0" y="228600"/>
            <a:ext cx="8763000" cy="609600"/>
          </a:xfrm>
        </p:spPr>
        <p:txBody>
          <a:bodyPr/>
          <a:lstStyle/>
          <a:p>
            <a:r>
              <a:rPr lang="en-GB" altLang="en-US" sz="1800">
                <a:ea typeface="ＭＳ Ｐゴシック" panose="020B0600070205080204" pitchFamily="34" charset="-128"/>
              </a:rPr>
              <a:t>The Population Boom in the Western United States</a:t>
            </a:r>
          </a:p>
        </p:txBody>
      </p:sp>
      <p:sp>
        <p:nvSpPr>
          <p:cNvPr id="132099" name="Rectangle 3">
            <a:extLst>
              <a:ext uri="{FF2B5EF4-FFF2-40B4-BE49-F238E27FC236}">
                <a16:creationId xmlns:a16="http://schemas.microsoft.com/office/drawing/2014/main" id="{2B9FE03D-A6D8-3B49-9494-9BE38C4E617C}"/>
              </a:ext>
            </a:extLst>
          </p:cNvPr>
          <p:cNvSpPr>
            <a:spLocks noChangeArrowheads="1"/>
          </p:cNvSpPr>
          <p:nvPr/>
        </p:nvSpPr>
        <p:spPr bwMode="auto">
          <a:xfrm>
            <a:off x="228600" y="5334000"/>
            <a:ext cx="8686800" cy="914400"/>
          </a:xfrm>
          <a:prstGeom prst="rect">
            <a:avLst/>
          </a:prstGeom>
          <a:solidFill>
            <a:srgbClr val="DDDDDD"/>
          </a:solidFill>
          <a:ln w="9525">
            <a:solidFill>
              <a:schemeClr val="tx1"/>
            </a:solidFill>
            <a:miter lim="800000"/>
            <a:headEnd/>
            <a:tailEnd/>
          </a:ln>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GB" altLang="en-US"/>
              <a:t>The Western United States continues to experience the highest rates of population growth in the developed world, with all major cities in the region expanding rapidly in recent decades.</a:t>
            </a:r>
          </a:p>
        </p:txBody>
      </p:sp>
      <p:graphicFrame>
        <p:nvGraphicFramePr>
          <p:cNvPr id="2" name="Object 4">
            <a:extLst>
              <a:ext uri="{FF2B5EF4-FFF2-40B4-BE49-F238E27FC236}">
                <a16:creationId xmlns:a16="http://schemas.microsoft.com/office/drawing/2014/main" id="{B4370C78-C6ED-E348-A380-DF7A338B2585}"/>
              </a:ext>
            </a:extLst>
          </p:cNvPr>
          <p:cNvGraphicFramePr>
            <a:graphicFrameLocks noGrp="1" noChangeAspect="1"/>
          </p:cNvGraphicFramePr>
          <p:nvPr>
            <p:ph type="chart" idx="1"/>
            <p:extLst>
              <p:ext uri="{D42A27DB-BD31-4B8C-83A1-F6EECF244321}">
                <p14:modId xmlns:p14="http://schemas.microsoft.com/office/powerpoint/2010/main" val="709165688"/>
              </p:ext>
            </p:extLst>
          </p:nvPr>
        </p:nvGraphicFramePr>
        <p:xfrm>
          <a:off x="431800" y="812800"/>
          <a:ext cx="8280400" cy="4470400"/>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a:extLst>
              <a:ext uri="{FF2B5EF4-FFF2-40B4-BE49-F238E27FC236}">
                <a16:creationId xmlns:a16="http://schemas.microsoft.com/office/drawing/2014/main" id="{AF2E3D1C-7D1E-9D48-B87D-28A68B807C18}"/>
              </a:ext>
            </a:extLst>
          </p:cNvPr>
          <p:cNvSpPr/>
          <p:nvPr/>
        </p:nvSpPr>
        <p:spPr bwMode="auto">
          <a:xfrm>
            <a:off x="7010400" y="2133600"/>
            <a:ext cx="1371600" cy="40005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nchor="ctr">
            <a:spAutoFit/>
          </a:bodyPr>
          <a:lstStyle/>
          <a:p>
            <a:pPr>
              <a:defRPr/>
            </a:pPr>
            <a:r>
              <a:rPr lang="en-US" sz="1000" dirty="0">
                <a:latin typeface="+mn-lt"/>
                <a:ea typeface="+mn-ea"/>
              </a:rPr>
              <a:t>Source: US Census Bureau</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5">
            <a:extLst>
              <a:ext uri="{FF2B5EF4-FFF2-40B4-BE49-F238E27FC236}">
                <a16:creationId xmlns:a16="http://schemas.microsoft.com/office/drawing/2014/main" id="{04FC4D86-192F-114B-81CD-D358D96A61E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FBA601ED-91D7-2840-81E5-369F8763A977}" type="slidenum">
              <a:rPr lang="en-US" altLang="en-US" sz="1400" b="0" smtClean="0">
                <a:latin typeface="Times New Roman" panose="02020603050405020304" pitchFamily="18" charset="0"/>
              </a:rPr>
              <a:pPr>
                <a:spcBef>
                  <a:spcPct val="0"/>
                </a:spcBef>
                <a:buFontTx/>
                <a:buNone/>
              </a:pPr>
              <a:t>64</a:t>
            </a:fld>
            <a:endParaRPr lang="en-US" altLang="en-US" sz="1400" b="0">
              <a:latin typeface="Times New Roman" panose="02020603050405020304" pitchFamily="18" charset="0"/>
            </a:endParaRPr>
          </a:p>
        </p:txBody>
      </p:sp>
      <p:sp>
        <p:nvSpPr>
          <p:cNvPr id="134146" name="Rectangle 2">
            <a:extLst>
              <a:ext uri="{FF2B5EF4-FFF2-40B4-BE49-F238E27FC236}">
                <a16:creationId xmlns:a16="http://schemas.microsoft.com/office/drawing/2014/main" id="{260D0AE6-75B2-F144-8C22-EE0D35B1DF54}"/>
              </a:ext>
            </a:extLst>
          </p:cNvPr>
          <p:cNvSpPr>
            <a:spLocks noGrp="1" noChangeArrowheads="1"/>
          </p:cNvSpPr>
          <p:nvPr>
            <p:ph type="title"/>
          </p:nvPr>
        </p:nvSpPr>
        <p:spPr>
          <a:xfrm>
            <a:off x="0" y="228600"/>
            <a:ext cx="8763000" cy="609600"/>
          </a:xfrm>
        </p:spPr>
        <p:txBody>
          <a:bodyPr/>
          <a:lstStyle/>
          <a:p>
            <a:r>
              <a:rPr lang="en-GB" altLang="en-US" sz="1800">
                <a:ea typeface="ＭＳ Ｐゴシック" panose="020B0600070205080204" pitchFamily="34" charset="-128"/>
              </a:rPr>
              <a:t>The Population Boom in the Southern United States</a:t>
            </a:r>
          </a:p>
        </p:txBody>
      </p:sp>
      <p:sp>
        <p:nvSpPr>
          <p:cNvPr id="134147" name="Rectangle 3">
            <a:extLst>
              <a:ext uri="{FF2B5EF4-FFF2-40B4-BE49-F238E27FC236}">
                <a16:creationId xmlns:a16="http://schemas.microsoft.com/office/drawing/2014/main" id="{349BB89E-2B30-1F40-BC41-54C189F811AC}"/>
              </a:ext>
            </a:extLst>
          </p:cNvPr>
          <p:cNvSpPr>
            <a:spLocks noChangeArrowheads="1"/>
          </p:cNvSpPr>
          <p:nvPr/>
        </p:nvSpPr>
        <p:spPr bwMode="auto">
          <a:xfrm>
            <a:off x="228600" y="5257800"/>
            <a:ext cx="8686800" cy="914400"/>
          </a:xfrm>
          <a:prstGeom prst="rect">
            <a:avLst/>
          </a:prstGeom>
          <a:solidFill>
            <a:srgbClr val="DDDDDD"/>
          </a:solidFill>
          <a:ln w="9525">
            <a:solidFill>
              <a:schemeClr val="tx1"/>
            </a:solidFill>
            <a:miter lim="800000"/>
            <a:headEnd/>
            <a:tailEnd/>
          </a:ln>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GB" altLang="en-US"/>
              <a:t>As in the western part of the country, the southern United States has experienced rapid population growth in recent years, mainly through an influx of people from northern and eastern areas of the country.</a:t>
            </a:r>
          </a:p>
        </p:txBody>
      </p:sp>
      <p:graphicFrame>
        <p:nvGraphicFramePr>
          <p:cNvPr id="2" name="Object 4">
            <a:extLst>
              <a:ext uri="{FF2B5EF4-FFF2-40B4-BE49-F238E27FC236}">
                <a16:creationId xmlns:a16="http://schemas.microsoft.com/office/drawing/2014/main" id="{FF309655-EA5E-5444-A300-1FCBFEE75CEA}"/>
              </a:ext>
            </a:extLst>
          </p:cNvPr>
          <p:cNvGraphicFramePr>
            <a:graphicFrameLocks noGrp="1" noChangeAspect="1"/>
          </p:cNvGraphicFramePr>
          <p:nvPr>
            <p:ph type="chart" idx="1"/>
            <p:extLst>
              <p:ext uri="{D42A27DB-BD31-4B8C-83A1-F6EECF244321}">
                <p14:modId xmlns:p14="http://schemas.microsoft.com/office/powerpoint/2010/main" val="1717396829"/>
              </p:ext>
            </p:extLst>
          </p:nvPr>
        </p:nvGraphicFramePr>
        <p:xfrm>
          <a:off x="431800" y="812800"/>
          <a:ext cx="8280400" cy="44704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Number Placeholder 5">
            <a:extLst>
              <a:ext uri="{FF2B5EF4-FFF2-40B4-BE49-F238E27FC236}">
                <a16:creationId xmlns:a16="http://schemas.microsoft.com/office/drawing/2014/main" id="{0585ACE5-96AD-E541-82DE-D94566F83B2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F972BB6-EC0F-564E-BB03-09B19CA14B6F}" type="slidenum">
              <a:rPr lang="en-US" altLang="en-US" sz="1400" b="0" smtClean="0">
                <a:latin typeface="Times New Roman" panose="02020603050405020304" pitchFamily="18" charset="0"/>
              </a:rPr>
              <a:pPr>
                <a:spcBef>
                  <a:spcPct val="0"/>
                </a:spcBef>
                <a:buFontTx/>
                <a:buNone/>
              </a:pPr>
              <a:t>65</a:t>
            </a:fld>
            <a:endParaRPr lang="en-US" altLang="en-US" sz="1400" b="0">
              <a:latin typeface="Times New Roman" panose="02020603050405020304" pitchFamily="18" charset="0"/>
            </a:endParaRPr>
          </a:p>
        </p:txBody>
      </p:sp>
      <p:sp>
        <p:nvSpPr>
          <p:cNvPr id="136194" name="Rectangle 2">
            <a:extLst>
              <a:ext uri="{FF2B5EF4-FFF2-40B4-BE49-F238E27FC236}">
                <a16:creationId xmlns:a16="http://schemas.microsoft.com/office/drawing/2014/main" id="{02A0B3BA-6FC4-1C4B-AA9A-F39E576847AA}"/>
              </a:ext>
            </a:extLst>
          </p:cNvPr>
          <p:cNvSpPr>
            <a:spLocks noGrp="1" noChangeArrowheads="1"/>
          </p:cNvSpPr>
          <p:nvPr>
            <p:ph type="title"/>
          </p:nvPr>
        </p:nvSpPr>
        <p:spPr>
          <a:xfrm>
            <a:off x="0" y="228600"/>
            <a:ext cx="8763000" cy="609600"/>
          </a:xfrm>
        </p:spPr>
        <p:txBody>
          <a:bodyPr/>
          <a:lstStyle/>
          <a:p>
            <a:r>
              <a:rPr lang="en-GB" altLang="en-US">
                <a:ea typeface="ＭＳ Ｐゴシック" panose="020B0600070205080204" pitchFamily="34" charset="-128"/>
              </a:rPr>
              <a:t>Slower Population Growth in the Midwestern United States</a:t>
            </a:r>
          </a:p>
        </p:txBody>
      </p:sp>
      <p:sp>
        <p:nvSpPr>
          <p:cNvPr id="136195" name="Rectangle 3">
            <a:extLst>
              <a:ext uri="{FF2B5EF4-FFF2-40B4-BE49-F238E27FC236}">
                <a16:creationId xmlns:a16="http://schemas.microsoft.com/office/drawing/2014/main" id="{4D9C00A6-C8E4-904F-AA59-86B7EC2F66B1}"/>
              </a:ext>
            </a:extLst>
          </p:cNvPr>
          <p:cNvSpPr>
            <a:spLocks noChangeArrowheads="1"/>
          </p:cNvSpPr>
          <p:nvPr/>
        </p:nvSpPr>
        <p:spPr bwMode="auto">
          <a:xfrm>
            <a:off x="228600" y="5181600"/>
            <a:ext cx="8686800" cy="1066800"/>
          </a:xfrm>
          <a:prstGeom prst="rect">
            <a:avLst/>
          </a:prstGeom>
          <a:solidFill>
            <a:srgbClr val="DDDDDD"/>
          </a:solidFill>
          <a:ln w="9525">
            <a:solidFill>
              <a:schemeClr val="tx1"/>
            </a:solidFill>
            <a:miter lim="800000"/>
            <a:headEnd/>
            <a:tailEnd/>
          </a:ln>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GB" altLang="en-US"/>
              <a:t>Population growth in the Midwestern United States has been much lower than that in the western or southern regions of the country.  Nevertheless, some cities such as Minneapolis, Indianapolis and Columbus have experienced rapid growth in recent years.</a:t>
            </a:r>
          </a:p>
        </p:txBody>
      </p:sp>
      <p:graphicFrame>
        <p:nvGraphicFramePr>
          <p:cNvPr id="2" name="Object 4">
            <a:extLst>
              <a:ext uri="{FF2B5EF4-FFF2-40B4-BE49-F238E27FC236}">
                <a16:creationId xmlns:a16="http://schemas.microsoft.com/office/drawing/2014/main" id="{1C75EA87-6977-A044-8514-ED661F59371A}"/>
              </a:ext>
            </a:extLst>
          </p:cNvPr>
          <p:cNvGraphicFramePr>
            <a:graphicFrameLocks noGrp="1" noChangeAspect="1"/>
          </p:cNvGraphicFramePr>
          <p:nvPr>
            <p:ph type="chart" idx="1"/>
            <p:extLst>
              <p:ext uri="{D42A27DB-BD31-4B8C-83A1-F6EECF244321}">
                <p14:modId xmlns:p14="http://schemas.microsoft.com/office/powerpoint/2010/main" val="4042343610"/>
              </p:ext>
            </p:extLst>
          </p:nvPr>
        </p:nvGraphicFramePr>
        <p:xfrm>
          <a:off x="431800" y="812800"/>
          <a:ext cx="8280400" cy="447040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97A11E3D-9830-0645-BA85-1EDB9D391033}"/>
              </a:ext>
            </a:extLst>
          </p:cNvPr>
          <p:cNvSpPr/>
          <p:nvPr/>
        </p:nvSpPr>
        <p:spPr bwMode="auto">
          <a:xfrm>
            <a:off x="7010400" y="2057400"/>
            <a:ext cx="1371600" cy="40005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nchor="ctr">
            <a:spAutoFit/>
          </a:bodyPr>
          <a:lstStyle/>
          <a:p>
            <a:pPr>
              <a:defRPr/>
            </a:pPr>
            <a:r>
              <a:rPr lang="en-US" sz="1000">
                <a:latin typeface="+mn-lt"/>
                <a:ea typeface="+mn-ea"/>
              </a:rPr>
              <a:t>Source: US Census Bureau</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Number Placeholder 5">
            <a:extLst>
              <a:ext uri="{FF2B5EF4-FFF2-40B4-BE49-F238E27FC236}">
                <a16:creationId xmlns:a16="http://schemas.microsoft.com/office/drawing/2014/main" id="{0585ACE5-96AD-E541-82DE-D94566F83B2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F972BB6-EC0F-564E-BB03-09B19CA14B6F}" type="slidenum">
              <a:rPr lang="en-US" altLang="en-US" sz="1400" b="0" smtClean="0">
                <a:latin typeface="Times New Roman" panose="02020603050405020304" pitchFamily="18" charset="0"/>
              </a:rPr>
              <a:pPr>
                <a:spcBef>
                  <a:spcPct val="0"/>
                </a:spcBef>
                <a:buFontTx/>
                <a:buNone/>
              </a:pPr>
              <a:t>66</a:t>
            </a:fld>
            <a:endParaRPr lang="en-US" altLang="en-US" sz="1400" b="0">
              <a:latin typeface="Times New Roman" panose="02020603050405020304" pitchFamily="18" charset="0"/>
            </a:endParaRPr>
          </a:p>
        </p:txBody>
      </p:sp>
      <p:sp>
        <p:nvSpPr>
          <p:cNvPr id="136194" name="Rectangle 2">
            <a:extLst>
              <a:ext uri="{FF2B5EF4-FFF2-40B4-BE49-F238E27FC236}">
                <a16:creationId xmlns:a16="http://schemas.microsoft.com/office/drawing/2014/main" id="{02A0B3BA-6FC4-1C4B-AA9A-F39E576847AA}"/>
              </a:ext>
            </a:extLst>
          </p:cNvPr>
          <p:cNvSpPr>
            <a:spLocks noGrp="1" noChangeArrowheads="1"/>
          </p:cNvSpPr>
          <p:nvPr>
            <p:ph type="title"/>
          </p:nvPr>
        </p:nvSpPr>
        <p:spPr>
          <a:xfrm>
            <a:off x="0" y="228600"/>
            <a:ext cx="8763000" cy="609600"/>
          </a:xfrm>
        </p:spPr>
        <p:txBody>
          <a:bodyPr/>
          <a:lstStyle/>
          <a:p>
            <a:r>
              <a:rPr lang="en-GB" altLang="en-US">
                <a:ea typeface="ＭＳ Ｐゴシック" panose="020B0600070205080204" pitchFamily="34" charset="-128"/>
              </a:rPr>
              <a:t>Slower Population Growth in the </a:t>
            </a:r>
            <a:r>
              <a:rPr lang="en-GB" altLang="en-US" err="1">
                <a:ea typeface="ＭＳ Ｐゴシック" panose="020B0600070205080204" pitchFamily="34" charset="-128"/>
              </a:rPr>
              <a:t>Northeastern</a:t>
            </a:r>
            <a:r>
              <a:rPr lang="en-GB" altLang="en-US">
                <a:ea typeface="ＭＳ Ｐゴシック" panose="020B0600070205080204" pitchFamily="34" charset="-128"/>
              </a:rPr>
              <a:t> United States</a:t>
            </a:r>
          </a:p>
        </p:txBody>
      </p:sp>
      <p:sp>
        <p:nvSpPr>
          <p:cNvPr id="136195" name="Rectangle 3">
            <a:extLst>
              <a:ext uri="{FF2B5EF4-FFF2-40B4-BE49-F238E27FC236}">
                <a16:creationId xmlns:a16="http://schemas.microsoft.com/office/drawing/2014/main" id="{4D9C00A6-C8E4-904F-AA59-86B7EC2F66B1}"/>
              </a:ext>
            </a:extLst>
          </p:cNvPr>
          <p:cNvSpPr>
            <a:spLocks noChangeArrowheads="1"/>
          </p:cNvSpPr>
          <p:nvPr/>
        </p:nvSpPr>
        <p:spPr bwMode="auto">
          <a:xfrm>
            <a:off x="228600" y="5181600"/>
            <a:ext cx="8686800" cy="1066800"/>
          </a:xfrm>
          <a:prstGeom prst="rect">
            <a:avLst/>
          </a:prstGeom>
          <a:solidFill>
            <a:srgbClr val="DDDDDD"/>
          </a:solidFill>
          <a:ln w="9525">
            <a:solidFill>
              <a:schemeClr val="tx1"/>
            </a:solidFill>
            <a:miter lim="800000"/>
            <a:headEnd/>
            <a:tailEnd/>
          </a:ln>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GB" altLang="en-US"/>
              <a:t>New York City and its surroundings remain the most-heavily-populated area of the United States, but growth there is slowing.  In fact, apart from the area around Washington DC, population growth in the </a:t>
            </a:r>
            <a:r>
              <a:rPr lang="en-GB" altLang="en-US" err="1"/>
              <a:t>northeastern</a:t>
            </a:r>
            <a:r>
              <a:rPr lang="en-GB" altLang="en-US"/>
              <a:t> United States is generally slower than in other areas of the country.</a:t>
            </a:r>
          </a:p>
        </p:txBody>
      </p:sp>
      <p:graphicFrame>
        <p:nvGraphicFramePr>
          <p:cNvPr id="2" name="Object 4">
            <a:extLst>
              <a:ext uri="{FF2B5EF4-FFF2-40B4-BE49-F238E27FC236}">
                <a16:creationId xmlns:a16="http://schemas.microsoft.com/office/drawing/2014/main" id="{1C75EA87-6977-A044-8514-ED661F59371A}"/>
              </a:ext>
            </a:extLst>
          </p:cNvPr>
          <p:cNvGraphicFramePr>
            <a:graphicFrameLocks noGrp="1" noChangeAspect="1"/>
          </p:cNvGraphicFramePr>
          <p:nvPr>
            <p:ph type="chart" idx="1"/>
            <p:extLst>
              <p:ext uri="{D42A27DB-BD31-4B8C-83A1-F6EECF244321}">
                <p14:modId xmlns:p14="http://schemas.microsoft.com/office/powerpoint/2010/main" val="1788835845"/>
              </p:ext>
            </p:extLst>
          </p:nvPr>
        </p:nvGraphicFramePr>
        <p:xfrm>
          <a:off x="431800" y="812800"/>
          <a:ext cx="8280400" cy="447040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97A11E3D-9830-0645-BA85-1EDB9D391033}"/>
              </a:ext>
            </a:extLst>
          </p:cNvPr>
          <p:cNvSpPr/>
          <p:nvPr/>
        </p:nvSpPr>
        <p:spPr bwMode="auto">
          <a:xfrm>
            <a:off x="7010400" y="2133600"/>
            <a:ext cx="1371600" cy="40005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nchor="ctr">
            <a:spAutoFit/>
          </a:bodyPr>
          <a:lstStyle/>
          <a:p>
            <a:pPr>
              <a:defRPr/>
            </a:pPr>
            <a:r>
              <a:rPr lang="en-US" sz="1000">
                <a:latin typeface="+mn-lt"/>
                <a:ea typeface="+mn-ea"/>
              </a:rPr>
              <a:t>Source: US Census Bureau</a:t>
            </a:r>
          </a:p>
        </p:txBody>
      </p:sp>
    </p:spTree>
    <p:extLst>
      <p:ext uri="{BB962C8B-B14F-4D97-AF65-F5344CB8AC3E}">
        <p14:creationId xmlns:p14="http://schemas.microsoft.com/office/powerpoint/2010/main" val="32204718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Number Placeholder 6">
            <a:extLst>
              <a:ext uri="{FF2B5EF4-FFF2-40B4-BE49-F238E27FC236}">
                <a16:creationId xmlns:a16="http://schemas.microsoft.com/office/drawing/2014/main" id="{990EA02B-CBD1-0241-9BDD-943B3CD5299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52587963-A1C2-3947-99B1-6372F589FA7B}" type="slidenum">
              <a:rPr lang="en-US" altLang="en-US" sz="1400" b="0" smtClean="0">
                <a:latin typeface="Times New Roman" panose="02020603050405020304" pitchFamily="18" charset="0"/>
              </a:rPr>
              <a:pPr>
                <a:spcBef>
                  <a:spcPct val="0"/>
                </a:spcBef>
                <a:buFontTx/>
                <a:buNone/>
              </a:pPr>
              <a:t>67</a:t>
            </a:fld>
            <a:endParaRPr lang="en-US" altLang="en-US" sz="1400" b="0">
              <a:latin typeface="Times New Roman" panose="02020603050405020304" pitchFamily="18" charset="0"/>
            </a:endParaRPr>
          </a:p>
        </p:txBody>
      </p:sp>
      <p:sp>
        <p:nvSpPr>
          <p:cNvPr id="138242" name="Rectangle 2">
            <a:extLst>
              <a:ext uri="{FF2B5EF4-FFF2-40B4-BE49-F238E27FC236}">
                <a16:creationId xmlns:a16="http://schemas.microsoft.com/office/drawing/2014/main" id="{83D02895-551F-2C46-AE5A-E02C34D105E4}"/>
              </a:ext>
            </a:extLst>
          </p:cNvPr>
          <p:cNvSpPr>
            <a:spLocks noGrp="1" noChangeArrowheads="1"/>
          </p:cNvSpPr>
          <p:nvPr>
            <p:ph type="title"/>
          </p:nvPr>
        </p:nvSpPr>
        <p:spPr/>
        <p:txBody>
          <a:bodyPr/>
          <a:lstStyle/>
          <a:p>
            <a:r>
              <a:rPr lang="en-GB" altLang="en-US" sz="1800">
                <a:ea typeface="ＭＳ Ｐゴシック" panose="020B0600070205080204" pitchFamily="34" charset="-128"/>
              </a:rPr>
              <a:t>Key Demographic Issue in United States</a:t>
            </a:r>
            <a:br>
              <a:rPr lang="en-GB" altLang="en-US" sz="1800">
                <a:ea typeface="ＭＳ Ｐゴシック" panose="020B0600070205080204" pitchFamily="34" charset="-128"/>
              </a:rPr>
            </a:br>
            <a:r>
              <a:rPr lang="en-GB" altLang="en-US" sz="1800" b="0">
                <a:ea typeface="ＭＳ Ｐゴシック" panose="020B0600070205080204" pitchFamily="34" charset="-128"/>
              </a:rPr>
              <a:t>The Ethnic Mix</a:t>
            </a:r>
            <a:endParaRPr lang="en-GB" altLang="en-US" sz="1800">
              <a:ea typeface="ＭＳ Ｐゴシック" panose="020B0600070205080204" pitchFamily="34" charset="-128"/>
            </a:endParaRPr>
          </a:p>
        </p:txBody>
      </p:sp>
      <p:graphicFrame>
        <p:nvGraphicFramePr>
          <p:cNvPr id="138243" name="Object 3">
            <a:extLst>
              <a:ext uri="{FF2B5EF4-FFF2-40B4-BE49-F238E27FC236}">
                <a16:creationId xmlns:a16="http://schemas.microsoft.com/office/drawing/2014/main" id="{8B63F856-C5C1-CF49-819A-DF63D4DEFED8}"/>
              </a:ext>
            </a:extLst>
          </p:cNvPr>
          <p:cNvGraphicFramePr>
            <a:graphicFrameLocks noGrp="1" noChangeAspect="1"/>
          </p:cNvGraphicFramePr>
          <p:nvPr>
            <p:ph type="chart" sz="half" idx="1"/>
          </p:nvPr>
        </p:nvGraphicFramePr>
        <p:xfrm>
          <a:off x="0" y="838200"/>
          <a:ext cx="4305300" cy="4495800"/>
        </p:xfrm>
        <a:graphic>
          <a:graphicData uri="http://schemas.openxmlformats.org/presentationml/2006/ole">
            <mc:AlternateContent xmlns:mc="http://schemas.openxmlformats.org/markup-compatibility/2006">
              <mc:Choice xmlns:v="urn:schemas-microsoft-com:vml" Requires="v">
                <p:oleObj spid="_x0000_s138505" name="Chart" r:id="rId4" imgW="2159000" imgH="2139950" progId="MSGraph.Chart.8">
                  <p:embed followColorScheme="full"/>
                </p:oleObj>
              </mc:Choice>
              <mc:Fallback>
                <p:oleObj name="Chart" r:id="rId4" imgW="2159000" imgH="2139950" progId="MSGraph.Chart.8">
                  <p:embed followColorScheme="full"/>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838200"/>
                        <a:ext cx="43053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8244" name="Rectangle 4">
            <a:extLst>
              <a:ext uri="{FF2B5EF4-FFF2-40B4-BE49-F238E27FC236}">
                <a16:creationId xmlns:a16="http://schemas.microsoft.com/office/drawing/2014/main" id="{9CD20D2D-9682-0047-B4EE-9A72E5DED167}"/>
              </a:ext>
            </a:extLst>
          </p:cNvPr>
          <p:cNvSpPr>
            <a:spLocks noGrp="1" noChangeArrowheads="1"/>
          </p:cNvSpPr>
          <p:nvPr>
            <p:ph type="body" sz="half" idx="2"/>
          </p:nvPr>
        </p:nvSpPr>
        <p:spPr>
          <a:xfrm>
            <a:off x="4572000" y="990600"/>
            <a:ext cx="4267200" cy="4114800"/>
          </a:xfrm>
        </p:spPr>
        <p:txBody>
          <a:bodyPr/>
          <a:lstStyle/>
          <a:p>
            <a:pPr marL="0" indent="0">
              <a:buFontTx/>
              <a:buNone/>
            </a:pPr>
            <a:r>
              <a:rPr lang="en-GB" altLang="en-US" sz="1200">
                <a:ea typeface="ＭＳ Ｐゴシック" panose="020B0600070205080204" pitchFamily="34" charset="-128"/>
              </a:rPr>
              <a:t>Every year, the white population decreases as a percentage of the total US population.</a:t>
            </a:r>
          </a:p>
          <a:p>
            <a:pPr marL="0" indent="0"/>
            <a:r>
              <a:rPr lang="en-GB" altLang="en-US" sz="1200" b="0">
                <a:ea typeface="ＭＳ Ｐゴシック" panose="020B0600070205080204" pitchFamily="34" charset="-128"/>
              </a:rPr>
              <a:t> Meanwhile, the Hispanic population is growing at a very fast rate and Hispanics have now surpassed African-Americans as the largest minority group in the country.</a:t>
            </a:r>
          </a:p>
          <a:p>
            <a:pPr marL="0" indent="0"/>
            <a:r>
              <a:rPr lang="en-GB" altLang="en-US" sz="1200" b="0">
                <a:ea typeface="ＭＳ Ｐゴシック" panose="020B0600070205080204" pitchFamily="34" charset="-128"/>
              </a:rPr>
              <a:t> The Asian population in the United States is also growing rapidly, particularly in the western US.</a:t>
            </a:r>
          </a:p>
          <a:p>
            <a:pPr marL="0" indent="0"/>
            <a:r>
              <a:rPr lang="en-GB" altLang="en-US" sz="1200" b="0">
                <a:ea typeface="ＭＳ Ｐゴシック" panose="020B0600070205080204" pitchFamily="34" charset="-128"/>
              </a:rPr>
              <a:t> In contrast, the African-American population is growing at more or less the national average.</a:t>
            </a:r>
          </a:p>
          <a:p>
            <a:pPr marL="0" indent="0">
              <a:buFontTx/>
              <a:buNone/>
            </a:pPr>
            <a:endParaRPr lang="en-GB" altLang="en-US" sz="1200" b="0">
              <a:ea typeface="ＭＳ Ｐゴシック" panose="020B0600070205080204" pitchFamily="34" charset="-128"/>
            </a:endParaRPr>
          </a:p>
          <a:p>
            <a:pPr marL="0" indent="0">
              <a:buFontTx/>
              <a:buNone/>
            </a:pPr>
            <a:r>
              <a:rPr lang="en-GB" altLang="en-US" sz="1200">
                <a:ea typeface="ＭＳ Ｐゴシック" panose="020B0600070205080204" pitchFamily="34" charset="-128"/>
              </a:rPr>
              <a:t>This change in the country’s ethnic mix is having a major impact in many areas of US society.</a:t>
            </a:r>
          </a:p>
          <a:p>
            <a:pPr marL="0" indent="0"/>
            <a:r>
              <a:rPr lang="en-GB" altLang="en-US" sz="1200" b="0">
                <a:ea typeface="ＭＳ Ｐゴシック" panose="020B0600070205080204" pitchFamily="34" charset="-128"/>
              </a:rPr>
              <a:t> The US is become less of an “Atlantic” country, and more “Pacific” (or “Latin”).</a:t>
            </a:r>
          </a:p>
          <a:p>
            <a:pPr marL="0" indent="0"/>
            <a:r>
              <a:rPr lang="en-GB" altLang="en-US" sz="1200" b="0">
                <a:ea typeface="ＭＳ Ｐゴシック" panose="020B0600070205080204" pitchFamily="34" charset="-128"/>
              </a:rPr>
              <a:t> These dynamic immigrant groups have a major impact on US culture.</a:t>
            </a:r>
          </a:p>
          <a:p>
            <a:pPr marL="0" indent="0"/>
            <a:r>
              <a:rPr lang="en-GB" altLang="en-US" sz="1200" b="0">
                <a:ea typeface="ＭＳ Ｐゴシック" panose="020B0600070205080204" pitchFamily="34" charset="-128"/>
              </a:rPr>
              <a:t> Meanwhile, race relations remain a difficult subject in the United States, with many members of the country’s ethnic minority groups facing discrimination in many fields.</a:t>
            </a:r>
          </a:p>
        </p:txBody>
      </p:sp>
      <p:sp>
        <p:nvSpPr>
          <p:cNvPr id="138245" name="Rectangle 5">
            <a:extLst>
              <a:ext uri="{FF2B5EF4-FFF2-40B4-BE49-F238E27FC236}">
                <a16:creationId xmlns:a16="http://schemas.microsoft.com/office/drawing/2014/main" id="{C6C6B14E-92D8-DA48-956F-29E3C5F831A9}"/>
              </a:ext>
            </a:extLst>
          </p:cNvPr>
          <p:cNvSpPr>
            <a:spLocks noChangeArrowheads="1"/>
          </p:cNvSpPr>
          <p:nvPr/>
        </p:nvSpPr>
        <p:spPr bwMode="auto">
          <a:xfrm>
            <a:off x="228600" y="5257800"/>
            <a:ext cx="8686800" cy="1066800"/>
          </a:xfrm>
          <a:prstGeom prst="rect">
            <a:avLst/>
          </a:prstGeom>
          <a:solidFill>
            <a:srgbClr val="DDDDDD"/>
          </a:solidFill>
          <a:ln w="9525">
            <a:solidFill>
              <a:schemeClr val="tx1"/>
            </a:solidFill>
            <a:miter lim="800000"/>
            <a:headEnd/>
            <a:tailEnd/>
          </a:ln>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GB" altLang="en-US"/>
              <a:t>Fears that the changing ethnic mix of the country will lead to increasing societal divides have risen in recent years, particularly among the country’s African-American minority.  While the United States has largely been successful at integrating its minority groups, some segments of the population feel increasingly marginalized.</a:t>
            </a:r>
          </a:p>
        </p:txBody>
      </p:sp>
      <p:sp>
        <p:nvSpPr>
          <p:cNvPr id="138246" name="Line 6">
            <a:extLst>
              <a:ext uri="{FF2B5EF4-FFF2-40B4-BE49-F238E27FC236}">
                <a16:creationId xmlns:a16="http://schemas.microsoft.com/office/drawing/2014/main" id="{0639B85B-7049-E44A-8BD3-49E2E65DB7CD}"/>
              </a:ext>
            </a:extLst>
          </p:cNvPr>
          <p:cNvSpPr>
            <a:spLocks noChangeShapeType="1"/>
          </p:cNvSpPr>
          <p:nvPr/>
        </p:nvSpPr>
        <p:spPr bwMode="auto">
          <a:xfrm>
            <a:off x="4419600" y="762000"/>
            <a:ext cx="0" cy="449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Rectangle 7">
            <a:extLst>
              <a:ext uri="{FF2B5EF4-FFF2-40B4-BE49-F238E27FC236}">
                <a16:creationId xmlns:a16="http://schemas.microsoft.com/office/drawing/2014/main" id="{9E6F19F8-7187-9A47-8063-D5F713BD806C}"/>
              </a:ext>
            </a:extLst>
          </p:cNvPr>
          <p:cNvSpPr/>
          <p:nvPr/>
        </p:nvSpPr>
        <p:spPr bwMode="auto">
          <a:xfrm>
            <a:off x="990600" y="3962400"/>
            <a:ext cx="1371600" cy="40005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nchor="ctr">
            <a:spAutoFit/>
          </a:bodyPr>
          <a:lstStyle/>
          <a:p>
            <a:pPr>
              <a:defRPr/>
            </a:pPr>
            <a:r>
              <a:rPr lang="en-US" sz="1000">
                <a:latin typeface="+mn-lt"/>
                <a:ea typeface="+mn-ea"/>
              </a:rPr>
              <a:t>Source: US Census Bureau</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Number Placeholder 4">
            <a:extLst>
              <a:ext uri="{FF2B5EF4-FFF2-40B4-BE49-F238E27FC236}">
                <a16:creationId xmlns:a16="http://schemas.microsoft.com/office/drawing/2014/main" id="{DC1CC056-A374-BF42-8713-CC28058E84E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E180705-EB2D-F64C-97C7-8EA79F797FAA}" type="slidenum">
              <a:rPr lang="en-US" altLang="en-US" sz="1400" b="0" smtClean="0">
                <a:latin typeface="Times New Roman" panose="02020603050405020304" pitchFamily="18" charset="0"/>
              </a:rPr>
              <a:pPr>
                <a:spcBef>
                  <a:spcPct val="0"/>
                </a:spcBef>
                <a:buFontTx/>
                <a:buNone/>
              </a:pPr>
              <a:t>68</a:t>
            </a:fld>
            <a:endParaRPr lang="en-US" altLang="en-US" sz="1400" b="0">
              <a:latin typeface="Times New Roman" panose="02020603050405020304" pitchFamily="18" charset="0"/>
            </a:endParaRPr>
          </a:p>
        </p:txBody>
      </p:sp>
      <p:sp>
        <p:nvSpPr>
          <p:cNvPr id="140290" name="Rectangle 2">
            <a:extLst>
              <a:ext uri="{FF2B5EF4-FFF2-40B4-BE49-F238E27FC236}">
                <a16:creationId xmlns:a16="http://schemas.microsoft.com/office/drawing/2014/main" id="{29829CFD-E9DC-7246-91ED-BF2BF30BFBF7}"/>
              </a:ext>
            </a:extLst>
          </p:cNvPr>
          <p:cNvSpPr>
            <a:spLocks noGrp="1" noChangeArrowheads="1"/>
          </p:cNvSpPr>
          <p:nvPr>
            <p:ph type="title"/>
          </p:nvPr>
        </p:nvSpPr>
        <p:spPr/>
        <p:txBody>
          <a:bodyPr/>
          <a:lstStyle/>
          <a:p>
            <a:r>
              <a:rPr lang="en-US" altLang="en-US" sz="1800">
                <a:ea typeface="ＭＳ Ｐゴシック" panose="020B0600070205080204" pitchFamily="34" charset="-128"/>
              </a:rPr>
              <a:t>Demographic Implications for the Economy</a:t>
            </a:r>
          </a:p>
        </p:txBody>
      </p:sp>
      <p:sp>
        <p:nvSpPr>
          <p:cNvPr id="140291" name="Rectangle 3">
            <a:extLst>
              <a:ext uri="{FF2B5EF4-FFF2-40B4-BE49-F238E27FC236}">
                <a16:creationId xmlns:a16="http://schemas.microsoft.com/office/drawing/2014/main" id="{4D7714F6-7978-B643-B9D8-1BAE731FD0DA}"/>
              </a:ext>
            </a:extLst>
          </p:cNvPr>
          <p:cNvSpPr>
            <a:spLocks noChangeArrowheads="1"/>
          </p:cNvSpPr>
          <p:nvPr/>
        </p:nvSpPr>
        <p:spPr bwMode="auto">
          <a:xfrm>
            <a:off x="381000" y="1066800"/>
            <a:ext cx="4343400" cy="114300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a:solidFill>
                  <a:schemeClr val="bg1"/>
                </a:solidFill>
              </a:rPr>
              <a:t>The United States will add more people to its population than all other developed markets over the next few decades.</a:t>
            </a:r>
          </a:p>
        </p:txBody>
      </p:sp>
      <p:sp>
        <p:nvSpPr>
          <p:cNvPr id="140292" name="Rectangle 4">
            <a:extLst>
              <a:ext uri="{FF2B5EF4-FFF2-40B4-BE49-F238E27FC236}">
                <a16:creationId xmlns:a16="http://schemas.microsoft.com/office/drawing/2014/main" id="{96AA700E-FB03-7F45-A62C-4567374B9DB2}"/>
              </a:ext>
            </a:extLst>
          </p:cNvPr>
          <p:cNvSpPr>
            <a:spLocks noChangeArrowheads="1"/>
          </p:cNvSpPr>
          <p:nvPr/>
        </p:nvSpPr>
        <p:spPr bwMode="auto">
          <a:xfrm>
            <a:off x="381000" y="2514600"/>
            <a:ext cx="4343400" cy="114300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a:solidFill>
                  <a:schemeClr val="bg1"/>
                </a:solidFill>
              </a:rPr>
              <a:t>The US, like the rest of the developed world, is experiencing major growth in the number of elderly people, but the average age remains below Europe’s</a:t>
            </a:r>
            <a:r>
              <a:rPr lang="en-US" altLang="ja-JP">
                <a:solidFill>
                  <a:schemeClr val="bg1"/>
                </a:solidFill>
              </a:rPr>
              <a:t> or Japan’s.</a:t>
            </a:r>
            <a:endParaRPr lang="en-US" altLang="en-US">
              <a:solidFill>
                <a:schemeClr val="bg1"/>
              </a:solidFill>
            </a:endParaRPr>
          </a:p>
        </p:txBody>
      </p:sp>
      <p:sp>
        <p:nvSpPr>
          <p:cNvPr id="140293" name="Rectangle 5">
            <a:extLst>
              <a:ext uri="{FF2B5EF4-FFF2-40B4-BE49-F238E27FC236}">
                <a16:creationId xmlns:a16="http://schemas.microsoft.com/office/drawing/2014/main" id="{96471623-C774-A34A-82EB-478095A23823}"/>
              </a:ext>
            </a:extLst>
          </p:cNvPr>
          <p:cNvSpPr>
            <a:spLocks noChangeArrowheads="1"/>
          </p:cNvSpPr>
          <p:nvPr/>
        </p:nvSpPr>
        <p:spPr bwMode="auto">
          <a:xfrm>
            <a:off x="381000" y="3962400"/>
            <a:ext cx="4343400" cy="114300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a:solidFill>
                  <a:schemeClr val="bg1"/>
                </a:solidFill>
              </a:rPr>
              <a:t>Economic growth will remain strongest in the West and the South as these regions continue to receive the bulk of internal and external migration.</a:t>
            </a:r>
          </a:p>
        </p:txBody>
      </p:sp>
      <p:sp>
        <p:nvSpPr>
          <p:cNvPr id="140294" name="Oval 6">
            <a:extLst>
              <a:ext uri="{FF2B5EF4-FFF2-40B4-BE49-F238E27FC236}">
                <a16:creationId xmlns:a16="http://schemas.microsoft.com/office/drawing/2014/main" id="{A7D22C79-9D4D-C140-9456-8389F364159D}"/>
              </a:ext>
            </a:extLst>
          </p:cNvPr>
          <p:cNvSpPr>
            <a:spLocks noChangeArrowheads="1"/>
          </p:cNvSpPr>
          <p:nvPr/>
        </p:nvSpPr>
        <p:spPr bwMode="auto">
          <a:xfrm>
            <a:off x="5410200" y="2057400"/>
            <a:ext cx="3429000" cy="2133600"/>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a:solidFill>
                  <a:schemeClr val="bg1"/>
                </a:solidFill>
              </a:rPr>
              <a:t>The continued expansion of the US population will allow the US to enjoy higher economic growth rates than most other developed markets.</a:t>
            </a:r>
          </a:p>
        </p:txBody>
      </p:sp>
      <p:cxnSp>
        <p:nvCxnSpPr>
          <p:cNvPr id="140295" name="AutoShape 7">
            <a:extLst>
              <a:ext uri="{FF2B5EF4-FFF2-40B4-BE49-F238E27FC236}">
                <a16:creationId xmlns:a16="http://schemas.microsoft.com/office/drawing/2014/main" id="{802AAA51-3455-A440-88AB-A38F268BAC55}"/>
              </a:ext>
            </a:extLst>
          </p:cNvPr>
          <p:cNvCxnSpPr>
            <a:cxnSpLocks noChangeShapeType="1"/>
            <a:stCxn id="140291" idx="3"/>
            <a:endCxn id="140294" idx="1"/>
          </p:cNvCxnSpPr>
          <p:nvPr/>
        </p:nvCxnSpPr>
        <p:spPr bwMode="auto">
          <a:xfrm>
            <a:off x="4724400" y="1638300"/>
            <a:ext cx="1187450" cy="731838"/>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0296" name="AutoShape 8">
            <a:extLst>
              <a:ext uri="{FF2B5EF4-FFF2-40B4-BE49-F238E27FC236}">
                <a16:creationId xmlns:a16="http://schemas.microsoft.com/office/drawing/2014/main" id="{A5946196-E1E7-E14F-B456-E9ADA4CD1EEA}"/>
              </a:ext>
            </a:extLst>
          </p:cNvPr>
          <p:cNvCxnSpPr>
            <a:cxnSpLocks noChangeShapeType="1"/>
            <a:stCxn id="140292" idx="3"/>
            <a:endCxn id="140294" idx="2"/>
          </p:cNvCxnSpPr>
          <p:nvPr/>
        </p:nvCxnSpPr>
        <p:spPr bwMode="auto">
          <a:xfrm>
            <a:off x="4724400" y="3086100"/>
            <a:ext cx="685800" cy="381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0297" name="AutoShape 9">
            <a:extLst>
              <a:ext uri="{FF2B5EF4-FFF2-40B4-BE49-F238E27FC236}">
                <a16:creationId xmlns:a16="http://schemas.microsoft.com/office/drawing/2014/main" id="{AA940B35-EB62-AA47-B5C5-A9A02F30D112}"/>
              </a:ext>
            </a:extLst>
          </p:cNvPr>
          <p:cNvCxnSpPr>
            <a:cxnSpLocks noChangeShapeType="1"/>
            <a:stCxn id="140293" idx="3"/>
            <a:endCxn id="140294" idx="3"/>
          </p:cNvCxnSpPr>
          <p:nvPr/>
        </p:nvCxnSpPr>
        <p:spPr bwMode="auto">
          <a:xfrm flipV="1">
            <a:off x="4724400" y="3878263"/>
            <a:ext cx="1187450" cy="655637"/>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40298" name="Rectangle 10">
            <a:extLst>
              <a:ext uri="{FF2B5EF4-FFF2-40B4-BE49-F238E27FC236}">
                <a16:creationId xmlns:a16="http://schemas.microsoft.com/office/drawing/2014/main" id="{86FBE926-7C7B-E745-9CDE-F2CCA87FCF99}"/>
              </a:ext>
            </a:extLst>
          </p:cNvPr>
          <p:cNvSpPr>
            <a:spLocks noChangeArrowheads="1"/>
          </p:cNvSpPr>
          <p:nvPr/>
        </p:nvSpPr>
        <p:spPr bwMode="auto">
          <a:xfrm>
            <a:off x="228600" y="5410200"/>
            <a:ext cx="8686800" cy="91440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GB" altLang="en-US">
                <a:solidFill>
                  <a:srgbClr val="EAEAEA"/>
                </a:solidFill>
              </a:rPr>
              <a:t>The US enjoys one of the world’s most favorable demographic situations in the 21</a:t>
            </a:r>
            <a:r>
              <a:rPr lang="en-GB" altLang="en-US" baseline="30000">
                <a:solidFill>
                  <a:srgbClr val="EAEAEA"/>
                </a:solidFill>
              </a:rPr>
              <a:t>st</a:t>
            </a:r>
            <a:r>
              <a:rPr lang="en-GB" altLang="en-US">
                <a:solidFill>
                  <a:srgbClr val="EAEAEA"/>
                </a:solidFill>
              </a:rPr>
              <a:t> century.  It’s working-age population will continue to grow, while the productive segments of society will continue to constitute a large portion of the US population.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Number Placeholder 6">
            <a:extLst>
              <a:ext uri="{FF2B5EF4-FFF2-40B4-BE49-F238E27FC236}">
                <a16:creationId xmlns:a16="http://schemas.microsoft.com/office/drawing/2014/main" id="{595BC22C-13CD-9B42-A558-BF6C43FA566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C6314F9-F394-CE42-89A7-01EF5A665DAE}" type="slidenum">
              <a:rPr lang="en-US" altLang="en-US" sz="1400" b="0" smtClean="0">
                <a:latin typeface="Times New Roman" panose="02020603050405020304" pitchFamily="18" charset="0"/>
              </a:rPr>
              <a:pPr>
                <a:spcBef>
                  <a:spcPct val="0"/>
                </a:spcBef>
                <a:buFontTx/>
                <a:buNone/>
              </a:pPr>
              <a:t>69</a:t>
            </a:fld>
            <a:endParaRPr lang="en-US" altLang="en-US" sz="1400" b="0">
              <a:latin typeface="Times New Roman" panose="02020603050405020304" pitchFamily="18" charset="0"/>
            </a:endParaRPr>
          </a:p>
        </p:txBody>
      </p:sp>
      <p:sp>
        <p:nvSpPr>
          <p:cNvPr id="142338" name="Rectangle 2">
            <a:extLst>
              <a:ext uri="{FF2B5EF4-FFF2-40B4-BE49-F238E27FC236}">
                <a16:creationId xmlns:a16="http://schemas.microsoft.com/office/drawing/2014/main" id="{552E2CEE-19B0-DB4E-AD20-BE6F68F93FFC}"/>
              </a:ext>
            </a:extLst>
          </p:cNvPr>
          <p:cNvSpPr>
            <a:spLocks noGrp="1" noChangeArrowheads="1"/>
          </p:cNvSpPr>
          <p:nvPr>
            <p:ph type="title"/>
          </p:nvPr>
        </p:nvSpPr>
        <p:spPr>
          <a:xfrm>
            <a:off x="0" y="228600"/>
            <a:ext cx="6629400" cy="609600"/>
          </a:xfrm>
        </p:spPr>
        <p:txBody>
          <a:bodyPr/>
          <a:lstStyle/>
          <a:p>
            <a:r>
              <a:rPr lang="en-US" altLang="en-US" sz="1800">
                <a:ea typeface="ＭＳ Ｐゴシック" panose="020B0600070205080204" pitchFamily="34" charset="-128"/>
              </a:rPr>
              <a:t>United States: Topography and Climate</a:t>
            </a:r>
          </a:p>
        </p:txBody>
      </p:sp>
      <p:sp>
        <p:nvSpPr>
          <p:cNvPr id="142339" name="Line 3">
            <a:extLst>
              <a:ext uri="{FF2B5EF4-FFF2-40B4-BE49-F238E27FC236}">
                <a16:creationId xmlns:a16="http://schemas.microsoft.com/office/drawing/2014/main" id="{4EA2B44E-012F-D047-974A-8BA344A8CEAF}"/>
              </a:ext>
            </a:extLst>
          </p:cNvPr>
          <p:cNvSpPr>
            <a:spLocks noChangeShapeType="1"/>
          </p:cNvSpPr>
          <p:nvPr/>
        </p:nvSpPr>
        <p:spPr bwMode="auto">
          <a:xfrm>
            <a:off x="4572000" y="838200"/>
            <a:ext cx="0" cy="525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340" name="Line 4">
            <a:extLst>
              <a:ext uri="{FF2B5EF4-FFF2-40B4-BE49-F238E27FC236}">
                <a16:creationId xmlns:a16="http://schemas.microsoft.com/office/drawing/2014/main" id="{41F999A6-15E8-6447-BF43-0B9B146E376D}"/>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341" name="Rectangle 5">
            <a:extLst>
              <a:ext uri="{FF2B5EF4-FFF2-40B4-BE49-F238E27FC236}">
                <a16:creationId xmlns:a16="http://schemas.microsoft.com/office/drawing/2014/main" id="{CA25C95A-D8ED-324C-86F5-867E3041EB0F}"/>
              </a:ext>
            </a:extLst>
          </p:cNvPr>
          <p:cNvSpPr>
            <a:spLocks noGrp="1" noChangeArrowheads="1"/>
          </p:cNvSpPr>
          <p:nvPr>
            <p:ph type="body" sz="half" idx="1"/>
          </p:nvPr>
        </p:nvSpPr>
        <p:spPr>
          <a:xfrm>
            <a:off x="152400" y="1452563"/>
            <a:ext cx="4191000" cy="5100637"/>
          </a:xfrm>
          <a:noFill/>
        </p:spPr>
        <p:txBody>
          <a:bodyPr/>
          <a:lstStyle/>
          <a:p>
            <a:pPr marL="0" indent="0">
              <a:buFontTx/>
              <a:buNone/>
            </a:pPr>
            <a:r>
              <a:rPr lang="en-US" altLang="en-US" sz="1200">
                <a:ea typeface="ＭＳ Ｐゴシック" panose="020B0600070205080204" pitchFamily="34" charset="-128"/>
              </a:rPr>
              <a:t>Topography </a:t>
            </a:r>
          </a:p>
          <a:p>
            <a:pPr marL="0" indent="0"/>
            <a:r>
              <a:rPr lang="en-US" altLang="en-US" sz="1200" b="0">
                <a:ea typeface="ＭＳ Ｐゴシック" panose="020B0600070205080204" pitchFamily="34" charset="-128"/>
              </a:rPr>
              <a:t> </a:t>
            </a:r>
            <a:r>
              <a:rPr lang="en-GB" altLang="en-US" sz="1200" b="0">
                <a:ea typeface="ＭＳ Ｐゴシック" panose="020B0600070205080204" pitchFamily="34" charset="-128"/>
              </a:rPr>
              <a:t>Few countries in the world can compare with the geographic diversity of the Unites States.  </a:t>
            </a:r>
          </a:p>
          <a:p>
            <a:pPr marL="0" indent="0"/>
            <a:endParaRPr lang="en-GB" altLang="en-US" sz="1200" b="0">
              <a:ea typeface="ＭＳ Ｐゴシック" panose="020B0600070205080204" pitchFamily="34" charset="-128"/>
            </a:endParaRPr>
          </a:p>
          <a:p>
            <a:pPr marL="0" indent="0"/>
            <a:r>
              <a:rPr lang="en-GB" altLang="en-US" sz="1200" b="0">
                <a:ea typeface="ＭＳ Ｐゴシック" panose="020B0600070205080204" pitchFamily="34" charset="-128"/>
              </a:rPr>
              <a:t> The western United States consists of highlands and mountains.  </a:t>
            </a:r>
          </a:p>
          <a:p>
            <a:pPr marL="0" indent="0"/>
            <a:endParaRPr lang="en-GB" altLang="en-US" sz="1200" b="0">
              <a:ea typeface="ＭＳ Ｐゴシック" panose="020B0600070205080204" pitchFamily="34" charset="-128"/>
            </a:endParaRPr>
          </a:p>
          <a:p>
            <a:pPr marL="0" indent="0"/>
            <a:r>
              <a:rPr lang="en-GB" altLang="en-US" sz="1200" b="0">
                <a:ea typeface="ＭＳ Ｐゴシック" panose="020B0600070205080204" pitchFamily="34" charset="-128"/>
              </a:rPr>
              <a:t> The center of the country is mostly prairies and rolling grasslands, drained by the Mississippi-Missouri river system.  </a:t>
            </a:r>
          </a:p>
          <a:p>
            <a:pPr marL="0" indent="0"/>
            <a:endParaRPr lang="en-GB" altLang="en-US" sz="1200" b="0">
              <a:ea typeface="ＭＳ Ｐゴシック" panose="020B0600070205080204" pitchFamily="34" charset="-128"/>
            </a:endParaRPr>
          </a:p>
          <a:p>
            <a:pPr marL="0" indent="0"/>
            <a:r>
              <a:rPr lang="en-GB" altLang="en-US" sz="1200" b="0">
                <a:ea typeface="ＭＳ Ｐゴシック" panose="020B0600070205080204" pitchFamily="34" charset="-128"/>
              </a:rPr>
              <a:t> The eastern US is hilly, with a coastal plain stretching far inland in places.</a:t>
            </a:r>
          </a:p>
          <a:p>
            <a:pPr marL="0" indent="0">
              <a:spcBef>
                <a:spcPct val="0"/>
              </a:spcBef>
            </a:pPr>
            <a:endParaRPr lang="en-GB" altLang="en-US" sz="1200" b="0">
              <a:ea typeface="ＭＳ Ｐゴシック" panose="020B0600070205080204" pitchFamily="34" charset="-128"/>
            </a:endParaRPr>
          </a:p>
          <a:p>
            <a:pPr marL="0" indent="0">
              <a:spcBef>
                <a:spcPct val="0"/>
              </a:spcBef>
              <a:buFontTx/>
              <a:buNone/>
            </a:pPr>
            <a:r>
              <a:rPr lang="en-GB" altLang="en-US" sz="1200">
                <a:ea typeface="ＭＳ Ｐゴシック" panose="020B0600070205080204" pitchFamily="34" charset="-128"/>
              </a:rPr>
              <a:t>Climate </a:t>
            </a:r>
          </a:p>
          <a:p>
            <a:pPr marL="0" indent="0">
              <a:spcBef>
                <a:spcPct val="0"/>
              </a:spcBef>
            </a:pPr>
            <a:r>
              <a:rPr lang="en-GB" altLang="en-US" sz="1200" b="0">
                <a:ea typeface="ＭＳ Ｐゴシック" panose="020B0600070205080204" pitchFamily="34" charset="-128"/>
              </a:rPr>
              <a:t> Perhaps no country in the world has the variety of climates that are found in the Unites States.  </a:t>
            </a:r>
          </a:p>
          <a:p>
            <a:pPr marL="0" indent="0">
              <a:spcBef>
                <a:spcPct val="0"/>
              </a:spcBef>
            </a:pPr>
            <a:endParaRPr lang="en-GB" altLang="en-US" sz="1200" b="0">
              <a:ea typeface="ＭＳ Ｐゴシック" panose="020B0600070205080204" pitchFamily="34" charset="-128"/>
            </a:endParaRPr>
          </a:p>
          <a:p>
            <a:pPr marL="0" indent="0">
              <a:spcBef>
                <a:spcPct val="0"/>
              </a:spcBef>
            </a:pPr>
            <a:r>
              <a:rPr lang="en-GB" altLang="en-US" sz="1200" b="0">
                <a:ea typeface="ＭＳ Ｐゴシック" panose="020B0600070205080204" pitchFamily="34" charset="-128"/>
              </a:rPr>
              <a:t> From the arctic climate of Alaska, to the tropical climate of South Florida and Hawaii, the US has nearly every climate found on the planet.  </a:t>
            </a:r>
          </a:p>
          <a:p>
            <a:pPr marL="0" indent="0">
              <a:spcBef>
                <a:spcPct val="0"/>
              </a:spcBef>
            </a:pPr>
            <a:endParaRPr lang="en-GB" altLang="en-US" sz="1200" b="0">
              <a:ea typeface="ＭＳ Ｐゴシック" panose="020B0600070205080204" pitchFamily="34" charset="-128"/>
            </a:endParaRPr>
          </a:p>
          <a:p>
            <a:pPr marL="0" indent="0">
              <a:spcBef>
                <a:spcPct val="0"/>
              </a:spcBef>
            </a:pPr>
            <a:r>
              <a:rPr lang="en-GB" altLang="en-US" sz="1200" b="0">
                <a:ea typeface="ＭＳ Ｐゴシック" panose="020B0600070205080204" pitchFamily="34" charset="-128"/>
              </a:rPr>
              <a:t> The driest areas of the United States are found in the southwest, while the wettest area is the Pacific Northwest, along the coast.</a:t>
            </a:r>
          </a:p>
          <a:p>
            <a:pPr marL="0" indent="0"/>
            <a:endParaRPr lang="en-US" altLang="en-US" sz="1200" b="0">
              <a:ea typeface="ＭＳ Ｐゴシック" panose="020B0600070205080204" pitchFamily="34" charset="-128"/>
            </a:endParaRPr>
          </a:p>
        </p:txBody>
      </p:sp>
      <p:sp>
        <p:nvSpPr>
          <p:cNvPr id="142342" name="Rectangle 6">
            <a:extLst>
              <a:ext uri="{FF2B5EF4-FFF2-40B4-BE49-F238E27FC236}">
                <a16:creationId xmlns:a16="http://schemas.microsoft.com/office/drawing/2014/main" id="{D480A08C-640C-C34A-8ACE-BC268CD40DF5}"/>
              </a:ext>
            </a:extLst>
          </p:cNvPr>
          <p:cNvSpPr>
            <a:spLocks noChangeArrowheads="1"/>
          </p:cNvSpPr>
          <p:nvPr/>
        </p:nvSpPr>
        <p:spPr bwMode="auto">
          <a:xfrm>
            <a:off x="152400" y="990600"/>
            <a:ext cx="27432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Topography and Climate: </a:t>
            </a:r>
          </a:p>
        </p:txBody>
      </p:sp>
      <p:sp>
        <p:nvSpPr>
          <p:cNvPr id="142343" name="Line 7">
            <a:extLst>
              <a:ext uri="{FF2B5EF4-FFF2-40B4-BE49-F238E27FC236}">
                <a16:creationId xmlns:a16="http://schemas.microsoft.com/office/drawing/2014/main" id="{2BF76593-EE13-4D42-BE24-AD084F686DD4}"/>
              </a:ext>
            </a:extLst>
          </p:cNvPr>
          <p:cNvSpPr>
            <a:spLocks noChangeShapeType="1"/>
          </p:cNvSpPr>
          <p:nvPr/>
        </p:nvSpPr>
        <p:spPr bwMode="auto">
          <a:xfrm>
            <a:off x="152400" y="1447800"/>
            <a:ext cx="3581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344" name="Rectangle 17">
            <a:extLst>
              <a:ext uri="{FF2B5EF4-FFF2-40B4-BE49-F238E27FC236}">
                <a16:creationId xmlns:a16="http://schemas.microsoft.com/office/drawing/2014/main" id="{50C2B944-60EA-584A-A5E1-EB3342C21DBC}"/>
              </a:ext>
            </a:extLst>
          </p:cNvPr>
          <p:cNvSpPr>
            <a:spLocks noChangeArrowheads="1"/>
          </p:cNvSpPr>
          <p:nvPr/>
        </p:nvSpPr>
        <p:spPr bwMode="auto">
          <a:xfrm>
            <a:off x="4800600" y="1447800"/>
            <a:ext cx="41148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buFontTx/>
              <a:buNone/>
            </a:pPr>
            <a:r>
              <a:rPr lang="en-GB" altLang="en-US" sz="1200"/>
              <a:t>Perhaps no other developed country in the world still has maintained as much of its wildlife as the United States.</a:t>
            </a:r>
          </a:p>
          <a:p>
            <a:r>
              <a:rPr lang="en-GB" altLang="en-US" sz="1200" b="0"/>
              <a:t> However, population growth threatens the habitats or many species of wildlife.</a:t>
            </a:r>
          </a:p>
          <a:p>
            <a:r>
              <a:rPr lang="en-GB" altLang="en-US" sz="1200" b="0"/>
              <a:t> In other places, conservation has led to a dramatic increase in wildlife populations, but they must compete for space with humans.</a:t>
            </a:r>
          </a:p>
          <a:p>
            <a:endParaRPr lang="en-GB" altLang="en-US" sz="1200" b="0"/>
          </a:p>
          <a:p>
            <a:pPr>
              <a:buFontTx/>
              <a:buNone/>
            </a:pPr>
            <a:r>
              <a:rPr lang="en-GB" altLang="en-US" sz="1200"/>
              <a:t>Few developed countries are subject to as many natural disasters as the United States.</a:t>
            </a:r>
          </a:p>
          <a:p>
            <a:r>
              <a:rPr lang="en-GB" altLang="en-US" sz="1200" b="0"/>
              <a:t> In the West, volcanoes, earthquakes, droughts and fires are fairly commonplace.</a:t>
            </a:r>
          </a:p>
          <a:p>
            <a:r>
              <a:rPr lang="en-GB" altLang="en-US" sz="1200" b="0"/>
              <a:t> To the east, hurricanes and tornados are a frequent threat to many areas.</a:t>
            </a:r>
          </a:p>
          <a:p>
            <a:endParaRPr lang="en-GB" altLang="en-US" sz="1200" b="0"/>
          </a:p>
          <a:p>
            <a:pPr>
              <a:buFontTx/>
              <a:buNone/>
            </a:pPr>
            <a:r>
              <a:rPr lang="en-GB" altLang="en-US" sz="1200"/>
              <a:t>The United States’ urban areas cover much more ground than their counterparts in other countries.</a:t>
            </a:r>
          </a:p>
          <a:p>
            <a:r>
              <a:rPr lang="en-GB" altLang="en-US" sz="1200" b="0"/>
              <a:t> This “urban sprawl” is the result of American’s preference for living in spacious suburbs.</a:t>
            </a:r>
          </a:p>
          <a:p>
            <a:r>
              <a:rPr lang="en-GB" altLang="en-US" sz="1200" b="0"/>
              <a:t> Forests and other natural areas remain at risk from this trend.</a:t>
            </a:r>
          </a:p>
          <a:p>
            <a:pPr>
              <a:buFontTx/>
              <a:buNone/>
            </a:pPr>
            <a:endParaRPr lang="en-US" altLang="en-US" sz="1200" b="0"/>
          </a:p>
        </p:txBody>
      </p:sp>
      <p:sp>
        <p:nvSpPr>
          <p:cNvPr id="142345" name="Rectangle 18">
            <a:extLst>
              <a:ext uri="{FF2B5EF4-FFF2-40B4-BE49-F238E27FC236}">
                <a16:creationId xmlns:a16="http://schemas.microsoft.com/office/drawing/2014/main" id="{895A8D47-EB7F-FC4B-A502-0FE1EF21F444}"/>
              </a:ext>
            </a:extLst>
          </p:cNvPr>
          <p:cNvSpPr>
            <a:spLocks noChangeArrowheads="1"/>
          </p:cNvSpPr>
          <p:nvPr/>
        </p:nvSpPr>
        <p:spPr bwMode="auto">
          <a:xfrm>
            <a:off x="4800600" y="990600"/>
            <a:ext cx="29718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Key Environmental Issues: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6">
            <a:extLst>
              <a:ext uri="{FF2B5EF4-FFF2-40B4-BE49-F238E27FC236}">
                <a16:creationId xmlns:a16="http://schemas.microsoft.com/office/drawing/2014/main" id="{47638E08-7BB3-9B4A-BDA7-C0CED3688B3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CB26416-3411-A743-8C06-CB1F48A73616}" type="slidenum">
              <a:rPr lang="en-US" altLang="en-US" sz="1400" b="0" smtClean="0">
                <a:latin typeface="Times New Roman" panose="02020603050405020304" pitchFamily="18" charset="0"/>
              </a:rPr>
              <a:pPr>
                <a:spcBef>
                  <a:spcPct val="0"/>
                </a:spcBef>
                <a:buFontTx/>
                <a:buNone/>
              </a:pPr>
              <a:t>7</a:t>
            </a:fld>
            <a:endParaRPr lang="en-US" altLang="en-US" sz="1400" b="0" dirty="0">
              <a:latin typeface="Times New Roman" panose="02020603050405020304" pitchFamily="18" charset="0"/>
            </a:endParaRPr>
          </a:p>
        </p:txBody>
      </p:sp>
      <p:sp>
        <p:nvSpPr>
          <p:cNvPr id="33794" name="Rectangle 2">
            <a:extLst>
              <a:ext uri="{FF2B5EF4-FFF2-40B4-BE49-F238E27FC236}">
                <a16:creationId xmlns:a16="http://schemas.microsoft.com/office/drawing/2014/main" id="{492E31EF-4662-2F49-BA5C-9CBB6D72D570}"/>
              </a:ext>
            </a:extLst>
          </p:cNvPr>
          <p:cNvSpPr>
            <a:spLocks noGrp="1" noChangeArrowheads="1"/>
          </p:cNvSpPr>
          <p:nvPr>
            <p:ph type="title"/>
          </p:nvPr>
        </p:nvSpPr>
        <p:spPr>
          <a:xfrm>
            <a:off x="0" y="228600"/>
            <a:ext cx="6629400" cy="609600"/>
          </a:xfrm>
        </p:spPr>
        <p:txBody>
          <a:bodyPr/>
          <a:lstStyle/>
          <a:p>
            <a:r>
              <a:rPr lang="en-US" altLang="en-US" sz="1800" dirty="0">
                <a:ea typeface="ＭＳ Ｐゴシック" panose="020B0600070205080204" pitchFamily="34" charset="-128"/>
              </a:rPr>
              <a:t>United States: Other Recent Events and Changes</a:t>
            </a:r>
          </a:p>
        </p:txBody>
      </p:sp>
      <p:sp>
        <p:nvSpPr>
          <p:cNvPr id="33795" name="Rectangle 3">
            <a:extLst>
              <a:ext uri="{FF2B5EF4-FFF2-40B4-BE49-F238E27FC236}">
                <a16:creationId xmlns:a16="http://schemas.microsoft.com/office/drawing/2014/main" id="{41BAED50-49F6-6F41-95A7-6A3E3335AC33}"/>
              </a:ext>
            </a:extLst>
          </p:cNvPr>
          <p:cNvSpPr>
            <a:spLocks noGrp="1" noChangeArrowheads="1"/>
          </p:cNvSpPr>
          <p:nvPr>
            <p:ph type="body" sz="half" idx="1"/>
          </p:nvPr>
        </p:nvSpPr>
        <p:spPr>
          <a:xfrm>
            <a:off x="152400" y="1452563"/>
            <a:ext cx="4191000" cy="5100637"/>
          </a:xfrm>
        </p:spPr>
        <p:txBody>
          <a:bodyPr/>
          <a:lstStyle/>
          <a:p>
            <a:pPr marL="11113" indent="-11113">
              <a:buFont typeface="Arial" panose="020B0604020202020204" pitchFamily="34" charset="0"/>
              <a:buChar char="•"/>
            </a:pPr>
            <a:r>
              <a:rPr lang="en-US" altLang="x-none" sz="1200" b="0" dirty="0">
                <a:latin typeface="Arial" charset="0"/>
              </a:rPr>
              <a:t> The total number of Covid-19 cases recorded in the United States surpassed the 81 million mark in March 2022, while the official number of deaths from Covid-19 in the US surpassed one million.</a:t>
            </a:r>
          </a:p>
          <a:p>
            <a:pPr marL="11113" indent="-11113">
              <a:buFont typeface="Arial" panose="020B0604020202020204" pitchFamily="34" charset="0"/>
              <a:buChar char="•"/>
            </a:pPr>
            <a:endParaRPr lang="en-US" altLang="x-none" sz="1200" b="0" dirty="0">
              <a:latin typeface="Arial" charset="0"/>
            </a:endParaRPr>
          </a:p>
          <a:p>
            <a:pPr marL="11113" indent="-11113">
              <a:buFont typeface="Arial" panose="020B0604020202020204" pitchFamily="34" charset="0"/>
              <a:buChar char="•"/>
            </a:pPr>
            <a:r>
              <a:rPr lang="en-US" altLang="x-none" sz="1200" b="0" dirty="0">
                <a:latin typeface="Arial" charset="0"/>
              </a:rPr>
              <a:t> After soaring earlier this year, the number of new Covid-19 cases in the United States began to trend sharply downwards in February and March 2022.</a:t>
            </a:r>
          </a:p>
          <a:p>
            <a:pPr marL="11113" indent="-11113">
              <a:buFont typeface="Arial" panose="020B0604020202020204" pitchFamily="34" charset="0"/>
              <a:buChar char="•"/>
            </a:pPr>
            <a:endParaRPr lang="en-US" altLang="x-none" sz="1200" b="0" dirty="0">
              <a:latin typeface="Arial" charset="0"/>
            </a:endParaRPr>
          </a:p>
          <a:p>
            <a:pPr marL="11113" indent="-11113">
              <a:buFont typeface="Arial" panose="020B0604020202020204" pitchFamily="34" charset="0"/>
              <a:buChar char="•"/>
            </a:pPr>
            <a:r>
              <a:rPr lang="en-US" altLang="x-none" sz="1200" b="0" dirty="0">
                <a:latin typeface="Arial" charset="0"/>
              </a:rPr>
              <a:t> Over the past twelve months, 1.7 million migrants from 160 different countries were stopped at the US-Mexican border, the highest number ever recorded. More than one million of these migrants have already been returned to their home countries, mostly in Central America.</a:t>
            </a:r>
          </a:p>
          <a:p>
            <a:pPr marL="0" indent="0">
              <a:buNone/>
            </a:pPr>
            <a:endParaRPr lang="en-US" altLang="x-none" sz="1200" b="0" dirty="0">
              <a:latin typeface="Arial" charset="0"/>
            </a:endParaRPr>
          </a:p>
          <a:p>
            <a:pPr marL="11113" indent="-11113">
              <a:buFont typeface="Arial" panose="020B0604020202020204" pitchFamily="34" charset="0"/>
              <a:buChar char="•"/>
            </a:pPr>
            <a:endParaRPr lang="en-US" altLang="x-none" sz="1200" b="0" dirty="0">
              <a:latin typeface="Arial" charset="0"/>
            </a:endParaRPr>
          </a:p>
          <a:p>
            <a:pPr marL="11113" indent="-11113">
              <a:buFont typeface="Arial" panose="020B0604020202020204" pitchFamily="34" charset="0"/>
              <a:buChar char="•"/>
            </a:pPr>
            <a:endParaRPr lang="en-US" altLang="x-none" sz="1200" b="0" dirty="0">
              <a:latin typeface="Arial" charset="0"/>
            </a:endParaRPr>
          </a:p>
          <a:p>
            <a:pPr marL="11113" indent="-11113"/>
            <a:endParaRPr lang="en-US" altLang="en-US" sz="1200" b="0" dirty="0">
              <a:ea typeface="ＭＳ Ｐゴシック" panose="020B0600070205080204" pitchFamily="34" charset="-128"/>
            </a:endParaRPr>
          </a:p>
          <a:p>
            <a:pPr marL="11113" indent="-11113">
              <a:defRPr/>
            </a:pPr>
            <a:endParaRPr lang="en-US" altLang="en-US" sz="1200" b="0" dirty="0">
              <a:ea typeface="ＭＳ Ｐゴシック" panose="020B0600070205080204" pitchFamily="34" charset="-128"/>
            </a:endParaRPr>
          </a:p>
          <a:p>
            <a:pPr marL="11113" indent="-11113">
              <a:defRPr/>
            </a:pPr>
            <a:endParaRPr lang="en-US" altLang="en-US" sz="1200" b="0" dirty="0">
              <a:ea typeface="ＭＳ Ｐゴシック" panose="020B0600070205080204" pitchFamily="34" charset="-128"/>
            </a:endParaRPr>
          </a:p>
          <a:p>
            <a:pPr marL="11113" indent="-11113">
              <a:defRPr/>
            </a:pPr>
            <a:endParaRPr lang="en-US" altLang="en-US" sz="1200" b="0" dirty="0">
              <a:ea typeface="ＭＳ Ｐゴシック" panose="020B0600070205080204" pitchFamily="34" charset="-128"/>
            </a:endParaRPr>
          </a:p>
        </p:txBody>
      </p:sp>
      <p:sp>
        <p:nvSpPr>
          <p:cNvPr id="33796" name="Line 4">
            <a:extLst>
              <a:ext uri="{FF2B5EF4-FFF2-40B4-BE49-F238E27FC236}">
                <a16:creationId xmlns:a16="http://schemas.microsoft.com/office/drawing/2014/main" id="{6D002DB6-DB18-084D-8178-E2B27710B9C2}"/>
              </a:ext>
            </a:extLst>
          </p:cNvPr>
          <p:cNvSpPr>
            <a:spLocks noChangeShapeType="1"/>
          </p:cNvSpPr>
          <p:nvPr/>
        </p:nvSpPr>
        <p:spPr bwMode="auto">
          <a:xfrm>
            <a:off x="4572000" y="838200"/>
            <a:ext cx="0" cy="525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3797" name="Rectangle 5">
            <a:extLst>
              <a:ext uri="{FF2B5EF4-FFF2-40B4-BE49-F238E27FC236}">
                <a16:creationId xmlns:a16="http://schemas.microsoft.com/office/drawing/2014/main" id="{D53873D1-0A03-5F40-8DE1-8BD267604AB4}"/>
              </a:ext>
            </a:extLst>
          </p:cNvPr>
          <p:cNvSpPr>
            <a:spLocks noChangeArrowheads="1"/>
          </p:cNvSpPr>
          <p:nvPr/>
        </p:nvSpPr>
        <p:spPr bwMode="auto">
          <a:xfrm>
            <a:off x="152400" y="990600"/>
            <a:ext cx="35814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dirty="0">
                <a:solidFill>
                  <a:srgbClr val="EAEAEA"/>
                </a:solidFill>
              </a:rPr>
              <a:t>Other Key Events and Changes: </a:t>
            </a:r>
          </a:p>
        </p:txBody>
      </p:sp>
      <p:sp>
        <p:nvSpPr>
          <p:cNvPr id="33798" name="Line 6">
            <a:extLst>
              <a:ext uri="{FF2B5EF4-FFF2-40B4-BE49-F238E27FC236}">
                <a16:creationId xmlns:a16="http://schemas.microsoft.com/office/drawing/2014/main" id="{E426CDCA-E967-3948-B415-5FFAD0726891}"/>
              </a:ext>
            </a:extLst>
          </p:cNvPr>
          <p:cNvSpPr>
            <a:spLocks noChangeShapeType="1"/>
          </p:cNvSpPr>
          <p:nvPr/>
        </p:nvSpPr>
        <p:spPr bwMode="auto">
          <a:xfrm>
            <a:off x="1524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3799" name="Line 8">
            <a:extLst>
              <a:ext uri="{FF2B5EF4-FFF2-40B4-BE49-F238E27FC236}">
                <a16:creationId xmlns:a16="http://schemas.microsoft.com/office/drawing/2014/main" id="{AC8844E2-5E6B-144D-B40E-5C18968E9377}"/>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pic>
        <p:nvPicPr>
          <p:cNvPr id="2" name="Picture 1">
            <a:extLst>
              <a:ext uri="{FF2B5EF4-FFF2-40B4-BE49-F238E27FC236}">
                <a16:creationId xmlns:a16="http://schemas.microsoft.com/office/drawing/2014/main" id="{3E16B6BF-1E20-6D45-8338-8491729ED23C}"/>
              </a:ext>
            </a:extLst>
          </p:cNvPr>
          <p:cNvPicPr>
            <a:picLocks noChangeAspect="1"/>
          </p:cNvPicPr>
          <p:nvPr/>
        </p:nvPicPr>
        <p:blipFill>
          <a:blip r:embed="rId3"/>
          <a:stretch>
            <a:fillRect/>
          </a:stretch>
        </p:blipFill>
        <p:spPr>
          <a:xfrm>
            <a:off x="4800600" y="1524000"/>
            <a:ext cx="4114800" cy="2700338"/>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Number Placeholder 6">
            <a:extLst>
              <a:ext uri="{FF2B5EF4-FFF2-40B4-BE49-F238E27FC236}">
                <a16:creationId xmlns:a16="http://schemas.microsoft.com/office/drawing/2014/main" id="{1478F97D-2C97-A342-B97C-28C81E3CC2F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885FBAA-5BEF-404A-B4B2-C998FD3E990D}" type="slidenum">
              <a:rPr lang="en-US" altLang="en-US" sz="1400" b="0" smtClean="0">
                <a:latin typeface="Times New Roman" panose="02020603050405020304" pitchFamily="18" charset="0"/>
              </a:rPr>
              <a:pPr>
                <a:spcBef>
                  <a:spcPct val="0"/>
                </a:spcBef>
                <a:buFontTx/>
                <a:buNone/>
              </a:pPr>
              <a:t>70</a:t>
            </a:fld>
            <a:endParaRPr lang="en-US" altLang="en-US" sz="1400" b="0">
              <a:latin typeface="Times New Roman" panose="02020603050405020304" pitchFamily="18" charset="0"/>
            </a:endParaRPr>
          </a:p>
        </p:txBody>
      </p:sp>
      <p:sp>
        <p:nvSpPr>
          <p:cNvPr id="144386" name="Rectangle 2">
            <a:extLst>
              <a:ext uri="{FF2B5EF4-FFF2-40B4-BE49-F238E27FC236}">
                <a16:creationId xmlns:a16="http://schemas.microsoft.com/office/drawing/2014/main" id="{9CDB7949-928C-914C-BA7C-F83605731E19}"/>
              </a:ext>
            </a:extLst>
          </p:cNvPr>
          <p:cNvSpPr>
            <a:spLocks noGrp="1" noChangeArrowheads="1"/>
          </p:cNvSpPr>
          <p:nvPr>
            <p:ph type="title"/>
          </p:nvPr>
        </p:nvSpPr>
        <p:spPr>
          <a:xfrm>
            <a:off x="0" y="228600"/>
            <a:ext cx="6629400" cy="609600"/>
          </a:xfrm>
        </p:spPr>
        <p:txBody>
          <a:bodyPr/>
          <a:lstStyle/>
          <a:p>
            <a:r>
              <a:rPr lang="en-US" altLang="en-US" sz="1800">
                <a:ea typeface="ＭＳ Ｐゴシック" panose="020B0600070205080204" pitchFamily="34" charset="-128"/>
              </a:rPr>
              <a:t>United States: Historical Maps</a:t>
            </a:r>
          </a:p>
        </p:txBody>
      </p:sp>
      <p:sp>
        <p:nvSpPr>
          <p:cNvPr id="144387" name="Line 3">
            <a:extLst>
              <a:ext uri="{FF2B5EF4-FFF2-40B4-BE49-F238E27FC236}">
                <a16:creationId xmlns:a16="http://schemas.microsoft.com/office/drawing/2014/main" id="{76B9A9C3-B3EC-5A4E-A7EB-418217439EE4}"/>
              </a:ext>
            </a:extLst>
          </p:cNvPr>
          <p:cNvSpPr>
            <a:spLocks noChangeShapeType="1"/>
          </p:cNvSpPr>
          <p:nvPr/>
        </p:nvSpPr>
        <p:spPr bwMode="auto">
          <a:xfrm>
            <a:off x="4572000" y="838200"/>
            <a:ext cx="0" cy="548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388" name="Line 4">
            <a:extLst>
              <a:ext uri="{FF2B5EF4-FFF2-40B4-BE49-F238E27FC236}">
                <a16:creationId xmlns:a16="http://schemas.microsoft.com/office/drawing/2014/main" id="{C1769FF3-E8CE-7F48-B996-6566605D25B8}"/>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389" name="Rectangle 5">
            <a:extLst>
              <a:ext uri="{FF2B5EF4-FFF2-40B4-BE49-F238E27FC236}">
                <a16:creationId xmlns:a16="http://schemas.microsoft.com/office/drawing/2014/main" id="{0D610576-2013-D64F-8F26-624360804229}"/>
              </a:ext>
            </a:extLst>
          </p:cNvPr>
          <p:cNvSpPr>
            <a:spLocks noChangeArrowheads="1"/>
          </p:cNvSpPr>
          <p:nvPr/>
        </p:nvSpPr>
        <p:spPr bwMode="auto">
          <a:xfrm>
            <a:off x="4800600" y="965200"/>
            <a:ext cx="4114800" cy="338138"/>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Map: US Westward Expansion</a:t>
            </a:r>
          </a:p>
        </p:txBody>
      </p:sp>
      <p:sp>
        <p:nvSpPr>
          <p:cNvPr id="144390" name="Line 7">
            <a:extLst>
              <a:ext uri="{FF2B5EF4-FFF2-40B4-BE49-F238E27FC236}">
                <a16:creationId xmlns:a16="http://schemas.microsoft.com/office/drawing/2014/main" id="{C5A2426C-BA5E-EA49-8924-D409977CFA98}"/>
              </a:ext>
            </a:extLst>
          </p:cNvPr>
          <p:cNvSpPr>
            <a:spLocks noChangeShapeType="1"/>
          </p:cNvSpPr>
          <p:nvPr/>
        </p:nvSpPr>
        <p:spPr bwMode="auto">
          <a:xfrm>
            <a:off x="228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391" name="Rectangle 8">
            <a:extLst>
              <a:ext uri="{FF2B5EF4-FFF2-40B4-BE49-F238E27FC236}">
                <a16:creationId xmlns:a16="http://schemas.microsoft.com/office/drawing/2014/main" id="{3B1388A8-694C-BA40-9C02-F9C6FBEC54B0}"/>
              </a:ext>
            </a:extLst>
          </p:cNvPr>
          <p:cNvSpPr>
            <a:spLocks noChangeArrowheads="1"/>
          </p:cNvSpPr>
          <p:nvPr/>
        </p:nvSpPr>
        <p:spPr bwMode="auto">
          <a:xfrm>
            <a:off x="228600" y="965200"/>
            <a:ext cx="4114800" cy="338138"/>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Map: 13 Colonies in 1775</a:t>
            </a:r>
          </a:p>
        </p:txBody>
      </p:sp>
      <p:sp>
        <p:nvSpPr>
          <p:cNvPr id="144392" name="Line 16">
            <a:extLst>
              <a:ext uri="{FF2B5EF4-FFF2-40B4-BE49-F238E27FC236}">
                <a16:creationId xmlns:a16="http://schemas.microsoft.com/office/drawing/2014/main" id="{67AC3B7F-9A3F-3F4A-BD6E-BA186F7ED5BC}"/>
              </a:ext>
            </a:extLst>
          </p:cNvPr>
          <p:cNvSpPr>
            <a:spLocks noChangeShapeType="1"/>
          </p:cNvSpPr>
          <p:nvPr/>
        </p:nvSpPr>
        <p:spPr bwMode="auto">
          <a:xfrm flipH="1">
            <a:off x="152400" y="5181600"/>
            <a:ext cx="8839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393" name="Rectangle 23">
            <a:extLst>
              <a:ext uri="{FF2B5EF4-FFF2-40B4-BE49-F238E27FC236}">
                <a16:creationId xmlns:a16="http://schemas.microsoft.com/office/drawing/2014/main" id="{2A7C0337-0953-BB44-A0D2-057190CBA681}"/>
              </a:ext>
            </a:extLst>
          </p:cNvPr>
          <p:cNvSpPr>
            <a:spLocks noChangeArrowheads="1"/>
          </p:cNvSpPr>
          <p:nvPr/>
        </p:nvSpPr>
        <p:spPr bwMode="auto">
          <a:xfrm>
            <a:off x="228600" y="5257800"/>
            <a:ext cx="4267200" cy="1066800"/>
          </a:xfrm>
          <a:prstGeom prst="rect">
            <a:avLst/>
          </a:prstGeom>
          <a:solidFill>
            <a:srgbClr val="DDDDDD"/>
          </a:solidFill>
          <a:ln w="9525">
            <a:solidFill>
              <a:schemeClr val="tx1"/>
            </a:solidFill>
            <a:miter lim="800000"/>
            <a:headEnd/>
            <a:tailEnd/>
          </a:ln>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GB" altLang="en-US"/>
              <a:t>The original 13 British colonies that would go on to form the United States were squeezed between the Atlantic Ocean and the Appalachian Mountains.</a:t>
            </a:r>
          </a:p>
        </p:txBody>
      </p:sp>
      <p:sp>
        <p:nvSpPr>
          <p:cNvPr id="144394" name="Rectangle 23">
            <a:extLst>
              <a:ext uri="{FF2B5EF4-FFF2-40B4-BE49-F238E27FC236}">
                <a16:creationId xmlns:a16="http://schemas.microsoft.com/office/drawing/2014/main" id="{07908583-4A67-A045-877C-F3C8615F5E07}"/>
              </a:ext>
            </a:extLst>
          </p:cNvPr>
          <p:cNvSpPr>
            <a:spLocks noChangeArrowheads="1"/>
          </p:cNvSpPr>
          <p:nvPr/>
        </p:nvSpPr>
        <p:spPr bwMode="auto">
          <a:xfrm>
            <a:off x="4648200" y="5257800"/>
            <a:ext cx="4267200" cy="1066800"/>
          </a:xfrm>
          <a:prstGeom prst="rect">
            <a:avLst/>
          </a:prstGeom>
          <a:solidFill>
            <a:srgbClr val="DDDDDD"/>
          </a:solidFill>
          <a:ln w="9525">
            <a:solidFill>
              <a:schemeClr val="tx1"/>
            </a:solidFill>
            <a:miter lim="800000"/>
            <a:headEnd/>
            <a:tailEnd/>
          </a:ln>
        </p:spPr>
        <p:txBody>
          <a:bodyPr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GB" altLang="en-US"/>
              <a:t>The United States quickly spread to the Pacific Coast in the West in a period of less than a 70 years after winning its independence.</a:t>
            </a:r>
          </a:p>
        </p:txBody>
      </p:sp>
      <p:pic>
        <p:nvPicPr>
          <p:cNvPr id="144395" name="Picture 1">
            <a:extLst>
              <a:ext uri="{FF2B5EF4-FFF2-40B4-BE49-F238E27FC236}">
                <a16:creationId xmlns:a16="http://schemas.microsoft.com/office/drawing/2014/main" id="{E590A9B9-9E79-0E4C-9319-EB974DA41547}"/>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09600" y="1524000"/>
            <a:ext cx="3352800" cy="357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96" name="Picture 2">
            <a:extLst>
              <a:ext uri="{FF2B5EF4-FFF2-40B4-BE49-F238E27FC236}">
                <a16:creationId xmlns:a16="http://schemas.microsoft.com/office/drawing/2014/main" id="{C24E1166-834A-E742-BFA8-20B5A3942200}"/>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800600" y="1905000"/>
            <a:ext cx="4114800" cy="277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Slide Number Placeholder 6">
            <a:extLst>
              <a:ext uri="{FF2B5EF4-FFF2-40B4-BE49-F238E27FC236}">
                <a16:creationId xmlns:a16="http://schemas.microsoft.com/office/drawing/2014/main" id="{857703E8-BF78-AE44-B2A9-F1F08811624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49CE849-4108-D341-8A12-0EBF18A5F80D}" type="slidenum">
              <a:rPr lang="en-US" altLang="en-US" sz="1400" b="0" smtClean="0">
                <a:latin typeface="Times New Roman" panose="02020603050405020304" pitchFamily="18" charset="0"/>
              </a:rPr>
              <a:pPr>
                <a:spcBef>
                  <a:spcPct val="0"/>
                </a:spcBef>
                <a:buFontTx/>
                <a:buNone/>
              </a:pPr>
              <a:t>71</a:t>
            </a:fld>
            <a:endParaRPr lang="en-US" altLang="en-US" sz="1400" b="0">
              <a:latin typeface="Times New Roman" panose="02020603050405020304" pitchFamily="18" charset="0"/>
            </a:endParaRPr>
          </a:p>
        </p:txBody>
      </p:sp>
      <p:sp>
        <p:nvSpPr>
          <p:cNvPr id="146434" name="Rectangle 2">
            <a:extLst>
              <a:ext uri="{FF2B5EF4-FFF2-40B4-BE49-F238E27FC236}">
                <a16:creationId xmlns:a16="http://schemas.microsoft.com/office/drawing/2014/main" id="{435AE34A-3E1D-FD47-85D8-B443AD306324}"/>
              </a:ext>
            </a:extLst>
          </p:cNvPr>
          <p:cNvSpPr>
            <a:spLocks noGrp="1" noChangeArrowheads="1"/>
          </p:cNvSpPr>
          <p:nvPr>
            <p:ph type="title"/>
          </p:nvPr>
        </p:nvSpPr>
        <p:spPr>
          <a:xfrm>
            <a:off x="0" y="228600"/>
            <a:ext cx="7239000" cy="609600"/>
          </a:xfrm>
        </p:spPr>
        <p:txBody>
          <a:bodyPr/>
          <a:lstStyle/>
          <a:p>
            <a:r>
              <a:rPr lang="en-US" altLang="en-US" sz="1800">
                <a:ea typeface="ＭＳ Ｐゴシック" panose="020B0600070205080204" pitchFamily="34" charset="-128"/>
              </a:rPr>
              <a:t>United States: Demographic and Environmental Risk Outlook</a:t>
            </a:r>
          </a:p>
        </p:txBody>
      </p:sp>
      <p:sp>
        <p:nvSpPr>
          <p:cNvPr id="146435" name="Rectangle 3">
            <a:extLst>
              <a:ext uri="{FF2B5EF4-FFF2-40B4-BE49-F238E27FC236}">
                <a16:creationId xmlns:a16="http://schemas.microsoft.com/office/drawing/2014/main" id="{AFAB01C5-E605-F742-BC25-16D7EB9CF83A}"/>
              </a:ext>
            </a:extLst>
          </p:cNvPr>
          <p:cNvSpPr>
            <a:spLocks noGrp="1" noChangeArrowheads="1"/>
          </p:cNvSpPr>
          <p:nvPr>
            <p:ph type="body" sz="half" idx="1"/>
          </p:nvPr>
        </p:nvSpPr>
        <p:spPr>
          <a:xfrm>
            <a:off x="4724400" y="1524000"/>
            <a:ext cx="4191000" cy="2057400"/>
          </a:xfrm>
        </p:spPr>
        <p:txBody>
          <a:bodyPr/>
          <a:lstStyle/>
          <a:p>
            <a:pPr marL="0" indent="0"/>
            <a:r>
              <a:rPr lang="en-US" altLang="en-US" sz="1200" b="0">
                <a:ea typeface="ＭＳ Ｐゴシック" panose="020B0600070205080204" pitchFamily="34" charset="-128"/>
              </a:rPr>
              <a:t> No developed country in the world faces lower-levels of demographic risk than the United States, thanks in large part to its controlled immigration.</a:t>
            </a:r>
          </a:p>
          <a:p>
            <a:pPr marL="0" indent="0"/>
            <a:endParaRPr lang="en-US" altLang="en-US" sz="1400" b="0">
              <a:ea typeface="ＭＳ Ｐゴシック" panose="020B0600070205080204" pitchFamily="34" charset="-128"/>
            </a:endParaRPr>
          </a:p>
        </p:txBody>
      </p:sp>
      <p:sp>
        <p:nvSpPr>
          <p:cNvPr id="146436" name="Line 4">
            <a:extLst>
              <a:ext uri="{FF2B5EF4-FFF2-40B4-BE49-F238E27FC236}">
                <a16:creationId xmlns:a16="http://schemas.microsoft.com/office/drawing/2014/main" id="{BFD06071-BEFE-0140-BB41-2F1F500843EC}"/>
              </a:ext>
            </a:extLst>
          </p:cNvPr>
          <p:cNvSpPr>
            <a:spLocks noChangeShapeType="1"/>
          </p:cNvSpPr>
          <p:nvPr/>
        </p:nvSpPr>
        <p:spPr bwMode="auto">
          <a:xfrm>
            <a:off x="4572000" y="838200"/>
            <a:ext cx="0" cy="525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37" name="Rectangle 5">
            <a:extLst>
              <a:ext uri="{FF2B5EF4-FFF2-40B4-BE49-F238E27FC236}">
                <a16:creationId xmlns:a16="http://schemas.microsoft.com/office/drawing/2014/main" id="{85EF593B-BEF4-BB46-9198-0376A40AAC40}"/>
              </a:ext>
            </a:extLst>
          </p:cNvPr>
          <p:cNvSpPr>
            <a:spLocks noChangeArrowheads="1"/>
          </p:cNvSpPr>
          <p:nvPr/>
        </p:nvSpPr>
        <p:spPr bwMode="auto">
          <a:xfrm>
            <a:off x="152400" y="990600"/>
            <a:ext cx="35814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Current Risk Ratings: </a:t>
            </a:r>
          </a:p>
        </p:txBody>
      </p:sp>
      <p:sp>
        <p:nvSpPr>
          <p:cNvPr id="146438" name="Line 6">
            <a:extLst>
              <a:ext uri="{FF2B5EF4-FFF2-40B4-BE49-F238E27FC236}">
                <a16:creationId xmlns:a16="http://schemas.microsoft.com/office/drawing/2014/main" id="{FE58CF56-8953-4640-AB69-0C7C0D34FD0E}"/>
              </a:ext>
            </a:extLst>
          </p:cNvPr>
          <p:cNvSpPr>
            <a:spLocks noChangeShapeType="1"/>
          </p:cNvSpPr>
          <p:nvPr/>
        </p:nvSpPr>
        <p:spPr bwMode="auto">
          <a:xfrm>
            <a:off x="1524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39" name="Line 7">
            <a:extLst>
              <a:ext uri="{FF2B5EF4-FFF2-40B4-BE49-F238E27FC236}">
                <a16:creationId xmlns:a16="http://schemas.microsoft.com/office/drawing/2014/main" id="{6B09945F-3FFE-9749-A2BC-13F8AEBF1F71}"/>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146440" name="Object 8">
            <a:extLst>
              <a:ext uri="{FF2B5EF4-FFF2-40B4-BE49-F238E27FC236}">
                <a16:creationId xmlns:a16="http://schemas.microsoft.com/office/drawing/2014/main" id="{30D713FA-7645-7240-B13C-167E0CB389B2}"/>
              </a:ext>
            </a:extLst>
          </p:cNvPr>
          <p:cNvGraphicFramePr>
            <a:graphicFrameLocks noChangeAspect="1"/>
          </p:cNvGraphicFramePr>
          <p:nvPr/>
        </p:nvGraphicFramePr>
        <p:xfrm>
          <a:off x="0" y="1219200"/>
          <a:ext cx="4572000" cy="3049588"/>
        </p:xfrm>
        <a:graphic>
          <a:graphicData uri="http://schemas.openxmlformats.org/presentationml/2006/ole">
            <mc:AlternateContent xmlns:mc="http://schemas.openxmlformats.org/markup-compatibility/2006">
              <mc:Choice xmlns:v="urn:schemas-microsoft-com:vml" Requires="v">
                <p:oleObj spid="_x0000_s146704" r:id="rId4" imgW="4762500" imgH="3175000" progId="Excel.Chart.8">
                  <p:embed/>
                </p:oleObj>
              </mc:Choice>
              <mc:Fallback>
                <p:oleObj r:id="rId4" imgW="4762500" imgH="3175000" progId="Excel.Chart.8">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219200"/>
                        <a:ext cx="4572000" cy="304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6441" name="AutoShape 9">
            <a:extLst>
              <a:ext uri="{FF2B5EF4-FFF2-40B4-BE49-F238E27FC236}">
                <a16:creationId xmlns:a16="http://schemas.microsoft.com/office/drawing/2014/main" id="{EF601ABA-6851-4F4D-ACB1-E276A343DC90}"/>
              </a:ext>
            </a:extLst>
          </p:cNvPr>
          <p:cNvSpPr>
            <a:spLocks noChangeArrowheads="1"/>
          </p:cNvSpPr>
          <p:nvPr/>
        </p:nvSpPr>
        <p:spPr bwMode="auto">
          <a:xfrm>
            <a:off x="1371600" y="3962400"/>
            <a:ext cx="3048000" cy="228600"/>
          </a:xfrm>
          <a:prstGeom prst="homePlate">
            <a:avLst>
              <a:gd name="adj" fmla="val 333333"/>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200">
                <a:solidFill>
                  <a:schemeClr val="bg1"/>
                </a:solidFill>
              </a:rPr>
              <a:t>Low Risk………………High Risk</a:t>
            </a:r>
          </a:p>
        </p:txBody>
      </p:sp>
      <p:sp>
        <p:nvSpPr>
          <p:cNvPr id="146442" name="Rectangle 10">
            <a:extLst>
              <a:ext uri="{FF2B5EF4-FFF2-40B4-BE49-F238E27FC236}">
                <a16:creationId xmlns:a16="http://schemas.microsoft.com/office/drawing/2014/main" id="{2A60A08B-A23F-A54F-8C69-308367DE67A0}"/>
              </a:ext>
            </a:extLst>
          </p:cNvPr>
          <p:cNvSpPr>
            <a:spLocks noChangeArrowheads="1"/>
          </p:cNvSpPr>
          <p:nvPr/>
        </p:nvSpPr>
        <p:spPr bwMode="auto">
          <a:xfrm>
            <a:off x="4800600" y="990600"/>
            <a:ext cx="29718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Demographic Risk Outlook: </a:t>
            </a:r>
          </a:p>
        </p:txBody>
      </p:sp>
      <p:sp>
        <p:nvSpPr>
          <p:cNvPr id="146443" name="Rectangle 11">
            <a:extLst>
              <a:ext uri="{FF2B5EF4-FFF2-40B4-BE49-F238E27FC236}">
                <a16:creationId xmlns:a16="http://schemas.microsoft.com/office/drawing/2014/main" id="{8ECF77FB-34FE-E944-B20A-CB5B29C22448}"/>
              </a:ext>
            </a:extLst>
          </p:cNvPr>
          <p:cNvSpPr>
            <a:spLocks noChangeArrowheads="1"/>
          </p:cNvSpPr>
          <p:nvPr/>
        </p:nvSpPr>
        <p:spPr bwMode="auto">
          <a:xfrm>
            <a:off x="152400" y="4343400"/>
            <a:ext cx="4267200"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515938" indent="-16510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buFontTx/>
              <a:buNone/>
            </a:pPr>
            <a:r>
              <a:rPr lang="en-US" altLang="en-US" sz="1400"/>
              <a:t> </a:t>
            </a:r>
            <a:r>
              <a:rPr lang="en-US" altLang="en-US" sz="1400" b="0" u="sng"/>
              <a:t>ISA Risk Ratings</a:t>
            </a:r>
          </a:p>
          <a:p>
            <a:pPr lvl="1"/>
            <a:r>
              <a:rPr lang="en-US" altLang="en-US" sz="1400"/>
              <a:t>0.0 to 1.9 = Low Risk</a:t>
            </a:r>
          </a:p>
          <a:p>
            <a:pPr lvl="1"/>
            <a:r>
              <a:rPr lang="en-US" altLang="en-US" sz="1400"/>
              <a:t>2.0 to 3.9 = Low to Moderate Risk</a:t>
            </a:r>
          </a:p>
          <a:p>
            <a:pPr lvl="1"/>
            <a:r>
              <a:rPr lang="en-US" altLang="en-US" sz="1400"/>
              <a:t>4.0 to 5.9 = Moderate Risk</a:t>
            </a:r>
          </a:p>
          <a:p>
            <a:pPr lvl="1"/>
            <a:r>
              <a:rPr lang="en-US" altLang="en-US" sz="1400"/>
              <a:t>6.0 to 7.9 = Moderate to High Risk</a:t>
            </a:r>
          </a:p>
          <a:p>
            <a:pPr lvl="1"/>
            <a:r>
              <a:rPr lang="en-US" altLang="en-US" sz="1400"/>
              <a:t>8.0 to 10  = High Risk</a:t>
            </a:r>
          </a:p>
        </p:txBody>
      </p:sp>
      <p:sp>
        <p:nvSpPr>
          <p:cNvPr id="146444" name="Rectangle 12">
            <a:extLst>
              <a:ext uri="{FF2B5EF4-FFF2-40B4-BE49-F238E27FC236}">
                <a16:creationId xmlns:a16="http://schemas.microsoft.com/office/drawing/2014/main" id="{D7E0007D-E585-3244-BCCE-417A158D9E00}"/>
              </a:ext>
            </a:extLst>
          </p:cNvPr>
          <p:cNvSpPr>
            <a:spLocks noChangeArrowheads="1"/>
          </p:cNvSpPr>
          <p:nvPr/>
        </p:nvSpPr>
        <p:spPr bwMode="auto">
          <a:xfrm>
            <a:off x="4724400" y="4114800"/>
            <a:ext cx="4191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r>
              <a:rPr lang="en-US" altLang="en-US" sz="1200" b="0"/>
              <a:t> Despite its vast size, the United States is facing higher levels of environmental risk than ever before.</a:t>
            </a:r>
          </a:p>
          <a:p>
            <a:endParaRPr lang="en-US" altLang="en-US" sz="1400" b="0"/>
          </a:p>
        </p:txBody>
      </p:sp>
      <p:sp>
        <p:nvSpPr>
          <p:cNvPr id="146445" name="Line 13">
            <a:extLst>
              <a:ext uri="{FF2B5EF4-FFF2-40B4-BE49-F238E27FC236}">
                <a16:creationId xmlns:a16="http://schemas.microsoft.com/office/drawing/2014/main" id="{E9A3C8D7-45DA-3745-9C4C-05931D32684D}"/>
              </a:ext>
            </a:extLst>
          </p:cNvPr>
          <p:cNvSpPr>
            <a:spLocks noChangeShapeType="1"/>
          </p:cNvSpPr>
          <p:nvPr/>
        </p:nvSpPr>
        <p:spPr bwMode="auto">
          <a:xfrm>
            <a:off x="4800600" y="40386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46" name="Rectangle 14">
            <a:extLst>
              <a:ext uri="{FF2B5EF4-FFF2-40B4-BE49-F238E27FC236}">
                <a16:creationId xmlns:a16="http://schemas.microsoft.com/office/drawing/2014/main" id="{DA0B6747-6707-2D4C-8945-EA284DAA92D7}"/>
              </a:ext>
            </a:extLst>
          </p:cNvPr>
          <p:cNvSpPr>
            <a:spLocks noChangeArrowheads="1"/>
          </p:cNvSpPr>
          <p:nvPr/>
        </p:nvSpPr>
        <p:spPr bwMode="auto">
          <a:xfrm>
            <a:off x="4800600" y="3581400"/>
            <a:ext cx="30480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EAEAEA"/>
                </a:solidFill>
              </a:rPr>
              <a:t>Environmental Risk Outlook: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Slide Number Placeholder 6">
            <a:extLst>
              <a:ext uri="{FF2B5EF4-FFF2-40B4-BE49-F238E27FC236}">
                <a16:creationId xmlns:a16="http://schemas.microsoft.com/office/drawing/2014/main" id="{8F4D4B85-9BB9-F44B-AAD2-F8AA399306B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70518D91-6D2A-A140-8EA1-53332088BC0F}" type="slidenum">
              <a:rPr lang="en-US" altLang="en-US" sz="1400" b="0" smtClean="0">
                <a:latin typeface="Times New Roman" panose="02020603050405020304" pitchFamily="18" charset="0"/>
              </a:rPr>
              <a:pPr>
                <a:spcBef>
                  <a:spcPct val="0"/>
                </a:spcBef>
                <a:buFontTx/>
                <a:buNone/>
              </a:pPr>
              <a:t>72</a:t>
            </a:fld>
            <a:endParaRPr lang="en-US" altLang="en-US" sz="1400" b="0">
              <a:latin typeface="Times New Roman" panose="02020603050405020304" pitchFamily="18" charset="0"/>
            </a:endParaRPr>
          </a:p>
        </p:txBody>
      </p:sp>
      <p:sp>
        <p:nvSpPr>
          <p:cNvPr id="148482" name="Line 2">
            <a:extLst>
              <a:ext uri="{FF2B5EF4-FFF2-40B4-BE49-F238E27FC236}">
                <a16:creationId xmlns:a16="http://schemas.microsoft.com/office/drawing/2014/main" id="{2B5456D9-1AFD-7243-B4E2-EF51EFEB8631}"/>
              </a:ext>
            </a:extLst>
          </p:cNvPr>
          <p:cNvSpPr>
            <a:spLocks noChangeShapeType="1"/>
          </p:cNvSpPr>
          <p:nvPr/>
        </p:nvSpPr>
        <p:spPr bwMode="auto">
          <a:xfrm>
            <a:off x="4572000" y="685800"/>
            <a:ext cx="0" cy="556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48483" name="Picture 3">
            <a:extLst>
              <a:ext uri="{FF2B5EF4-FFF2-40B4-BE49-F238E27FC236}">
                <a16:creationId xmlns:a16="http://schemas.microsoft.com/office/drawing/2014/main" id="{C5182AB5-F2CE-0840-96E4-0B7C99C7564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838200"/>
            <a:ext cx="45720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4" name="Line 5">
            <a:extLst>
              <a:ext uri="{FF2B5EF4-FFF2-40B4-BE49-F238E27FC236}">
                <a16:creationId xmlns:a16="http://schemas.microsoft.com/office/drawing/2014/main" id="{61F13E92-BCE2-A847-AF6B-FB85832A1B9C}"/>
              </a:ext>
            </a:extLst>
          </p:cNvPr>
          <p:cNvSpPr>
            <a:spLocks noChangeShapeType="1"/>
          </p:cNvSpPr>
          <p:nvPr/>
        </p:nvSpPr>
        <p:spPr bwMode="auto">
          <a:xfrm>
            <a:off x="4724400" y="12192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485" name="Line 6">
            <a:extLst>
              <a:ext uri="{FF2B5EF4-FFF2-40B4-BE49-F238E27FC236}">
                <a16:creationId xmlns:a16="http://schemas.microsoft.com/office/drawing/2014/main" id="{9FAAAA16-52FF-3847-BFC6-B296747E4D3A}"/>
              </a:ext>
            </a:extLst>
          </p:cNvPr>
          <p:cNvSpPr>
            <a:spLocks noChangeShapeType="1"/>
          </p:cNvSpPr>
          <p:nvPr/>
        </p:nvSpPr>
        <p:spPr bwMode="auto">
          <a:xfrm>
            <a:off x="228600" y="27432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486" name="Rectangle 7">
            <a:extLst>
              <a:ext uri="{FF2B5EF4-FFF2-40B4-BE49-F238E27FC236}">
                <a16:creationId xmlns:a16="http://schemas.microsoft.com/office/drawing/2014/main" id="{B8F49609-7627-9B4B-9423-FC9FD46B17F5}"/>
              </a:ext>
            </a:extLst>
          </p:cNvPr>
          <p:cNvSpPr>
            <a:spLocks noChangeArrowheads="1"/>
          </p:cNvSpPr>
          <p:nvPr/>
        </p:nvSpPr>
        <p:spPr bwMode="auto">
          <a:xfrm>
            <a:off x="0" y="0"/>
            <a:ext cx="7924800" cy="609600"/>
          </a:xfrm>
          <a:prstGeom prst="rect">
            <a:avLst/>
          </a:prstGeom>
          <a:solidFill>
            <a:srgbClr val="777777"/>
          </a:solidFill>
          <a:ln w="9525">
            <a:solidFill>
              <a:srgbClr val="000080"/>
            </a:solidFill>
            <a:miter lim="800000"/>
            <a:headEnd/>
            <a:tailEnd/>
          </a:ln>
        </p:spPr>
        <p:txBody>
          <a:bodyPr wrap="none"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2400" b="0">
              <a:latin typeface="Times New Roman" panose="02020603050405020304" pitchFamily="18" charset="0"/>
            </a:endParaRPr>
          </a:p>
        </p:txBody>
      </p:sp>
      <p:pic>
        <p:nvPicPr>
          <p:cNvPr id="148487" name="Picture 8">
            <a:extLst>
              <a:ext uri="{FF2B5EF4-FFF2-40B4-BE49-F238E27FC236}">
                <a16:creationId xmlns:a16="http://schemas.microsoft.com/office/drawing/2014/main" id="{D64F8859-25D0-0046-90E8-33D54F5A293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52400" y="2895600"/>
            <a:ext cx="4267200"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Picture 9" descr="Grand%20Canyon%20-%201,%20AZ">
            <a:extLst>
              <a:ext uri="{FF2B5EF4-FFF2-40B4-BE49-F238E27FC236}">
                <a16:creationId xmlns:a16="http://schemas.microsoft.com/office/drawing/2014/main" id="{7E9D56DC-5F69-0F48-9168-225EA414E2CD}"/>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724400" y="1295400"/>
            <a:ext cx="2895600"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90" name="Text Box 12">
            <a:extLst>
              <a:ext uri="{FF2B5EF4-FFF2-40B4-BE49-F238E27FC236}">
                <a16:creationId xmlns:a16="http://schemas.microsoft.com/office/drawing/2014/main" id="{66E26CFC-61B7-4C4C-AA6F-1FA78FFB8E82}"/>
              </a:ext>
            </a:extLst>
          </p:cNvPr>
          <p:cNvSpPr txBox="1">
            <a:spLocks noChangeArrowheads="1"/>
          </p:cNvSpPr>
          <p:nvPr/>
        </p:nvSpPr>
        <p:spPr bwMode="auto">
          <a:xfrm>
            <a:off x="152400" y="1524000"/>
            <a:ext cx="4267200"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buFontTx/>
              <a:buNone/>
            </a:pPr>
            <a:r>
              <a:rPr lang="en-US" altLang="en-US" sz="2400" b="0" dirty="0">
                <a:solidFill>
                  <a:srgbClr val="777777"/>
                </a:solidFill>
              </a:rPr>
              <a:t>ISA April 2022 Country Report</a:t>
            </a:r>
          </a:p>
          <a:p>
            <a:pPr algn="ctr" eaLnBrk="1" hangingPunct="1">
              <a:buFontTx/>
              <a:buNone/>
            </a:pPr>
            <a:r>
              <a:rPr lang="en-US" altLang="en-US" sz="2400" b="0" dirty="0">
                <a:solidFill>
                  <a:srgbClr val="777777"/>
                </a:solidFill>
              </a:rPr>
              <a:t>United States</a:t>
            </a:r>
          </a:p>
        </p:txBody>
      </p:sp>
      <p:pic>
        <p:nvPicPr>
          <p:cNvPr id="148491" name="Picture 12">
            <a:extLst>
              <a:ext uri="{FF2B5EF4-FFF2-40B4-BE49-F238E27FC236}">
                <a16:creationId xmlns:a16="http://schemas.microsoft.com/office/drawing/2014/main" id="{EA907BB3-25EF-5240-82C4-7DC84D9E7E5B}"/>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724400" y="4419600"/>
            <a:ext cx="253841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A guide to New York&amp;#39;s skyline | ROL Cruise Blog">
            <a:extLst>
              <a:ext uri="{FF2B5EF4-FFF2-40B4-BE49-F238E27FC236}">
                <a16:creationId xmlns:a16="http://schemas.microsoft.com/office/drawing/2014/main" id="{0FF2AA9C-87BF-3149-9529-F2A648EE3FF4}"/>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096000" y="3066468"/>
            <a:ext cx="2895600" cy="17785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6">
            <a:extLst>
              <a:ext uri="{FF2B5EF4-FFF2-40B4-BE49-F238E27FC236}">
                <a16:creationId xmlns:a16="http://schemas.microsoft.com/office/drawing/2014/main" id="{283F5B4C-A152-E040-BFE6-8A41C69AEFB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8862BB36-B154-EF4D-87E8-E1D19E1A7D24}" type="slidenum">
              <a:rPr lang="en-US" altLang="en-US" sz="1400" b="0" smtClean="0">
                <a:latin typeface="Times New Roman" panose="02020603050405020304" pitchFamily="18" charset="0"/>
              </a:rPr>
              <a:pPr>
                <a:spcBef>
                  <a:spcPct val="0"/>
                </a:spcBef>
                <a:buFontTx/>
                <a:buNone/>
              </a:pPr>
              <a:t>8</a:t>
            </a:fld>
            <a:endParaRPr lang="en-US" altLang="en-US" sz="1400" b="0" dirty="0">
              <a:latin typeface="Times New Roman" panose="02020603050405020304" pitchFamily="18" charset="0"/>
            </a:endParaRPr>
          </a:p>
        </p:txBody>
      </p:sp>
      <p:sp>
        <p:nvSpPr>
          <p:cNvPr id="35842" name="Text Box 2">
            <a:extLst>
              <a:ext uri="{FF2B5EF4-FFF2-40B4-BE49-F238E27FC236}">
                <a16:creationId xmlns:a16="http://schemas.microsoft.com/office/drawing/2014/main" id="{D6384AD1-4FCB-804B-AA87-AE036C5918BE}"/>
              </a:ext>
            </a:extLst>
          </p:cNvPr>
          <p:cNvSpPr txBox="1">
            <a:spLocks noChangeArrowheads="1"/>
          </p:cNvSpPr>
          <p:nvPr/>
        </p:nvSpPr>
        <p:spPr bwMode="auto">
          <a:xfrm>
            <a:off x="0" y="1371600"/>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75000"/>
              </a:lnSpc>
              <a:spcBef>
                <a:spcPct val="50000"/>
              </a:spcBef>
              <a:buFontTx/>
              <a:buNone/>
            </a:pPr>
            <a:r>
              <a:rPr lang="en-US" altLang="en-US" sz="2400" b="0" dirty="0">
                <a:solidFill>
                  <a:srgbClr val="777777"/>
                </a:solidFill>
              </a:rPr>
              <a:t>United States Political Outlook</a:t>
            </a:r>
          </a:p>
        </p:txBody>
      </p:sp>
      <p:sp>
        <p:nvSpPr>
          <p:cNvPr id="35843" name="Line 3">
            <a:extLst>
              <a:ext uri="{FF2B5EF4-FFF2-40B4-BE49-F238E27FC236}">
                <a16:creationId xmlns:a16="http://schemas.microsoft.com/office/drawing/2014/main" id="{85A96FE2-7AF2-9940-9086-71D439BB0FAA}"/>
              </a:ext>
            </a:extLst>
          </p:cNvPr>
          <p:cNvSpPr>
            <a:spLocks noChangeShapeType="1"/>
          </p:cNvSpPr>
          <p:nvPr/>
        </p:nvSpPr>
        <p:spPr bwMode="auto">
          <a:xfrm flipV="1">
            <a:off x="152400" y="2057400"/>
            <a:ext cx="876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5844" name="Rectangle 4">
            <a:extLst>
              <a:ext uri="{FF2B5EF4-FFF2-40B4-BE49-F238E27FC236}">
                <a16:creationId xmlns:a16="http://schemas.microsoft.com/office/drawing/2014/main" id="{219017D6-4F94-3E44-A17C-85A1B4F9FB86}"/>
              </a:ext>
            </a:extLst>
          </p:cNvPr>
          <p:cNvSpPr>
            <a:spLocks noChangeArrowheads="1"/>
          </p:cNvSpPr>
          <p:nvPr/>
        </p:nvSpPr>
        <p:spPr bwMode="auto">
          <a:xfrm>
            <a:off x="0" y="0"/>
            <a:ext cx="7924800" cy="609600"/>
          </a:xfrm>
          <a:prstGeom prst="rect">
            <a:avLst/>
          </a:prstGeom>
          <a:solidFill>
            <a:srgbClr val="777777"/>
          </a:solidFill>
          <a:ln w="9525">
            <a:solidFill>
              <a:srgbClr val="000080"/>
            </a:solidFill>
            <a:miter lim="800000"/>
            <a:headEnd/>
            <a:tailEnd/>
          </a:ln>
        </p:spPr>
        <p:txBody>
          <a:bodyPr wrap="none" anchor="ct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2400" b="0" dirty="0">
              <a:latin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6">
            <a:extLst>
              <a:ext uri="{FF2B5EF4-FFF2-40B4-BE49-F238E27FC236}">
                <a16:creationId xmlns:a16="http://schemas.microsoft.com/office/drawing/2014/main" id="{23777C3A-B9C4-384D-A2DF-D9186A67E8B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18857174-5760-B449-AD20-35D612C9B490}" type="slidenum">
              <a:rPr lang="en-US" altLang="en-US" sz="1400" b="0" smtClean="0">
                <a:latin typeface="Times New Roman" panose="02020603050405020304" pitchFamily="18" charset="0"/>
              </a:rPr>
              <a:pPr>
                <a:spcBef>
                  <a:spcPct val="0"/>
                </a:spcBef>
                <a:buFontTx/>
                <a:buNone/>
              </a:pPr>
              <a:t>9</a:t>
            </a:fld>
            <a:endParaRPr lang="en-US" altLang="en-US" sz="1400" b="0" dirty="0">
              <a:latin typeface="Times New Roman" panose="02020603050405020304" pitchFamily="18" charset="0"/>
            </a:endParaRPr>
          </a:p>
        </p:txBody>
      </p:sp>
      <p:sp>
        <p:nvSpPr>
          <p:cNvPr id="37890" name="Rectangle 2">
            <a:extLst>
              <a:ext uri="{FF2B5EF4-FFF2-40B4-BE49-F238E27FC236}">
                <a16:creationId xmlns:a16="http://schemas.microsoft.com/office/drawing/2014/main" id="{7F5FAE88-030A-9C43-90E6-CEB32FA4F2E8}"/>
              </a:ext>
            </a:extLst>
          </p:cNvPr>
          <p:cNvSpPr>
            <a:spLocks noGrp="1" noChangeArrowheads="1"/>
          </p:cNvSpPr>
          <p:nvPr>
            <p:ph type="title"/>
          </p:nvPr>
        </p:nvSpPr>
        <p:spPr/>
        <p:txBody>
          <a:bodyPr/>
          <a:lstStyle/>
          <a:p>
            <a:r>
              <a:rPr lang="en-US" altLang="en-US" sz="1800" dirty="0">
                <a:ea typeface="ＭＳ Ｐゴシック" panose="020B0600070205080204" pitchFamily="34" charset="-128"/>
              </a:rPr>
              <a:t>United States: Current Government</a:t>
            </a:r>
          </a:p>
        </p:txBody>
      </p:sp>
      <p:sp>
        <p:nvSpPr>
          <p:cNvPr id="37891" name="Rectangle 3">
            <a:extLst>
              <a:ext uri="{FF2B5EF4-FFF2-40B4-BE49-F238E27FC236}">
                <a16:creationId xmlns:a16="http://schemas.microsoft.com/office/drawing/2014/main" id="{0FB7F5C8-66D1-AB47-8D82-39110764CC7E}"/>
              </a:ext>
            </a:extLst>
          </p:cNvPr>
          <p:cNvSpPr>
            <a:spLocks noGrp="1" noChangeArrowheads="1"/>
          </p:cNvSpPr>
          <p:nvPr>
            <p:ph type="body" sz="half" idx="1"/>
          </p:nvPr>
        </p:nvSpPr>
        <p:spPr>
          <a:xfrm>
            <a:off x="152400" y="1452563"/>
            <a:ext cx="4191000" cy="4643437"/>
          </a:xfrm>
        </p:spPr>
        <p:txBody>
          <a:bodyPr/>
          <a:lstStyle/>
          <a:p>
            <a:pPr marL="0" indent="0"/>
            <a:r>
              <a:rPr lang="en-US" altLang="en-US" sz="1200" b="0" dirty="0">
                <a:ea typeface="ＭＳ Ｐゴシック" panose="020B0600070205080204" pitchFamily="34" charset="-128"/>
              </a:rPr>
              <a:t> Joe Biden was sworn in as the 46</a:t>
            </a:r>
            <a:r>
              <a:rPr lang="en-US" altLang="en-US" sz="1200" b="0" baseline="30000" dirty="0">
                <a:ea typeface="ＭＳ Ｐゴシック" panose="020B0600070205080204" pitchFamily="34" charset="-128"/>
              </a:rPr>
              <a:t>th</a:t>
            </a:r>
            <a:r>
              <a:rPr lang="en-US" altLang="en-US" sz="1200" b="0" dirty="0">
                <a:ea typeface="ＭＳ Ｐゴシック" panose="020B0600070205080204" pitchFamily="34" charset="-128"/>
              </a:rPr>
              <a:t> president of the United States in January 2021.  </a:t>
            </a:r>
          </a:p>
          <a:p>
            <a:pPr marL="0" indent="0"/>
            <a:endParaRPr lang="en-US" altLang="en-US" sz="1200" b="0" dirty="0">
              <a:ea typeface="ＭＳ Ｐゴシック" panose="020B0600070205080204" pitchFamily="34" charset="-128"/>
            </a:endParaRPr>
          </a:p>
          <a:p>
            <a:pPr marL="0" indent="0"/>
            <a:r>
              <a:rPr lang="en-US" altLang="en-US" sz="1200" b="0" dirty="0">
                <a:ea typeface="ＭＳ Ｐゴシック" panose="020B0600070205080204" pitchFamily="34" charset="-128"/>
              </a:rPr>
              <a:t> President Trump’s cabinet is noteworthy, both for its diversity and for the fact that it contains a large number of officials who were a part of Barack Obama’s government between 2009 and 2017.</a:t>
            </a:r>
          </a:p>
          <a:p>
            <a:pPr marL="0" indent="0"/>
            <a:endParaRPr lang="en-US" altLang="en-US" sz="1200" b="0" dirty="0">
              <a:ea typeface="ＭＳ Ｐゴシック" panose="020B0600070205080204" pitchFamily="34" charset="-128"/>
            </a:endParaRPr>
          </a:p>
          <a:p>
            <a:pPr marL="0" indent="0"/>
            <a:r>
              <a:rPr lang="en-US" altLang="en-US" sz="1200" b="0" dirty="0">
                <a:ea typeface="ＭＳ Ｐゴシック" panose="020B0600070205080204" pitchFamily="34" charset="-128"/>
              </a:rPr>
              <a:t> The fact that a large number of well-known government officials are included in the Biden Administration highlights the fact that President Biden has moved to delegate a good deal of authority to his team.</a:t>
            </a:r>
          </a:p>
        </p:txBody>
      </p:sp>
      <p:sp>
        <p:nvSpPr>
          <p:cNvPr id="37892" name="Line 4">
            <a:extLst>
              <a:ext uri="{FF2B5EF4-FFF2-40B4-BE49-F238E27FC236}">
                <a16:creationId xmlns:a16="http://schemas.microsoft.com/office/drawing/2014/main" id="{105698D4-00E4-6E43-907E-5B9B496422EA}"/>
              </a:ext>
            </a:extLst>
          </p:cNvPr>
          <p:cNvSpPr>
            <a:spLocks noChangeShapeType="1"/>
          </p:cNvSpPr>
          <p:nvPr/>
        </p:nvSpPr>
        <p:spPr bwMode="auto">
          <a:xfrm>
            <a:off x="4572000" y="838200"/>
            <a:ext cx="0" cy="525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7893" name="Rectangle 5">
            <a:extLst>
              <a:ext uri="{FF2B5EF4-FFF2-40B4-BE49-F238E27FC236}">
                <a16:creationId xmlns:a16="http://schemas.microsoft.com/office/drawing/2014/main" id="{17DF81A0-E9B2-D94D-BDA6-CFDD550596CD}"/>
              </a:ext>
            </a:extLst>
          </p:cNvPr>
          <p:cNvSpPr>
            <a:spLocks noChangeArrowheads="1"/>
          </p:cNvSpPr>
          <p:nvPr/>
        </p:nvSpPr>
        <p:spPr bwMode="auto">
          <a:xfrm>
            <a:off x="152400" y="898525"/>
            <a:ext cx="19050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dirty="0">
                <a:solidFill>
                  <a:srgbClr val="EAEAEA"/>
                </a:solidFill>
              </a:rPr>
              <a:t>Overview: </a:t>
            </a:r>
          </a:p>
        </p:txBody>
      </p:sp>
      <p:sp>
        <p:nvSpPr>
          <p:cNvPr id="37894" name="Line 6">
            <a:extLst>
              <a:ext uri="{FF2B5EF4-FFF2-40B4-BE49-F238E27FC236}">
                <a16:creationId xmlns:a16="http://schemas.microsoft.com/office/drawing/2014/main" id="{D62558A3-8170-E54F-9A18-054875DED8D6}"/>
              </a:ext>
            </a:extLst>
          </p:cNvPr>
          <p:cNvSpPr>
            <a:spLocks noChangeShapeType="1"/>
          </p:cNvSpPr>
          <p:nvPr/>
        </p:nvSpPr>
        <p:spPr bwMode="auto">
          <a:xfrm>
            <a:off x="1524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7895" name="Line 8">
            <a:extLst>
              <a:ext uri="{FF2B5EF4-FFF2-40B4-BE49-F238E27FC236}">
                <a16:creationId xmlns:a16="http://schemas.microsoft.com/office/drawing/2014/main" id="{4C67EF2D-351D-C344-A704-915D8E79ED39}"/>
              </a:ext>
            </a:extLst>
          </p:cNvPr>
          <p:cNvSpPr>
            <a:spLocks noChangeShapeType="1"/>
          </p:cNvSpPr>
          <p:nvPr/>
        </p:nvSpPr>
        <p:spPr bwMode="auto">
          <a:xfrm>
            <a:off x="4800600" y="14478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7896" name="Rectangle 9">
            <a:extLst>
              <a:ext uri="{FF2B5EF4-FFF2-40B4-BE49-F238E27FC236}">
                <a16:creationId xmlns:a16="http://schemas.microsoft.com/office/drawing/2014/main" id="{DFB6D9D5-31C0-B44A-924E-4293CA240CBC}"/>
              </a:ext>
            </a:extLst>
          </p:cNvPr>
          <p:cNvSpPr>
            <a:spLocks noChangeArrowheads="1"/>
          </p:cNvSpPr>
          <p:nvPr/>
        </p:nvSpPr>
        <p:spPr bwMode="auto">
          <a:xfrm>
            <a:off x="4800600" y="914400"/>
            <a:ext cx="3581400" cy="3365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dirty="0">
                <a:solidFill>
                  <a:srgbClr val="EAEAEA"/>
                </a:solidFill>
              </a:rPr>
              <a:t>Key Members of the Government: </a:t>
            </a:r>
          </a:p>
        </p:txBody>
      </p:sp>
      <p:sp>
        <p:nvSpPr>
          <p:cNvPr id="37897" name="Rectangle 10">
            <a:extLst>
              <a:ext uri="{FF2B5EF4-FFF2-40B4-BE49-F238E27FC236}">
                <a16:creationId xmlns:a16="http://schemas.microsoft.com/office/drawing/2014/main" id="{EE10FAD1-38EC-2E48-9A0B-8503177B28FF}"/>
              </a:ext>
            </a:extLst>
          </p:cNvPr>
          <p:cNvSpPr>
            <a:spLocks noChangeArrowheads="1"/>
          </p:cNvSpPr>
          <p:nvPr/>
        </p:nvSpPr>
        <p:spPr bwMode="auto">
          <a:xfrm>
            <a:off x="4724400" y="1447800"/>
            <a:ext cx="4419600" cy="471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600" b="1">
                <a:solidFill>
                  <a:schemeClr val="tx1"/>
                </a:solidFill>
                <a:latin typeface="Arial" panose="020B0604020202020204" pitchFamily="34" charset="0"/>
                <a:ea typeface="ＭＳ Ｐゴシック" panose="020B0600070205080204" pitchFamily="34" charset="-128"/>
              </a:defRPr>
            </a:lvl1pPr>
            <a:lvl2pPr marL="515938" indent="-16510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r>
              <a:rPr lang="en-US" altLang="en-US" sz="1200" b="0" dirty="0"/>
              <a:t> Head of State</a:t>
            </a:r>
          </a:p>
          <a:p>
            <a:pPr lvl="1"/>
            <a:r>
              <a:rPr lang="en-US" altLang="en-US" sz="1200" dirty="0"/>
              <a:t>President Donald Trump</a:t>
            </a:r>
          </a:p>
          <a:p>
            <a:r>
              <a:rPr lang="en-US" altLang="en-US" sz="1200" b="0" dirty="0"/>
              <a:t> Vice President</a:t>
            </a:r>
          </a:p>
          <a:p>
            <a:pPr lvl="1"/>
            <a:r>
              <a:rPr lang="en-US" altLang="en-US" sz="1200" dirty="0"/>
              <a:t>Mike Pence</a:t>
            </a:r>
          </a:p>
          <a:p>
            <a:r>
              <a:rPr lang="en-US" altLang="en-US" sz="1000" dirty="0"/>
              <a:t> </a:t>
            </a:r>
            <a:r>
              <a:rPr lang="en-US" altLang="en-US" sz="1200" b="0" dirty="0"/>
              <a:t>Secretary of State</a:t>
            </a:r>
            <a:endParaRPr lang="en-US" altLang="en-US" sz="1000" dirty="0"/>
          </a:p>
          <a:p>
            <a:pPr lvl="1"/>
            <a:r>
              <a:rPr lang="en-US" altLang="en-US" sz="1200" dirty="0"/>
              <a:t>Anthony Blinken</a:t>
            </a:r>
          </a:p>
          <a:p>
            <a:r>
              <a:rPr lang="en-US" altLang="en-US" sz="1000" dirty="0"/>
              <a:t> </a:t>
            </a:r>
            <a:r>
              <a:rPr lang="en-US" altLang="en-US" sz="1200" b="0" dirty="0"/>
              <a:t>Secretary of the Treasury</a:t>
            </a:r>
            <a:endParaRPr lang="en-US" altLang="en-US" sz="1000" dirty="0"/>
          </a:p>
          <a:p>
            <a:pPr lvl="1"/>
            <a:r>
              <a:rPr lang="en-US" altLang="en-US" sz="1200" dirty="0"/>
              <a:t>Janet Yellen</a:t>
            </a:r>
          </a:p>
          <a:p>
            <a:r>
              <a:rPr lang="en-US" altLang="en-US" sz="1000" dirty="0"/>
              <a:t> </a:t>
            </a:r>
            <a:r>
              <a:rPr lang="en-US" altLang="en-US" sz="1200" b="0" dirty="0"/>
              <a:t>Attorney General</a:t>
            </a:r>
          </a:p>
          <a:p>
            <a:pPr lvl="1"/>
            <a:r>
              <a:rPr lang="en-US" altLang="en-US" sz="1200" dirty="0"/>
              <a:t>Merrick Garland</a:t>
            </a:r>
          </a:p>
          <a:p>
            <a:r>
              <a:rPr lang="en-US" altLang="en-US" sz="1200" b="0" dirty="0"/>
              <a:t> Secretary of Homeland Security</a:t>
            </a:r>
          </a:p>
          <a:p>
            <a:pPr lvl="1"/>
            <a:r>
              <a:rPr lang="en-US" altLang="en-US" sz="1200" dirty="0"/>
              <a:t>Alejandro Mayorkas</a:t>
            </a:r>
          </a:p>
          <a:p>
            <a:r>
              <a:rPr lang="en-US" altLang="en-US" sz="1000" dirty="0"/>
              <a:t> </a:t>
            </a:r>
            <a:r>
              <a:rPr lang="en-US" altLang="en-US" sz="1200" b="0" dirty="0"/>
              <a:t>Secretary of Defense</a:t>
            </a:r>
          </a:p>
          <a:p>
            <a:pPr lvl="1"/>
            <a:r>
              <a:rPr lang="en-US" altLang="en-US" sz="1200" dirty="0"/>
              <a:t>General Lloyd Austin</a:t>
            </a:r>
          </a:p>
          <a:p>
            <a:r>
              <a:rPr lang="en-US" altLang="en-US" sz="1000" dirty="0"/>
              <a:t> </a:t>
            </a:r>
            <a:r>
              <a:rPr lang="en-US" altLang="en-US" sz="1200" b="0" dirty="0"/>
              <a:t>Secretary of the Interior</a:t>
            </a:r>
          </a:p>
          <a:p>
            <a:pPr lvl="1"/>
            <a:r>
              <a:rPr lang="en-US" altLang="en-US" sz="1200" dirty="0"/>
              <a:t>Deb </a:t>
            </a:r>
            <a:r>
              <a:rPr lang="en-US" altLang="en-US" sz="1200" dirty="0" err="1"/>
              <a:t>Haarland</a:t>
            </a:r>
            <a:endParaRPr lang="en-US" altLang="en-US" sz="1200" dirty="0"/>
          </a:p>
          <a:p>
            <a:r>
              <a:rPr lang="en-US" altLang="en-US" sz="1000" dirty="0"/>
              <a:t> </a:t>
            </a:r>
            <a:r>
              <a:rPr lang="en-US" altLang="en-US" sz="1200" b="0" dirty="0"/>
              <a:t>Secretary of Health and Human Services</a:t>
            </a:r>
          </a:p>
          <a:p>
            <a:pPr lvl="1"/>
            <a:r>
              <a:rPr lang="en-US" altLang="en-US" sz="1200" dirty="0"/>
              <a:t>Xavier Becerra</a:t>
            </a:r>
          </a:p>
        </p:txBody>
      </p:sp>
    </p:spTree>
  </p:cSld>
  <p:clrMapOvr>
    <a:masterClrMapping/>
  </p:clrMapOvr>
</p:sld>
</file>

<file path=ppt/theme/theme1.xml><?xml version="1.0" encoding="utf-8"?>
<a:theme xmlns:a="http://schemas.openxmlformats.org/drawingml/2006/main" name="Australia">
  <a:themeElements>
    <a:clrScheme name="Australi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ustrali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Australi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ustrali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ustrali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ustrali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ustrali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ustrali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ustrali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C:\My Documents\Own Business\Market Analysis\New Country Reports\Australia.ppt</Template>
  <TotalTime>7297</TotalTime>
  <Words>15191</Words>
  <Application>Microsoft Macintosh PowerPoint</Application>
  <PresentationFormat>On-screen Show (4:3)</PresentationFormat>
  <Paragraphs>917</Paragraphs>
  <Slides>72</Slides>
  <Notes>58</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2</vt:i4>
      </vt:variant>
      <vt:variant>
        <vt:lpstr>Slide Titles</vt:lpstr>
      </vt:variant>
      <vt:variant>
        <vt:i4>72</vt:i4>
      </vt:variant>
    </vt:vector>
  </HeadingPairs>
  <TitlesOfParts>
    <vt:vector size="77" baseType="lpstr">
      <vt:lpstr>Arial</vt:lpstr>
      <vt:lpstr>Times New Roman</vt:lpstr>
      <vt:lpstr>Australia</vt:lpstr>
      <vt:lpstr>Chart</vt:lpstr>
      <vt:lpstr>Excel.Chart.8</vt:lpstr>
      <vt:lpstr>PowerPoint Presentation</vt:lpstr>
      <vt:lpstr>United States: Key Facts</vt:lpstr>
      <vt:lpstr>Table of Contents</vt:lpstr>
      <vt:lpstr>PowerPoint Presentation</vt:lpstr>
      <vt:lpstr>United States: Recent Political Events and Changes</vt:lpstr>
      <vt:lpstr>United States: Recent Economic Events and Changes</vt:lpstr>
      <vt:lpstr>United States: Other Recent Events and Changes</vt:lpstr>
      <vt:lpstr>PowerPoint Presentation</vt:lpstr>
      <vt:lpstr>United States: Current Government</vt:lpstr>
      <vt:lpstr>Profile of President Joe Biden</vt:lpstr>
      <vt:lpstr>United States: Most Recent Elections Presidential Elections – November 2020</vt:lpstr>
      <vt:lpstr>United States: Most Recent Elections Congressional Elections – November 2020</vt:lpstr>
      <vt:lpstr>United States’ Leading Political Forces: Democratic Party</vt:lpstr>
      <vt:lpstr>United States’ Leading Political Forces: Republican Party</vt:lpstr>
      <vt:lpstr>United States: International Relations Outlook</vt:lpstr>
      <vt:lpstr>Potential Conflict: The Middle East Region</vt:lpstr>
      <vt:lpstr>Potential Conflict: North Korea</vt:lpstr>
      <vt:lpstr>Potential Conflict: Asia</vt:lpstr>
      <vt:lpstr>The Quad A Four-Member Counter-Balance to China</vt:lpstr>
      <vt:lpstr>Key Foreign Policy Issue (part one): The Danger of US Isolationism</vt:lpstr>
      <vt:lpstr>Key Foreign Policy Issue (part two): The Danger of US Isolationism</vt:lpstr>
      <vt:lpstr>Military Spending</vt:lpstr>
      <vt:lpstr>Key Defense Issue (part one): How Long Will the US Rule the Seas?</vt:lpstr>
      <vt:lpstr>Key Defense Issue (part two): How Long Will the US Rule the Seas?</vt:lpstr>
      <vt:lpstr>Geopolitical Issue in Focus (part one):  The Global Balance of Power in 20 Years</vt:lpstr>
      <vt:lpstr>Geopolitical Issue in Focus (part two):  The Global Balance of Power in 20 Years</vt:lpstr>
      <vt:lpstr>Geopolitical Issue in Focus (part three):  The Global Balance of Power in 20 Years</vt:lpstr>
      <vt:lpstr>Geopolitical Issue in Focus (part four):  The Global Balance of Power in 20 Years</vt:lpstr>
      <vt:lpstr>Geopolitical Issue in Focus (part five):  The Global Balance of Power in 20 Years</vt:lpstr>
      <vt:lpstr>Political Trends to Watch</vt:lpstr>
      <vt:lpstr>United States: Security Risk</vt:lpstr>
      <vt:lpstr>United States: Political Risk Outlook</vt:lpstr>
      <vt:lpstr>PowerPoint Presentation</vt:lpstr>
      <vt:lpstr>United States: Economic Overview</vt:lpstr>
      <vt:lpstr>United States: Wealth Comparisons</vt:lpstr>
      <vt:lpstr>Social Classes Breakdown</vt:lpstr>
      <vt:lpstr>Keys to Economic Growth in the United States</vt:lpstr>
      <vt:lpstr>United States: GDP Growth Outlook</vt:lpstr>
      <vt:lpstr>United States: Long-Term Economic Outlook</vt:lpstr>
      <vt:lpstr>United States: Key Economic Sector The Automotive Industry</vt:lpstr>
      <vt:lpstr>United States: Industrial Production Growth Outlook</vt:lpstr>
      <vt:lpstr>United States: Inflation Outlook</vt:lpstr>
      <vt:lpstr>United States: Foreign Trade Overview</vt:lpstr>
      <vt:lpstr>United States: Foreign Investment</vt:lpstr>
      <vt:lpstr>Foreign Investment in NAFTA</vt:lpstr>
      <vt:lpstr>United States: Exchange Rates</vt:lpstr>
      <vt:lpstr>United States: Labor Force</vt:lpstr>
      <vt:lpstr>Fiscal Policy Overview</vt:lpstr>
      <vt:lpstr>Largest Companies in United States</vt:lpstr>
      <vt:lpstr>United States Regional Economies</vt:lpstr>
      <vt:lpstr>City Economies</vt:lpstr>
      <vt:lpstr>Issue in Focus (part one):  What the United States Does Well, and Where it Needs to Improve</vt:lpstr>
      <vt:lpstr>Issue in Focus (part two):  What the United States Does Well, and Where it Needs to Improve</vt:lpstr>
      <vt:lpstr>Issue in Focus (part three):  What the United States Does Well, and Where it Needs to Improve</vt:lpstr>
      <vt:lpstr>Issue in Focus (part four):  What the United States Does Well, and Where it Needs to Improve</vt:lpstr>
      <vt:lpstr>Issue in Focus (part five):  What the United States Does Well, and Where it Needs to Improve</vt:lpstr>
      <vt:lpstr>Forecast Assumptions and Risk</vt:lpstr>
      <vt:lpstr>United States: Economic Risk Outlook</vt:lpstr>
      <vt:lpstr>PowerPoint Presentation</vt:lpstr>
      <vt:lpstr>United States: Population Overview</vt:lpstr>
      <vt:lpstr>Composition of United States' Population</vt:lpstr>
      <vt:lpstr>North America Population Trends by Country</vt:lpstr>
      <vt:lpstr>The Population Boom in the Western United States</vt:lpstr>
      <vt:lpstr>The Population Boom in the Southern United States</vt:lpstr>
      <vt:lpstr>Slower Population Growth in the Midwestern United States</vt:lpstr>
      <vt:lpstr>Slower Population Growth in the Northeastern United States</vt:lpstr>
      <vt:lpstr>Key Demographic Issue in United States The Ethnic Mix</vt:lpstr>
      <vt:lpstr>Demographic Implications for the Economy</vt:lpstr>
      <vt:lpstr>United States: Topography and Climate</vt:lpstr>
      <vt:lpstr>United States: Historical Maps</vt:lpstr>
      <vt:lpstr>United States: Demographic and Environmental Risk Outlook</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ISA Product and Service Offering Overview</dc:title>
  <dc:subject/>
  <dc:creator>Michael Weidokal</dc:creator>
  <cp:keywords/>
  <dc:description/>
  <cp:lastModifiedBy>Michael Weidokal</cp:lastModifiedBy>
  <cp:revision>1004</cp:revision>
  <dcterms:created xsi:type="dcterms:W3CDTF">2010-10-21T19:42:31Z</dcterms:created>
  <dcterms:modified xsi:type="dcterms:W3CDTF">2022-03-18T20:56:16Z</dcterms:modified>
  <cp:category/>
</cp:coreProperties>
</file>